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64" r:id="rId7"/>
    <p:sldId id="263" r:id="rId8"/>
    <p:sldId id="279" r:id="rId9"/>
    <p:sldId id="278" r:id="rId10"/>
    <p:sldId id="268" r:id="rId11"/>
    <p:sldId id="277" r:id="rId12"/>
    <p:sldId id="265" r:id="rId13"/>
    <p:sldId id="276" r:id="rId14"/>
    <p:sldId id="266" r:id="rId15"/>
    <p:sldId id="267" r:id="rId16"/>
    <p:sldId id="269" r:id="rId17"/>
    <p:sldId id="272" r:id="rId18"/>
    <p:sldId id="273" r:id="rId19"/>
    <p:sldId id="274" r:id="rId20"/>
    <p:sldId id="280" r:id="rId21"/>
    <p:sldId id="281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07" autoAdjust="0"/>
    <p:restoredTop sz="86154" autoAdjust="0"/>
  </p:normalViewPr>
  <p:slideViewPr>
    <p:cSldViewPr>
      <p:cViewPr varScale="1">
        <p:scale>
          <a:sx n="105" d="100"/>
          <a:sy n="105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pPr/>
              <a:t>3/06/2013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3/06/2013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025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7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@</a:t>
            </a:r>
            <a:r>
              <a:rPr lang="en-US" baseline="0" dirty="0" err="1" smtClean="0">
                <a:sym typeface="Wingdings" panose="05000000000000000000" pitchFamily="2" charset="2"/>
              </a:rPr>
              <a:t>Scripts.Render</a:t>
            </a:r>
            <a:r>
              <a:rPr lang="en-US" baseline="0" dirty="0" smtClean="0">
                <a:sym typeface="Wingdings" panose="05000000000000000000" pitchFamily="2" charset="2"/>
              </a:rPr>
              <a:t>(“”) must be used to use MVC 4 bundle caching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36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number of proxy ignore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 on files by default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99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 ECMA3</a:t>
            </a:r>
            <a:r>
              <a:rPr lang="en-US" baseline="0" dirty="0" smtClean="0"/>
              <a:t> = throws exception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0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1484312"/>
            <a:ext cx="7993583" cy="4524786"/>
          </a:xfrm>
          <a:noFill/>
          <a:ln>
            <a:solidFill>
              <a:schemeClr val="bg1">
                <a:lumMod val="65000"/>
              </a:schemeClr>
            </a:solidFill>
          </a:ln>
          <a:effectLst/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nl-BE" sz="1600" baseline="0" dirty="0" smtClean="0">
                <a:latin typeface="Consolas" pitchFamily="49" charset="0"/>
              </a:rPr>
              <a:t>Click and paste code (fontsize 16pt)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1520" y="1484783"/>
            <a:ext cx="57606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6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7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8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9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10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16</a:t>
            </a:r>
            <a:endParaRPr lang="nl-BE" baseline="0" dirty="0">
              <a:solidFill>
                <a:srgbClr val="00B0B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124744"/>
            <a:ext cx="8569648" cy="288031"/>
          </a:xfrm>
        </p:spPr>
        <p:txBody>
          <a:bodyPr anchor="ctr">
            <a:noAutofit/>
          </a:bodyPr>
          <a:lstStyle>
            <a:lvl1pPr marL="0" indent="0">
              <a:buNone/>
              <a:defRPr sz="2000" cap="small" baseline="0"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code language</a:t>
            </a:r>
          </a:p>
        </p:txBody>
      </p:sp>
      <p:sp>
        <p:nvSpPr>
          <p:cNvPr id="13" name="Rechthoek 2"/>
          <p:cNvSpPr/>
          <p:nvPr userDrawn="1"/>
        </p:nvSpPr>
        <p:spPr>
          <a:xfrm>
            <a:off x="179512" y="44619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33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  <p:sldLayoutId id="214748371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use-stri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ma-international.org/publications/files/ECMA-ST/Ecma-262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antomjs.org/" TargetMode="External"/><Relationship Id="rId2" Type="http://schemas.openxmlformats.org/officeDocument/2006/relationships/hyperlink" Target="http://pivotal.github.io/jasmin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john.org/blog/ecmascript-5-strict-mode-json-and-more/" TargetMode="External"/><Relationship Id="rId2" Type="http://schemas.openxmlformats.org/officeDocument/2006/relationships/hyperlink" Target="http://www.w3.org/Protocols/rfc2616/rfc2616-sec1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appcache/beginn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Javascript Library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Tips &amp; Tricks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your file!</a:t>
            </a:r>
          </a:p>
          <a:p>
            <a:pPr lvl="1"/>
            <a:r>
              <a:rPr lang="en-US" dirty="0" smtClean="0"/>
              <a:t>Timestamp			</a:t>
            </a:r>
          </a:p>
          <a:p>
            <a:pPr lvl="3"/>
            <a:r>
              <a:rPr lang="en-US" dirty="0" smtClean="0"/>
              <a:t>Styles.</a:t>
            </a:r>
            <a:r>
              <a:rPr lang="nl-BE" dirty="0" smtClean="0"/>
              <a:t>1369296175102.css</a:t>
            </a:r>
            <a:endParaRPr lang="en-US" dirty="0" smtClean="0"/>
          </a:p>
          <a:p>
            <a:pPr lvl="1"/>
            <a:r>
              <a:rPr lang="en-US" dirty="0" smtClean="0"/>
              <a:t>Version number		</a:t>
            </a:r>
          </a:p>
          <a:p>
            <a:pPr lvl="3"/>
            <a:r>
              <a:rPr lang="en-US" dirty="0" smtClean="0"/>
              <a:t>Styles.1.0.0.0.css</a:t>
            </a:r>
          </a:p>
          <a:p>
            <a:pPr lvl="1"/>
            <a:r>
              <a:rPr lang="en-US" dirty="0" smtClean="0"/>
              <a:t>MD5				</a:t>
            </a:r>
          </a:p>
          <a:p>
            <a:pPr lvl="3"/>
            <a:r>
              <a:rPr lang="en-US" dirty="0" smtClean="0"/>
              <a:t>Styles.Cbaa7269c72b8711cdf6266de0e9dffe.css</a:t>
            </a:r>
          </a:p>
          <a:p>
            <a:r>
              <a:rPr lang="en-US" dirty="0" smtClean="0"/>
              <a:t>Can be automated!</a:t>
            </a:r>
          </a:p>
          <a:p>
            <a:pPr lvl="1"/>
            <a:r>
              <a:rPr lang="en-US" dirty="0" smtClean="0"/>
              <a:t>IIS Rewrite Rules ( handles it before </a:t>
            </a:r>
            <a:r>
              <a:rPr lang="en-US" dirty="0" err="1" smtClean="0"/>
              <a:t>.net</a:t>
            </a:r>
            <a:r>
              <a:rPr lang="en-US" dirty="0" smtClean="0"/>
              <a:t> runtime! )</a:t>
            </a:r>
          </a:p>
          <a:p>
            <a:pPr lvl="1"/>
            <a:r>
              <a:rPr lang="en-US" dirty="0" smtClean="0"/>
              <a:t>MVC Routing</a:t>
            </a:r>
          </a:p>
          <a:p>
            <a:pPr lvl="1"/>
            <a:r>
              <a:rPr lang="en-US" dirty="0" smtClean="0"/>
              <a:t>Request Handlers</a:t>
            </a:r>
          </a:p>
        </p:txBody>
      </p:sp>
    </p:spTree>
    <p:extLst>
      <p:ext uri="{BB962C8B-B14F-4D97-AF65-F5344CB8AC3E}">
        <p14:creationId xmlns:p14="http://schemas.microsoft.com/office/powerpoint/2010/main" val="4157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Use strict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by: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caniuse.com/use-strict</a:t>
            </a:r>
            <a:endParaRPr lang="nl-BE" dirty="0" smtClean="0"/>
          </a:p>
          <a:p>
            <a:r>
              <a:rPr lang="en-US" dirty="0" smtClean="0"/>
              <a:t>Global scope or function scope</a:t>
            </a:r>
          </a:p>
          <a:p>
            <a:r>
              <a:rPr lang="en-US" dirty="0" smtClean="0"/>
              <a:t>Prevents coding bloopers:</a:t>
            </a:r>
          </a:p>
          <a:p>
            <a:pPr lvl="1"/>
            <a:r>
              <a:rPr lang="en-US" dirty="0" smtClean="0"/>
              <a:t>Variables and properties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With() {}</a:t>
            </a:r>
          </a:p>
          <a:p>
            <a:pPr lvl="1"/>
            <a:r>
              <a:rPr lang="en-US" dirty="0" smtClean="0"/>
              <a:t>Also see : </a:t>
            </a:r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www.ecma-international.org/publications/files/ECMA-ST/Ecma-262.pdf</a:t>
            </a:r>
            <a:r>
              <a:rPr lang="nl-BE" dirty="0" smtClean="0"/>
              <a:t> page 235</a:t>
            </a:r>
            <a:endParaRPr lang="en-US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0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F12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</a:p>
          <a:p>
            <a:r>
              <a:rPr lang="en-US" dirty="0" smtClean="0"/>
              <a:t>Debugger;</a:t>
            </a:r>
          </a:p>
          <a:p>
            <a:pPr lvl="1"/>
            <a:r>
              <a:rPr lang="en-US" dirty="0" smtClean="0"/>
              <a:t>ECMA5Script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23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JSLint</a:t>
            </a:r>
            <a:r>
              <a:rPr lang="en-US" dirty="0" smtClean="0"/>
              <a:t> &amp; </a:t>
            </a:r>
            <a:r>
              <a:rPr lang="en-US" dirty="0" err="1" smtClean="0"/>
              <a:t>JSHint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JavaScript</a:t>
            </a:r>
            <a:r>
              <a:rPr lang="nl-BE" dirty="0"/>
              <a:t> code </a:t>
            </a:r>
            <a:r>
              <a:rPr lang="nl-BE" dirty="0" err="1"/>
              <a:t>quality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Douglas </a:t>
            </a:r>
            <a:r>
              <a:rPr lang="nl-BE" dirty="0" err="1"/>
              <a:t>Crockford</a:t>
            </a:r>
            <a:r>
              <a:rPr lang="nl-BE" dirty="0"/>
              <a:t> (</a:t>
            </a:r>
            <a:r>
              <a:rPr lang="nl-BE" dirty="0" err="1"/>
              <a:t>PayPal</a:t>
            </a:r>
            <a:r>
              <a:rPr lang="nl-BE" dirty="0"/>
              <a:t>, JSON, </a:t>
            </a:r>
            <a:r>
              <a:rPr lang="nl-BE" dirty="0" err="1"/>
              <a:t>JavaScript</a:t>
            </a:r>
            <a:r>
              <a:rPr lang="nl-BE" dirty="0"/>
              <a:t> The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Lint </a:t>
            </a:r>
            <a:r>
              <a:rPr lang="nl-BE" dirty="0" err="1"/>
              <a:t>or</a:t>
            </a:r>
            <a:r>
              <a:rPr lang="nl-BE" dirty="0"/>
              <a:t> Hint?</a:t>
            </a:r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>
                <a:hlinkClick r:id="rId2"/>
              </a:rPr>
              <a:t>http://www.jshint.com/</a:t>
            </a:r>
            <a:endParaRPr lang="nl-BE" dirty="0"/>
          </a:p>
          <a:p>
            <a:pPr lvl="1"/>
            <a:r>
              <a:rPr lang="nl-BE" dirty="0" err="1"/>
              <a:t>From</a:t>
            </a:r>
            <a:r>
              <a:rPr lang="nl-BE" dirty="0"/>
              <a:t> Visual Studio </a:t>
            </a:r>
            <a:r>
              <a:rPr lang="nl-BE" dirty="0">
                <a:sym typeface="Wingdings" pitchFamily="2" charset="2"/>
              </a:rPr>
              <a:t> Web Essentials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3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done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endParaRPr lang="nl-BE" dirty="0" smtClean="0"/>
          </a:p>
          <a:p>
            <a:r>
              <a:rPr lang="nl-BE" dirty="0" smtClean="0"/>
              <a:t>No </a:t>
            </a:r>
            <a:r>
              <a:rPr lang="nl-BE" dirty="0" err="1" smtClean="0"/>
              <a:t>need</a:t>
            </a:r>
            <a:r>
              <a:rPr lang="nl-BE" dirty="0" smtClean="0"/>
              <a:t> to </a:t>
            </a:r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or</a:t>
            </a:r>
            <a:r>
              <a:rPr lang="nl-BE" dirty="0" smtClean="0"/>
              <a:t> </a:t>
            </a:r>
            <a:r>
              <a:rPr lang="nl-BE" dirty="0" err="1" smtClean="0"/>
              <a:t>polute</a:t>
            </a:r>
            <a:r>
              <a:rPr lang="nl-BE" dirty="0" smtClean="0"/>
              <a:t> a view model </a:t>
            </a:r>
            <a:r>
              <a:rPr lang="nl-BE" dirty="0" err="1" smtClean="0"/>
              <a:t>for</a:t>
            </a:r>
            <a:r>
              <a:rPr lang="nl-BE" dirty="0" smtClean="0"/>
              <a:t> the sake of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(~ ASP.NET Data </a:t>
            </a:r>
            <a:r>
              <a:rPr lang="nl-BE" dirty="0" err="1" smtClean="0"/>
              <a:t>Annotations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Unobtrusive</a:t>
            </a:r>
            <a:r>
              <a:rPr lang="nl-BE" dirty="0" smtClean="0"/>
              <a:t> </a:t>
            </a:r>
            <a:r>
              <a:rPr lang="nl-BE" dirty="0" err="1" smtClean="0"/>
              <a:t>through</a:t>
            </a:r>
            <a:r>
              <a:rPr lang="nl-BE" dirty="0" smtClean="0"/>
              <a:t> the </a:t>
            </a:r>
            <a:r>
              <a:rPr lang="nl-BE" dirty="0" err="1" smtClean="0"/>
              <a:t>use</a:t>
            </a:r>
            <a:r>
              <a:rPr lang="nl-BE" dirty="0" smtClean="0"/>
              <a:t> of data </a:t>
            </a:r>
            <a:r>
              <a:rPr lang="nl-BE" dirty="0" err="1" smtClean="0"/>
              <a:t>attributes</a:t>
            </a:r>
            <a:endParaRPr lang="nl-BE" dirty="0" smtClean="0"/>
          </a:p>
          <a:p>
            <a:r>
              <a:rPr lang="nl-BE" dirty="0" smtClean="0"/>
              <a:t>It’s the </a:t>
            </a:r>
            <a:r>
              <a:rPr lang="nl-BE" dirty="0" err="1" smtClean="0"/>
              <a:t>industry</a:t>
            </a:r>
            <a:r>
              <a:rPr lang="nl-BE" dirty="0" smtClean="0"/>
              <a:t> </a:t>
            </a:r>
            <a:r>
              <a:rPr lang="nl-BE" dirty="0" err="1" smtClean="0"/>
              <a:t>standard</a:t>
            </a:r>
            <a:endParaRPr lang="nl-BE" dirty="0" smtClean="0"/>
          </a:p>
          <a:p>
            <a:r>
              <a:rPr lang="nl-BE" dirty="0" smtClean="0"/>
              <a:t>It’s easy to </a:t>
            </a:r>
            <a:r>
              <a:rPr lang="nl-BE" dirty="0" err="1" smtClean="0"/>
              <a:t>extend</a:t>
            </a:r>
            <a:endParaRPr lang="nl-BE" dirty="0" smtClean="0"/>
          </a:p>
          <a:p>
            <a:r>
              <a:rPr lang="nl-BE" dirty="0" err="1" smtClean="0"/>
              <a:t>Example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87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1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81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pic>
        <p:nvPicPr>
          <p:cNvPr id="7" name="Picture 2" descr="http://www.outsideinview.com/wp-content/uploads/2012/12/why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838200"/>
            <a:ext cx="5562600" cy="62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ded Corner 2"/>
          <p:cNvSpPr/>
          <p:nvPr/>
        </p:nvSpPr>
        <p:spPr>
          <a:xfrm rot="1241733">
            <a:off x="6771232" y="470410"/>
            <a:ext cx="1685666" cy="1248587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find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this</a:t>
            </a:r>
            <a:r>
              <a:rPr lang="nl-BE" b="1" dirty="0" smtClean="0">
                <a:latin typeface="Buxton Sketch" panose="03080500000500000004" pitchFamily="66" charset="0"/>
              </a:rPr>
              <a:t> hard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do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8" name="Folded Corner 7"/>
          <p:cNvSpPr/>
          <p:nvPr/>
        </p:nvSpPr>
        <p:spPr>
          <a:xfrm rot="20132892">
            <a:off x="402553" y="1300422"/>
            <a:ext cx="1707558" cy="1099759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know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where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start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9" name="Folded Corner 8"/>
          <p:cNvSpPr/>
          <p:nvPr/>
        </p:nvSpPr>
        <p:spPr>
          <a:xfrm rot="20132892">
            <a:off x="6221749" y="4249507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have </a:t>
            </a:r>
            <a:r>
              <a:rPr lang="nl-BE" b="1" dirty="0" err="1" smtClean="0">
                <a:latin typeface="Buxton Sketch" panose="03080500000500000004" pitchFamily="66" charset="0"/>
              </a:rPr>
              <a:t>that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JS code, </a:t>
            </a:r>
            <a:r>
              <a:rPr lang="nl-BE" b="1" dirty="0" err="1" smtClean="0">
                <a:latin typeface="Buxton Sketch" panose="03080500000500000004" pitchFamily="66" charset="0"/>
              </a:rPr>
              <a:t>it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wouldn’t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be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worth</a:t>
            </a:r>
            <a:r>
              <a:rPr lang="nl-BE" b="1" dirty="0" smtClean="0">
                <a:latin typeface="Buxton Sketch" panose="03080500000500000004" pitchFamily="66" charset="0"/>
              </a:rPr>
              <a:t> the effort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0" name="Folded Corner 9"/>
          <p:cNvSpPr/>
          <p:nvPr/>
        </p:nvSpPr>
        <p:spPr>
          <a:xfrm rot="1241733">
            <a:off x="482533" y="448912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My JS code is </a:t>
            </a:r>
            <a:r>
              <a:rPr lang="nl-BE" b="1" dirty="0" err="1" smtClean="0">
                <a:latin typeface="Buxton Sketch" panose="03080500000500000004" pitchFamily="66" charset="0"/>
              </a:rPr>
              <a:t>so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simple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it’s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impossible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break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3276599" y="4859668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 smtClean="0">
                <a:latin typeface="Buxton Sketch" panose="03080500000500000004" pitchFamily="66" charset="0"/>
              </a:rPr>
              <a:t>I’m</a:t>
            </a:r>
            <a:r>
              <a:rPr lang="nl-BE" b="1" dirty="0" smtClean="0">
                <a:latin typeface="Buxton Sketch" panose="03080500000500000004" pitchFamily="66" charset="0"/>
              </a:rPr>
              <a:t> a </a:t>
            </a:r>
            <a:r>
              <a:rPr lang="nl-BE" b="1" dirty="0" err="1" smtClean="0">
                <a:latin typeface="Buxton Sketch" panose="03080500000500000004" pitchFamily="66" charset="0"/>
              </a:rPr>
              <a:t>genious</a:t>
            </a:r>
            <a:r>
              <a:rPr lang="nl-BE" b="1" dirty="0" smtClean="0">
                <a:latin typeface="Buxton Sketch" panose="03080500000500000004" pitchFamily="66" charset="0"/>
              </a:rPr>
              <a:t>, 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need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testing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6221749" y="201935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can’t</a:t>
            </a:r>
            <a:r>
              <a:rPr lang="nl-BE" b="1" dirty="0" smtClean="0">
                <a:latin typeface="Buxton Sketch" panose="03080500000500000004" pitchFamily="66" charset="0"/>
              </a:rPr>
              <a:t> run these tests </a:t>
            </a:r>
            <a:r>
              <a:rPr lang="nl-BE" b="1" dirty="0" err="1" smtClean="0">
                <a:latin typeface="Buxton Sketch" panose="03080500000500000004" pitchFamily="66" charset="0"/>
              </a:rPr>
              <a:t>within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my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favourite</a:t>
            </a:r>
            <a:r>
              <a:rPr lang="nl-BE" b="1" dirty="0" smtClean="0">
                <a:latin typeface="Buxton Sketch" panose="03080500000500000004" pitchFamily="66" charset="0"/>
              </a:rPr>
              <a:t> IDE (</a:t>
            </a:r>
            <a:r>
              <a:rPr lang="nl-BE" b="1" dirty="0" err="1" smtClean="0">
                <a:latin typeface="Buxton Sketch" panose="03080500000500000004" pitchFamily="66" charset="0"/>
              </a:rPr>
              <a:t>being</a:t>
            </a:r>
            <a:r>
              <a:rPr lang="nl-BE" b="1" dirty="0" smtClean="0">
                <a:latin typeface="Buxton Sketch" panose="03080500000500000004" pitchFamily="66" charset="0"/>
              </a:rPr>
              <a:t> Visual Studio of course)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7993" y="2805255"/>
            <a:ext cx="1939615" cy="1334826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Running UI tests takes </a:t>
            </a:r>
            <a:r>
              <a:rPr lang="nl-BE" b="1" dirty="0" err="1" smtClean="0">
                <a:latin typeface="Buxton Sketch" panose="03080500000500000004" pitchFamily="66" charset="0"/>
              </a:rPr>
              <a:t>too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time</a:t>
            </a:r>
            <a:endParaRPr lang="nl-BE" b="1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http://pivotal.github.io/jasmine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lvl="2"/>
            <a:r>
              <a:rPr lang="nl-BE" dirty="0" smtClean="0"/>
              <a:t>Unit </a:t>
            </a:r>
            <a:r>
              <a:rPr lang="nl-BE" dirty="0" err="1" smtClean="0"/>
              <a:t>testing</a:t>
            </a:r>
            <a:r>
              <a:rPr lang="nl-BE" dirty="0" smtClean="0"/>
              <a:t> FW</a:t>
            </a:r>
          </a:p>
          <a:p>
            <a:pPr lvl="2"/>
            <a:r>
              <a:rPr lang="nl-BE" dirty="0" smtClean="0"/>
              <a:t>Test runner</a:t>
            </a:r>
          </a:p>
          <a:p>
            <a:pPr lvl="2"/>
            <a:r>
              <a:rPr lang="nl-BE" dirty="0" smtClean="0"/>
              <a:t>BDD-</a:t>
            </a:r>
            <a:r>
              <a:rPr lang="nl-BE" dirty="0" err="1" smtClean="0"/>
              <a:t>style</a:t>
            </a:r>
            <a:endParaRPr lang="nl-BE" dirty="0" smtClean="0"/>
          </a:p>
          <a:p>
            <a:pPr lvl="2"/>
            <a:r>
              <a:rPr lang="nl-BE" dirty="0" err="1" smtClean="0"/>
              <a:t>Matchers</a:t>
            </a:r>
            <a:endParaRPr lang="nl-BE" dirty="0" smtClean="0"/>
          </a:p>
          <a:p>
            <a:r>
              <a:rPr lang="nl-BE" dirty="0">
                <a:hlinkClick r:id="rId3"/>
              </a:rPr>
              <a:t>http://phantomjs.org</a:t>
            </a:r>
            <a:r>
              <a:rPr lang="nl-BE" dirty="0" smtClean="0">
                <a:hlinkClick r:id="rId3"/>
              </a:rPr>
              <a:t>/</a:t>
            </a:r>
            <a:endParaRPr lang="nl-BE" dirty="0" smtClean="0"/>
          </a:p>
          <a:p>
            <a:pPr lvl="1"/>
            <a:r>
              <a:rPr lang="nl-BE" dirty="0" err="1" smtClean="0"/>
              <a:t>Headless</a:t>
            </a:r>
            <a:r>
              <a:rPr lang="nl-BE" dirty="0" smtClean="0"/>
              <a:t> website </a:t>
            </a:r>
            <a:r>
              <a:rPr lang="nl-BE" dirty="0" err="1" smtClean="0"/>
              <a:t>testing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VS Integration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43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>
                <a:hlinkClick r:id="rId2"/>
              </a:rPr>
              <a:t>http://</a:t>
            </a:r>
            <a:r>
              <a:rPr lang="nl-BE" sz="2000" dirty="0" smtClean="0">
                <a:hlinkClick r:id="rId2"/>
              </a:rPr>
              <a:t>www.w3.org/Protocols/rfc2616/rfc2616-sec13.html</a:t>
            </a:r>
            <a:endParaRPr lang="nl-BE" sz="2000" dirty="0" smtClean="0"/>
          </a:p>
          <a:p>
            <a:r>
              <a:rPr lang="nl-BE" sz="2000" dirty="0">
                <a:hlinkClick r:id="rId3"/>
              </a:rPr>
              <a:t>http://ejohn.org/blog/ecmascript-5-strict-mode-json-and-more/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59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nl-BE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 smtClean="0"/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Global variables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on</a:t>
            </a:r>
            <a:r>
              <a:rPr lang="nl-BE" dirty="0"/>
              <a:t> the </a:t>
            </a:r>
            <a:r>
              <a:rPr lang="nl-BE" dirty="0" err="1"/>
              <a:t>window</a:t>
            </a:r>
            <a:r>
              <a:rPr lang="nl-BE" dirty="0"/>
              <a:t> object</a:t>
            </a:r>
          </a:p>
          <a:p>
            <a:pPr lvl="1"/>
            <a:r>
              <a:rPr lang="nl-BE" dirty="0" err="1"/>
              <a:t>Accesible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everywhere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 are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evil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 to </a:t>
            </a:r>
            <a:r>
              <a:rPr lang="nl-BE" dirty="0" err="1" smtClean="0"/>
              <a:t>avoid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Declare</a:t>
            </a:r>
            <a:r>
              <a:rPr lang="nl-BE" dirty="0"/>
              <a:t> a </a:t>
            </a:r>
            <a:r>
              <a:rPr lang="nl-BE" dirty="0" err="1"/>
              <a:t>namespace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is the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declare</a:t>
            </a:r>
            <a:r>
              <a:rPr lang="nl-BE" dirty="0"/>
              <a:t>!</a:t>
            </a:r>
          </a:p>
          <a:p>
            <a:pPr lvl="1"/>
            <a:r>
              <a:rPr lang="nl-BE" dirty="0" err="1"/>
              <a:t>Attach</a:t>
            </a:r>
            <a:r>
              <a:rPr lang="nl-BE" dirty="0"/>
              <a:t>/scope </a:t>
            </a:r>
            <a:r>
              <a:rPr lang="nl-BE" dirty="0" err="1"/>
              <a:t>your</a:t>
            </a:r>
            <a:r>
              <a:rPr lang="nl-BE" dirty="0"/>
              <a:t> variables to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namespace</a:t>
            </a:r>
            <a:endParaRPr lang="nl-BE" dirty="0"/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in modules </a:t>
            </a:r>
            <a:r>
              <a:rPr lang="nl-BE" dirty="0">
                <a:sym typeface="Wingdings" pitchFamily="2" charset="2"/>
              </a:rPr>
              <a:t> </a:t>
            </a:r>
            <a:r>
              <a:rPr lang="nl-BE" dirty="0" smtClean="0">
                <a:sym typeface="Wingdings" pitchFamily="2" charset="2"/>
              </a:rPr>
              <a:t>RMP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5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 smtClean="0"/>
              <a:t>Revealing</a:t>
            </a:r>
            <a:r>
              <a:rPr lang="nl-BE" dirty="0" smtClean="0"/>
              <a:t> module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r>
              <a:rPr lang="nl-BE" dirty="0" err="1"/>
              <a:t>Organize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 in a </a:t>
            </a:r>
            <a:r>
              <a:rPr lang="nl-BE" dirty="0" err="1"/>
              <a:t>structured</a:t>
            </a:r>
            <a:r>
              <a:rPr lang="nl-BE" dirty="0"/>
              <a:t> </a:t>
            </a:r>
            <a:r>
              <a:rPr lang="nl-BE" dirty="0" err="1"/>
              <a:t>manner</a:t>
            </a:r>
            <a:endParaRPr lang="nl-BE" dirty="0"/>
          </a:p>
          <a:p>
            <a:pPr lvl="1"/>
            <a:r>
              <a:rPr lang="nl-BE" dirty="0">
                <a:sym typeface="Wingdings" pitchFamily="2" charset="2"/>
              </a:rPr>
              <a:t>Easy to </a:t>
            </a:r>
            <a:r>
              <a:rPr lang="nl-BE" dirty="0" err="1" smtClean="0">
                <a:sym typeface="Wingdings" pitchFamily="2" charset="2"/>
              </a:rPr>
              <a:t>integrate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with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Require</a:t>
            </a:r>
            <a:r>
              <a:rPr lang="nl-BE" dirty="0">
                <a:sym typeface="Wingdings" pitchFamily="2" charset="2"/>
              </a:rPr>
              <a:t> JS ( Tom)</a:t>
            </a:r>
            <a:endParaRPr lang="nl-BE" dirty="0"/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/ </a:t>
            </a:r>
            <a:r>
              <a:rPr lang="nl-BE" dirty="0" err="1"/>
              <a:t>behaviour</a:t>
            </a:r>
            <a:endParaRPr lang="nl-BE" dirty="0"/>
          </a:p>
          <a:p>
            <a:pPr lvl="1"/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readability</a:t>
            </a:r>
            <a:r>
              <a:rPr lang="nl-BE" dirty="0"/>
              <a:t> &amp; </a:t>
            </a:r>
            <a:r>
              <a:rPr lang="nl-BE" dirty="0" err="1"/>
              <a:t>modularity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the timer </a:t>
            </a:r>
            <a:r>
              <a:rPr lang="nl-BE" dirty="0" err="1" smtClean="0"/>
              <a:t>app</a:t>
            </a:r>
            <a:endParaRPr lang="nl-BE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914400" y="2096869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UI module</a:t>
            </a:r>
            <a:endParaRPr lang="nl-BE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6172200" y="2133600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</a:t>
            </a:r>
          </a:p>
          <a:p>
            <a:pPr algn="ctr"/>
            <a:r>
              <a:rPr lang="nl-BE" dirty="0" smtClean="0"/>
              <a:t>module</a:t>
            </a:r>
            <a:endParaRPr lang="nl-BE" dirty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581400" y="1972270"/>
            <a:ext cx="1676400" cy="92333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Publisher-Subscriber</a:t>
            </a:r>
            <a:r>
              <a:rPr lang="nl-BE" dirty="0" smtClean="0"/>
              <a:t> module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user clicks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button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4343400" y="2971800"/>
            <a:ext cx="152400" cy="2743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1722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</a:t>
            </a:r>
            <a:r>
              <a:rPr lang="nl-BE" sz="1200" dirty="0" err="1" smtClean="0"/>
              <a:t>messages</a:t>
            </a:r>
            <a:endParaRPr lang="nl-B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49162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the timer </a:t>
            </a:r>
            <a:r>
              <a:rPr lang="nl-BE" sz="1200" dirty="0" err="1" smtClean="0"/>
              <a:t>progress</a:t>
            </a:r>
            <a:r>
              <a:rPr lang="nl-BE" sz="1200" dirty="0" smtClean="0"/>
              <a:t> </a:t>
            </a:r>
            <a:r>
              <a:rPr lang="nl-BE" sz="1200" dirty="0" err="1" smtClean="0"/>
              <a:t>changes</a:t>
            </a:r>
            <a:endParaRPr lang="nl-BE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482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4400" y="4953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message to show the </a:t>
            </a:r>
            <a:r>
              <a:rPr lang="nl-BE" sz="1200" dirty="0" err="1" smtClean="0"/>
              <a:t>elapsed</a:t>
            </a:r>
            <a:r>
              <a:rPr lang="nl-BE" sz="1200" dirty="0" smtClean="0"/>
              <a:t> time</a:t>
            </a:r>
            <a:endParaRPr lang="nl-BE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6482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timer is </a:t>
            </a:r>
            <a:r>
              <a:rPr lang="nl-BE" sz="1200" dirty="0" err="1" smtClean="0"/>
              <a:t>started</a:t>
            </a:r>
            <a:r>
              <a:rPr lang="nl-BE" sz="1200" dirty="0" smtClean="0"/>
              <a:t>, </a:t>
            </a:r>
            <a:r>
              <a:rPr lang="nl-BE" sz="1200" dirty="0" err="1" smtClean="0"/>
              <a:t>paused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endParaRPr lang="nl-BE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</a:t>
            </a:r>
          </a:p>
          <a:p>
            <a:pPr algn="ctr"/>
            <a:r>
              <a:rPr lang="nl-BE" sz="1200" dirty="0" err="1" smtClean="0"/>
              <a:t>messages</a:t>
            </a:r>
            <a:r>
              <a:rPr lang="nl-BE" sz="1200" dirty="0" smtClean="0"/>
              <a:t> to update the state of buttons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/>
      <p:bldP spid="15" grpId="0" animBg="1"/>
      <p:bldP spid="17" grpId="0"/>
      <p:bldP spid="22" grpId="0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var </a:t>
            </a:r>
            <a:r>
              <a:rPr lang="nl-BE" dirty="0" err="1" smtClean="0"/>
              <a:t>moduleDefinition</a:t>
            </a:r>
            <a:r>
              <a:rPr lang="nl-BE" dirty="0" smtClean="0"/>
              <a:t> = </a:t>
            </a:r>
            <a:r>
              <a:rPr lang="nl-BE" dirty="0" err="1" smtClean="0"/>
              <a:t>function</a:t>
            </a:r>
            <a:r>
              <a:rPr lang="nl-BE" dirty="0" smtClean="0"/>
              <a:t> (dependency1, dependency2, …) {</a:t>
            </a:r>
          </a:p>
          <a:p>
            <a:r>
              <a:rPr lang="nl-BE" dirty="0" smtClean="0"/>
              <a:t>    </a:t>
            </a:r>
            <a:r>
              <a:rPr lang="nl-BE" i="1" dirty="0" smtClean="0"/>
              <a:t>// </a:t>
            </a:r>
            <a:r>
              <a:rPr lang="nl-BE" i="1" dirty="0" err="1" smtClean="0"/>
              <a:t>Encapsulated</a:t>
            </a:r>
            <a:r>
              <a:rPr lang="nl-BE" i="1" dirty="0" smtClean="0"/>
              <a:t> variables and </a:t>
            </a:r>
            <a:r>
              <a:rPr lang="nl-BE" i="1" dirty="0" err="1" smtClean="0"/>
              <a:t>methods</a:t>
            </a:r>
            <a:endParaRPr lang="nl-BE" i="1" dirty="0" smtClean="0"/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var privateVariable1;</a:t>
            </a:r>
          </a:p>
          <a:p>
            <a:endParaRPr lang="nl-B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var privateFunction1 =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()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// do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variable1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endParaRPr lang="nl-BE" dirty="0" smtClean="0"/>
          </a:p>
          <a:p>
            <a:r>
              <a:rPr lang="nl-BE" dirty="0" smtClean="0"/>
              <a:t>    </a:t>
            </a:r>
            <a:r>
              <a:rPr lang="nl-BE" i="1" dirty="0" smtClean="0"/>
              <a:t>// Return </a:t>
            </a:r>
            <a:r>
              <a:rPr lang="nl-BE" i="1" dirty="0" err="1" smtClean="0"/>
              <a:t>an</a:t>
            </a:r>
            <a:r>
              <a:rPr lang="nl-BE" i="1" dirty="0" smtClean="0"/>
              <a:t> object </a:t>
            </a:r>
            <a:r>
              <a:rPr lang="nl-BE" i="1" dirty="0" err="1" smtClean="0"/>
              <a:t>that</a:t>
            </a:r>
            <a:r>
              <a:rPr lang="nl-BE" i="1" dirty="0" smtClean="0"/>
              <a:t> </a:t>
            </a:r>
            <a:r>
              <a:rPr lang="nl-BE" i="1" dirty="0" err="1" smtClean="0"/>
              <a:t>only</a:t>
            </a:r>
            <a:r>
              <a:rPr lang="nl-BE" i="1" dirty="0" smtClean="0"/>
              <a:t> </a:t>
            </a:r>
            <a:r>
              <a:rPr lang="nl-BE" i="1" dirty="0" err="1" smtClean="0"/>
              <a:t>exposes</a:t>
            </a:r>
            <a:r>
              <a:rPr lang="nl-BE" i="1" dirty="0" smtClean="0"/>
              <a:t> the </a:t>
            </a:r>
            <a:r>
              <a:rPr lang="nl-BE" i="1" dirty="0" err="1" smtClean="0"/>
              <a:t>information</a:t>
            </a:r>
            <a:r>
              <a:rPr lang="nl-BE" i="1" dirty="0" smtClean="0"/>
              <a:t> </a:t>
            </a:r>
            <a:r>
              <a:rPr lang="nl-BE" i="1" dirty="0" err="1" smtClean="0"/>
              <a:t>you</a:t>
            </a:r>
            <a:r>
              <a:rPr lang="nl-BE" i="1" dirty="0" smtClean="0"/>
              <a:t> want</a:t>
            </a:r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return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myFunction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: privateFunction2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r>
              <a:rPr lang="nl-BE" dirty="0" smtClean="0"/>
              <a:t>};</a:t>
            </a:r>
          </a:p>
          <a:p>
            <a:endParaRPr lang="nl-BE" dirty="0" smtClean="0"/>
          </a:p>
          <a:p>
            <a:r>
              <a:rPr lang="nl-BE" dirty="0" smtClean="0"/>
              <a:t>var myDependency1 = </a:t>
            </a:r>
            <a:r>
              <a:rPr lang="nl-BE" dirty="0" err="1" smtClean="0"/>
              <a:t>jQuery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myDependency2 = </a:t>
            </a:r>
            <a:r>
              <a:rPr lang="nl-BE" dirty="0" err="1" smtClean="0"/>
              <a:t>config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module = </a:t>
            </a:r>
            <a:r>
              <a:rPr lang="nl-BE" dirty="0" err="1" smtClean="0"/>
              <a:t>moduleDefinition</a:t>
            </a:r>
            <a:r>
              <a:rPr lang="nl-BE" dirty="0" smtClean="0"/>
              <a:t>(myDependency1, myDependency2);</a:t>
            </a:r>
            <a:endParaRPr lang="nl-B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01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Module Definition ( AMD )</a:t>
            </a:r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4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Smaller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1 time requests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3254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Session spread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Only load script when they</a:t>
            </a:r>
            <a:br>
              <a:rPr lang="en-US" dirty="0"/>
            </a:br>
            <a:r>
              <a:rPr lang="en-US" dirty="0"/>
              <a:t>are </a:t>
            </a:r>
            <a:r>
              <a:rPr lang="en-US" dirty="0" smtClean="0"/>
              <a:t>needed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Individual modules can be </a:t>
            </a:r>
            <a:br>
              <a:rPr lang="en-US" dirty="0" smtClean="0"/>
            </a:br>
            <a:r>
              <a:rPr lang="en-US" dirty="0" smtClean="0"/>
              <a:t>compressed to nearly</a:t>
            </a:r>
            <a:br>
              <a:rPr lang="en-US" dirty="0" smtClean="0"/>
            </a:br>
            <a:r>
              <a:rPr lang="en-US" dirty="0" smtClean="0"/>
              <a:t>the same size (minify)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38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7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Cache?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HTML5 </a:t>
            </a:r>
            <a:r>
              <a:rPr lang="en-US" dirty="0" err="1" smtClean="0"/>
              <a:t>AppCache</a:t>
            </a:r>
            <a:r>
              <a:rPr lang="en-US" dirty="0" smtClean="0"/>
              <a:t> (</a:t>
            </a:r>
            <a:r>
              <a:rPr lang="nl-BE" dirty="0">
                <a:hlinkClick r:id="rId3"/>
              </a:rPr>
              <a:t>http://www.html5rocks.com/en/tutorials/appcache/beginner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)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30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MVC 4 default to 1 year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Change in file </a:t>
            </a:r>
            <a:br>
              <a:rPr lang="en-US" dirty="0" smtClean="0"/>
            </a:br>
            <a:r>
              <a:rPr lang="en-US" dirty="0" smtClean="0"/>
              <a:t>= new </a:t>
            </a:r>
            <a:r>
              <a:rPr lang="en-US" dirty="0" err="1" smtClean="0"/>
              <a:t>querystring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(@</a:t>
            </a:r>
            <a:r>
              <a:rPr lang="en-US" dirty="0" err="1" smtClean="0"/>
              <a:t>Scripts.Render</a:t>
            </a:r>
            <a:r>
              <a:rPr lang="en-US" dirty="0" smtClean="0"/>
              <a:t>(“”))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232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Server controlled </a:t>
            </a:r>
            <a:br>
              <a:rPr lang="en-US" dirty="0" smtClean="0"/>
            </a:br>
            <a:r>
              <a:rPr lang="en-US" dirty="0" smtClean="0"/>
              <a:t>(Expires header)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7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querystrings</a:t>
            </a:r>
            <a:endParaRPr lang="en-US" dirty="0" smtClean="0"/>
          </a:p>
          <a:p>
            <a:pPr lvl="1"/>
            <a:r>
              <a:rPr lang="en-US" dirty="0" smtClean="0"/>
              <a:t>Proxies can be configured to ignore </a:t>
            </a:r>
            <a:r>
              <a:rPr lang="en-US" dirty="0" err="1" smtClean="0"/>
              <a:t>querystring</a:t>
            </a:r>
            <a:r>
              <a:rPr lang="en-US" dirty="0" smtClean="0"/>
              <a:t> on files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Section 13.9 from the HTTP Specifications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1671" y="2823196"/>
            <a:ext cx="76961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b="1" i="1" dirty="0"/>
              <a:t>13.9 Side Effects of GET and </a:t>
            </a:r>
            <a:r>
              <a:rPr lang="en-US" sz="1100" b="1" i="1" dirty="0" smtClean="0"/>
              <a:t>HEAD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 smtClean="0"/>
              <a:t>…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/>
              <a:t>We note one exception to this rule: since some applications have traditionally used GETs and HEADs with query URLs (those containing a “?” in the </a:t>
            </a:r>
            <a:r>
              <a:rPr lang="en-US" sz="1100" i="1" dirty="0" err="1"/>
              <a:t>rel_path</a:t>
            </a:r>
            <a:r>
              <a:rPr lang="en-US" sz="1100" i="1" dirty="0"/>
              <a:t> part) to perform operations with significant side effects, caches MUST NOT treat responses to such URIs as fresh unless the server provides an explicit expiration time. </a:t>
            </a:r>
            <a:r>
              <a:rPr lang="en-US" sz="1100" b="1" i="1" u="sng" dirty="0">
                <a:solidFill>
                  <a:srgbClr val="FF0000"/>
                </a:solidFill>
              </a:rPr>
              <a:t>This specifically means that responses from HTTP/1.0 servers for such URIs SHOULD NOT be taken from a cache</a:t>
            </a:r>
            <a:r>
              <a:rPr lang="en-US" sz="1100" i="1" dirty="0"/>
              <a:t>. See section 9.1.1 for related information.</a:t>
            </a:r>
          </a:p>
          <a:p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1672" y="4704301"/>
            <a:ext cx="769619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9.1.1 Safe </a:t>
            </a:r>
            <a:r>
              <a:rPr lang="en-US" sz="1100" b="1" i="1" dirty="0" smtClean="0"/>
              <a:t>Methods</a:t>
            </a:r>
          </a:p>
          <a:p>
            <a:endParaRPr lang="en-US" sz="1100" b="1" i="1" dirty="0"/>
          </a:p>
          <a:p>
            <a:r>
              <a:rPr lang="en-US" sz="1100" i="1" dirty="0" smtClean="0"/>
              <a:t>…</a:t>
            </a:r>
          </a:p>
          <a:p>
            <a:endParaRPr lang="en-US" sz="1100" i="1" dirty="0"/>
          </a:p>
          <a:p>
            <a:r>
              <a:rPr lang="en-US" sz="1100" i="1" dirty="0"/>
              <a:t>Naturally, it is not possible to ensure that the server does not generate side-effects as a result of performing a GET request; in fact, some dynamic resources consider that a feature. </a:t>
            </a:r>
            <a:r>
              <a:rPr lang="en-US" sz="1100" b="1" i="1" u="sng" dirty="0">
                <a:solidFill>
                  <a:srgbClr val="FF0000"/>
                </a:solidFill>
              </a:rPr>
              <a:t>The important distinction here is that the user did not request the side-effects, so therefore cannot be held accountable for them</a:t>
            </a:r>
            <a:r>
              <a:rPr lang="en-US" sz="1100" i="1" dirty="0"/>
              <a:t>.</a:t>
            </a:r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190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</p:bld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174808-9C2B-4902-8C9D-44348A1FD8BB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QFrameSlides_201211</Template>
  <TotalTime>3577</TotalTime>
  <Words>687</Words>
  <Application>Microsoft Office PowerPoint</Application>
  <PresentationFormat>On-screen Show (4:3)</PresentationFormat>
  <Paragraphs>167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Buxton Sketch</vt:lpstr>
      <vt:lpstr>Calibri</vt:lpstr>
      <vt:lpstr>Consolas</vt:lpstr>
      <vt:lpstr>Segoe UI</vt:lpstr>
      <vt:lpstr>Segoe UI Light</vt:lpstr>
      <vt:lpstr>Verdana</vt:lpstr>
      <vt:lpstr>Wingdings</vt:lpstr>
      <vt:lpstr>Qframe Template</vt:lpstr>
      <vt:lpstr>Javascript Library Overview</vt:lpstr>
      <vt:lpstr>PowerPoint Presentation</vt:lpstr>
      <vt:lpstr>Tricks &amp; Tricks – Global variables</vt:lpstr>
      <vt:lpstr>Tricks &amp; Tricks - RMP</vt:lpstr>
      <vt:lpstr>Tricks &amp; Tricks - RMP</vt:lpstr>
      <vt:lpstr>Tricks &amp; Tricks - RMP</vt:lpstr>
      <vt:lpstr>Tricks &amp; Tricks – RequireJs-Bundling</vt:lpstr>
      <vt:lpstr>Tricks &amp; Tricks – RequireJs-Bundling</vt:lpstr>
      <vt:lpstr>Tricks &amp; Tricks – Versioning</vt:lpstr>
      <vt:lpstr>Tricks &amp; Tricks – Versioning</vt:lpstr>
      <vt:lpstr>Tricks &amp; Tricks – Use strict</vt:lpstr>
      <vt:lpstr>Tricks &amp; Tricks – F12</vt:lpstr>
      <vt:lpstr>Tricks &amp; Tricks – JSLint &amp; JSHint</vt:lpstr>
      <vt:lpstr>JQuery Validate</vt:lpstr>
      <vt:lpstr>AngularJs</vt:lpstr>
      <vt:lpstr>Testing JavaScript</vt:lpstr>
      <vt:lpstr>Testing JavaScript</vt:lpstr>
      <vt:lpstr>Testing: Jasmine &amp; PhantomJs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Ceuppens</dc:creator>
  <cp:lastModifiedBy>Tom Ceuppens</cp:lastModifiedBy>
  <cp:revision>86</cp:revision>
  <dcterms:created xsi:type="dcterms:W3CDTF">2013-05-23T06:38:46Z</dcterms:created>
  <dcterms:modified xsi:type="dcterms:W3CDTF">2013-06-03T09:57:48Z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