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1" r:id="rId6"/>
    <p:sldId id="264" r:id="rId7"/>
    <p:sldId id="263" r:id="rId8"/>
    <p:sldId id="279" r:id="rId9"/>
    <p:sldId id="278" r:id="rId10"/>
    <p:sldId id="268" r:id="rId11"/>
    <p:sldId id="277" r:id="rId12"/>
    <p:sldId id="265" r:id="rId13"/>
    <p:sldId id="276" r:id="rId14"/>
    <p:sldId id="266" r:id="rId15"/>
    <p:sldId id="267" r:id="rId16"/>
    <p:sldId id="269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4CB4"/>
    <a:srgbClr val="F0F0EB"/>
    <a:srgbClr val="F2ECE1"/>
    <a:srgbClr val="F2ECDC"/>
    <a:srgbClr val="F0EBE6"/>
    <a:srgbClr val="FF0000"/>
    <a:srgbClr val="990000"/>
    <a:srgbClr val="B1181B"/>
    <a:srgbClr val="6A100E"/>
    <a:srgbClr val="CE68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607" autoAdjust="0"/>
    <p:restoredTop sz="86154" autoAdjust="0"/>
  </p:normalViewPr>
  <p:slideViewPr>
    <p:cSldViewPr>
      <p:cViewPr varScale="1">
        <p:scale>
          <a:sx n="96" d="100"/>
          <a:sy n="96" d="100"/>
        </p:scale>
        <p:origin x="-6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C105D-2CF9-41DB-85FD-D66740423677}" type="datetimeFigureOut">
              <a:rPr lang="nl-BE" smtClean="0"/>
              <a:pPr/>
              <a:t>27/05/2013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2C4E7-193E-4F84-B5AA-51F918F998F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5312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EBD4C-DAF9-4E72-A1A4-1160C8AA0ED9}" type="datetimeFigureOut">
              <a:rPr lang="nl-BE" smtClean="0"/>
              <a:pPr/>
              <a:t>27/05/2013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253A1-6239-4477-A3B0-2072521666A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58136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35025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3183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one of the two not both… unless you have node.js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@</a:t>
            </a:r>
            <a:r>
              <a:rPr lang="en-US" baseline="0" dirty="0" err="1" smtClean="0">
                <a:sym typeface="Wingdings" panose="05000000000000000000" pitchFamily="2" charset="2"/>
              </a:rPr>
              <a:t>Scripts.Render</a:t>
            </a:r>
            <a:r>
              <a:rPr lang="en-US" baseline="0" dirty="0" smtClean="0">
                <a:sym typeface="Wingdings" panose="05000000000000000000" pitchFamily="2" charset="2"/>
              </a:rPr>
              <a:t>(“”) must be used to use MVC 4 bundle caching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88736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number of proxy ignore </a:t>
            </a:r>
            <a:r>
              <a:rPr lang="en-US" baseline="0" dirty="0" err="1" smtClean="0"/>
              <a:t>querystring</a:t>
            </a:r>
            <a:r>
              <a:rPr lang="en-US" baseline="0" dirty="0" smtClean="0"/>
              <a:t> on files by default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8899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 ECMA3</a:t>
            </a:r>
            <a:r>
              <a:rPr lang="en-US" baseline="0" dirty="0" smtClean="0"/>
              <a:t> = throws exception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253A1-6239-4477-A3B0-2072521666AE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28140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40152" y="5316771"/>
            <a:ext cx="302433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15900" y="3284984"/>
            <a:ext cx="8756650" cy="571499"/>
          </a:xfrm>
          <a:noFill/>
          <a:ln>
            <a:noFill/>
          </a:ln>
        </p:spPr>
        <p:txBody>
          <a:bodyPr wrap="none">
            <a:noAutofit/>
          </a:bodyPr>
          <a:lstStyle>
            <a:lvl1pPr algn="l">
              <a:defRPr lang="en-US" b="1" baseline="0" dirty="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4047728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b="0" cap="none" spc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subtitle</a:t>
            </a:r>
            <a:endParaRPr lang="en-US" dirty="0"/>
          </a:p>
        </p:txBody>
      </p:sp>
      <p:sp>
        <p:nvSpPr>
          <p:cNvPr id="3" name="Rechthoek 2"/>
          <p:cNvSpPr/>
          <p:nvPr userDrawn="1"/>
        </p:nvSpPr>
        <p:spPr>
          <a:xfrm>
            <a:off x="143508" y="336461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26" name="Picture 2" descr="C:\Users\Fabrizio\Desktop\Qframe logo\qframe_transparent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17232"/>
            <a:ext cx="2912426" cy="9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kern="0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652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81296" y="1124744"/>
            <a:ext cx="8686800" cy="5048130"/>
          </a:xfrm>
          <a:noFill/>
          <a:effectLst/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800"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>
              <a:buClr>
                <a:srgbClr val="FF7171"/>
              </a:buClr>
              <a:buFont typeface="Wingdings" panose="05000000000000000000" pitchFamily="2" charset="2"/>
              <a:buChar char="§"/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2pPr>
            <a:lvl3pPr marL="742950" indent="-285750">
              <a:defRPr b="0">
                <a:latin typeface="Segoe UI Light" pitchFamily="34" charset="0"/>
                <a:ea typeface="Verdana" pitchFamily="34" charset="0"/>
                <a:cs typeface="Verdana" pitchFamily="34" charset="0"/>
              </a:defRPr>
            </a:lvl3pPr>
            <a:lvl4pPr marL="1657350" indent="-342900">
              <a:defRPr lang="nl-NL" sz="2400" kern="1200" dirty="0" smtClean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4pPr>
            <a:lvl5pPr marL="2057400" indent="-342900">
              <a:defRPr lang="en-US" sz="2000" kern="1200" dirty="0">
                <a:solidFill>
                  <a:schemeClr val="tx1"/>
                </a:solidFill>
                <a:latin typeface="Segoe UI Light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hthoek 2"/>
          <p:cNvSpPr/>
          <p:nvPr userDrawn="1"/>
        </p:nvSpPr>
        <p:spPr>
          <a:xfrm>
            <a:off x="179512" y="43857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 userDrawn="1"/>
        </p:nvSpPr>
        <p:spPr>
          <a:xfrm>
            <a:off x="258436" y="269875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Agenda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5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TextBox 3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LAB</a:t>
            </a:r>
            <a:endParaRPr lang="nl-BE" sz="4400" b="1" dirty="0">
              <a:latin typeface="Segoe UI Light" pitchFamily="34" charset="0"/>
            </a:endParaRPr>
          </a:p>
        </p:txBody>
      </p:sp>
      <p:pic>
        <p:nvPicPr>
          <p:cNvPr id="1037" name="Picture 13" descr="http://unrestrictedstock.com/wp-content/uploads/computer-hardware-free-stock-vector-set-laptop-portabl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09120"/>
            <a:ext cx="2520280" cy="150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302816" y="5013176"/>
            <a:ext cx="2736304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7350" y="1959496"/>
            <a:ext cx="8756650" cy="5334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2400" b="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2816" y="4005064"/>
            <a:ext cx="20952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hoek 2"/>
          <p:cNvSpPr/>
          <p:nvPr userDrawn="1"/>
        </p:nvSpPr>
        <p:spPr>
          <a:xfrm>
            <a:off x="136712" y="1302668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 userDrawn="1"/>
        </p:nvSpPr>
        <p:spPr>
          <a:xfrm>
            <a:off x="208720" y="1124744"/>
            <a:ext cx="868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400" b="1" dirty="0" smtClean="0">
                <a:latin typeface="Segoe UI Light" pitchFamily="34" charset="0"/>
              </a:rPr>
              <a:t>DEMO</a:t>
            </a:r>
            <a:endParaRPr lang="nl-BE" sz="4400" b="1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805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_LogoRechts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020272" y="6021288"/>
            <a:ext cx="2123728" cy="8367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" name="Picture 2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595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496449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406400"/>
            <a:ext cx="8676581" cy="488950"/>
          </a:xfrm>
        </p:spPr>
        <p:txBody>
          <a:bodyPr>
            <a:noAutofit/>
          </a:bodyPr>
          <a:lstStyle>
            <a:lvl1pPr algn="l">
              <a:defRPr sz="4400" b="1" i="0" u="none" strike="noStrike" cap="none" spc="0" baseline="0">
                <a:solidFill>
                  <a:schemeClr val="tx1"/>
                </a:solidFill>
                <a:effectLst/>
                <a:latin typeface="Segoe UI Light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5" y="1484312"/>
            <a:ext cx="7993583" cy="4524786"/>
          </a:xfrm>
          <a:noFill/>
          <a:ln>
            <a:solidFill>
              <a:schemeClr val="bg1">
                <a:lumMod val="65000"/>
              </a:schemeClr>
            </a:solidFill>
          </a:ln>
          <a:effectLst/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onsolas" pitchFamily="49" charset="0"/>
              </a:defRPr>
            </a:lvl1pPr>
          </a:lstStyle>
          <a:p>
            <a:pPr lvl="0"/>
            <a:r>
              <a:rPr lang="nl-BE" sz="1600" baseline="0" dirty="0" smtClean="0">
                <a:latin typeface="Consolas" pitchFamily="49" charset="0"/>
              </a:rPr>
              <a:t>Click and paste code (fontsize 16pt)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1520" y="1484783"/>
            <a:ext cx="576065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6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7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8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9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10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11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12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13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14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15</a:t>
            </a:r>
          </a:p>
          <a:p>
            <a:pPr algn="r"/>
            <a:r>
              <a:rPr lang="nl-BE" baseline="0" dirty="0" smtClean="0">
                <a:solidFill>
                  <a:srgbClr val="00B0B4"/>
                </a:solidFill>
              </a:rPr>
              <a:t>16</a:t>
            </a:r>
            <a:endParaRPr lang="nl-BE" baseline="0" dirty="0">
              <a:solidFill>
                <a:srgbClr val="00B0B4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50824" y="1124744"/>
            <a:ext cx="8569648" cy="288031"/>
          </a:xfrm>
        </p:spPr>
        <p:txBody>
          <a:bodyPr anchor="ctr">
            <a:noAutofit/>
          </a:bodyPr>
          <a:lstStyle>
            <a:lvl1pPr marL="0" indent="0">
              <a:buNone/>
              <a:defRPr sz="2000" cap="small" baseline="0"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code language</a:t>
            </a:r>
          </a:p>
        </p:txBody>
      </p:sp>
      <p:sp>
        <p:nvSpPr>
          <p:cNvPr id="13" name="Rechthoek 2"/>
          <p:cNvSpPr/>
          <p:nvPr userDrawn="1"/>
        </p:nvSpPr>
        <p:spPr>
          <a:xfrm>
            <a:off x="179512" y="446192"/>
            <a:ext cx="72008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xmlns="" val="161331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en-US" dirty="0"/>
          </a:p>
        </p:txBody>
      </p:sp>
      <p:pic>
        <p:nvPicPr>
          <p:cNvPr id="8" name="Picture 7" descr="C:\Users\Fabrizio\Desktop\Qframe logo\qframe_transparentlogo Opacity 150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165304"/>
            <a:ext cx="1566077" cy="52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10" r:id="rId3"/>
    <p:sldLayoutId id="2147483664" r:id="rId4"/>
    <p:sldLayoutId id="2147483709" r:id="rId5"/>
    <p:sldLayoutId id="2147483655" r:id="rId6"/>
    <p:sldLayoutId id="2147483708" r:id="rId7"/>
    <p:sldLayoutId id="2147483711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use-stri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cma-international.org/publications/files/ECMA-ST/Ecma-262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hin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john.org/blog/ecmascript-5-strict-mode-json-and-more/" TargetMode="External"/><Relationship Id="rId2" Type="http://schemas.openxmlformats.org/officeDocument/2006/relationships/hyperlink" Target="http://www.w3.org/Protocols/rfc2616/rfc2616-sec13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5rocks.com/en/tutorials/appcache/begin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1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Javascript Library Overview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Including Tips &amp; Tricks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1713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your file!</a:t>
            </a:r>
          </a:p>
          <a:p>
            <a:pPr lvl="1"/>
            <a:r>
              <a:rPr lang="en-US" dirty="0" smtClean="0"/>
              <a:t>Timestamp			</a:t>
            </a:r>
          </a:p>
          <a:p>
            <a:pPr lvl="3"/>
            <a:r>
              <a:rPr lang="en-US" dirty="0" smtClean="0"/>
              <a:t>Styles.</a:t>
            </a:r>
            <a:r>
              <a:rPr lang="nl-BE" dirty="0" smtClean="0"/>
              <a:t>1369296175102.css</a:t>
            </a:r>
            <a:endParaRPr lang="en-US" dirty="0" smtClean="0"/>
          </a:p>
          <a:p>
            <a:pPr lvl="1"/>
            <a:r>
              <a:rPr lang="en-US" dirty="0" smtClean="0"/>
              <a:t>Version number		</a:t>
            </a:r>
          </a:p>
          <a:p>
            <a:pPr lvl="3"/>
            <a:r>
              <a:rPr lang="en-US" dirty="0" smtClean="0"/>
              <a:t>Styles.1.0.0.0.css</a:t>
            </a:r>
          </a:p>
          <a:p>
            <a:pPr lvl="1"/>
            <a:r>
              <a:rPr lang="en-US" dirty="0" smtClean="0"/>
              <a:t>MD5				</a:t>
            </a:r>
          </a:p>
          <a:p>
            <a:pPr lvl="3"/>
            <a:r>
              <a:rPr lang="en-US" dirty="0" smtClean="0"/>
              <a:t>Styles.Cbaa7269c72b8711cdf6266de0e9dffe.css</a:t>
            </a:r>
          </a:p>
          <a:p>
            <a:r>
              <a:rPr lang="en-US" dirty="0" smtClean="0"/>
              <a:t>Can be automated!</a:t>
            </a:r>
          </a:p>
          <a:p>
            <a:pPr lvl="1"/>
            <a:r>
              <a:rPr lang="en-US" dirty="0" smtClean="0"/>
              <a:t>IIS Rewrite Rules ( handles it before </a:t>
            </a:r>
            <a:r>
              <a:rPr lang="en-US" dirty="0" err="1" smtClean="0"/>
              <a:t>.net</a:t>
            </a:r>
            <a:r>
              <a:rPr lang="en-US" dirty="0" smtClean="0"/>
              <a:t> runtime! )</a:t>
            </a:r>
          </a:p>
          <a:p>
            <a:pPr lvl="1"/>
            <a:r>
              <a:rPr lang="en-US" dirty="0" smtClean="0"/>
              <a:t>MVC Routing</a:t>
            </a:r>
          </a:p>
          <a:p>
            <a:pPr lvl="1"/>
            <a:r>
              <a:rPr lang="en-US" dirty="0" smtClean="0"/>
              <a:t>Request Handlers</a:t>
            </a:r>
          </a:p>
        </p:txBody>
      </p:sp>
    </p:spTree>
    <p:extLst>
      <p:ext uri="{BB962C8B-B14F-4D97-AF65-F5344CB8AC3E}">
        <p14:creationId xmlns:p14="http://schemas.microsoft.com/office/powerpoint/2010/main" xmlns="" val="415772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Use strict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by: </a:t>
            </a:r>
            <a:r>
              <a:rPr lang="nl-BE" dirty="0">
                <a:hlinkClick r:id="rId3"/>
              </a:rPr>
              <a:t>http://</a:t>
            </a:r>
            <a:r>
              <a:rPr lang="nl-BE" dirty="0" smtClean="0">
                <a:hlinkClick r:id="rId3"/>
              </a:rPr>
              <a:t>caniuse.com/use-strict</a:t>
            </a:r>
            <a:endParaRPr lang="nl-BE" dirty="0" smtClean="0"/>
          </a:p>
          <a:p>
            <a:r>
              <a:rPr lang="en-US" dirty="0" smtClean="0"/>
              <a:t>Global scope or function scope</a:t>
            </a:r>
          </a:p>
          <a:p>
            <a:r>
              <a:rPr lang="en-US" dirty="0" smtClean="0"/>
              <a:t>Prevents coding bloopers:</a:t>
            </a:r>
          </a:p>
          <a:p>
            <a:pPr lvl="1"/>
            <a:r>
              <a:rPr lang="en-US" dirty="0" smtClean="0"/>
              <a:t>Variables and properties</a:t>
            </a:r>
          </a:p>
          <a:p>
            <a:pPr lvl="1"/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With() {}</a:t>
            </a:r>
          </a:p>
          <a:p>
            <a:pPr lvl="1"/>
            <a:r>
              <a:rPr lang="en-US" dirty="0" smtClean="0"/>
              <a:t>Also see : </a:t>
            </a:r>
            <a:r>
              <a:rPr lang="nl-BE" dirty="0">
                <a:hlinkClick r:id="rId4"/>
              </a:rPr>
              <a:t>http://</a:t>
            </a:r>
            <a:r>
              <a:rPr lang="nl-BE" dirty="0" smtClean="0">
                <a:hlinkClick r:id="rId4"/>
              </a:rPr>
              <a:t>www.ecma-international.org/publications/files/ECMA-ST/Ecma-262.pdf</a:t>
            </a:r>
            <a:r>
              <a:rPr lang="nl-BE" dirty="0" smtClean="0"/>
              <a:t> page 235</a:t>
            </a:r>
            <a:endParaRPr lang="en-US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1505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F12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</a:t>
            </a:r>
          </a:p>
          <a:p>
            <a:r>
              <a:rPr lang="en-US" dirty="0" smtClean="0"/>
              <a:t>Debugger;</a:t>
            </a:r>
          </a:p>
          <a:p>
            <a:pPr lvl="1"/>
            <a:r>
              <a:rPr lang="en-US" dirty="0" smtClean="0"/>
              <a:t>ECMA5Script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5023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JSLint</a:t>
            </a:r>
            <a:r>
              <a:rPr lang="en-US" dirty="0" smtClean="0"/>
              <a:t> &amp; </a:t>
            </a:r>
            <a:r>
              <a:rPr lang="en-US" dirty="0" err="1" smtClean="0"/>
              <a:t>JSHint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JavaScript</a:t>
            </a:r>
            <a:r>
              <a:rPr lang="nl-BE" dirty="0"/>
              <a:t> code </a:t>
            </a:r>
            <a:r>
              <a:rPr lang="nl-BE" dirty="0" err="1"/>
              <a:t>quality</a:t>
            </a:r>
            <a:r>
              <a:rPr lang="nl-BE" dirty="0"/>
              <a:t> tool</a:t>
            </a:r>
          </a:p>
          <a:p>
            <a:pPr lvl="1"/>
            <a:r>
              <a:rPr lang="nl-BE" dirty="0"/>
              <a:t>Douglas </a:t>
            </a:r>
            <a:r>
              <a:rPr lang="nl-BE" dirty="0" err="1"/>
              <a:t>Crockford</a:t>
            </a:r>
            <a:r>
              <a:rPr lang="nl-BE" dirty="0"/>
              <a:t> (</a:t>
            </a:r>
            <a:r>
              <a:rPr lang="nl-BE" dirty="0" err="1"/>
              <a:t>PayPal</a:t>
            </a:r>
            <a:r>
              <a:rPr lang="nl-BE" dirty="0"/>
              <a:t>, JSON, </a:t>
            </a:r>
            <a:r>
              <a:rPr lang="nl-BE" dirty="0" err="1"/>
              <a:t>JavaScript</a:t>
            </a:r>
            <a:r>
              <a:rPr lang="nl-BE" dirty="0"/>
              <a:t> The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Parts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Lint </a:t>
            </a:r>
            <a:r>
              <a:rPr lang="nl-BE" dirty="0" err="1"/>
              <a:t>or</a:t>
            </a:r>
            <a:r>
              <a:rPr lang="nl-BE" dirty="0"/>
              <a:t> Hint?</a:t>
            </a:r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>
                <a:hlinkClick r:id="rId2"/>
              </a:rPr>
              <a:t>http://www.jshint.com/</a:t>
            </a:r>
            <a:endParaRPr lang="nl-BE" dirty="0"/>
          </a:p>
          <a:p>
            <a:pPr lvl="1"/>
            <a:r>
              <a:rPr lang="nl-BE" dirty="0" err="1"/>
              <a:t>From</a:t>
            </a:r>
            <a:r>
              <a:rPr lang="nl-BE" dirty="0"/>
              <a:t> Visual Studio </a:t>
            </a:r>
            <a:r>
              <a:rPr lang="nl-BE" dirty="0">
                <a:sym typeface="Wingdings" pitchFamily="2" charset="2"/>
              </a:rPr>
              <a:t> Web Essentials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4036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Validate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done</a:t>
            </a:r>
            <a:r>
              <a:rPr lang="nl-BE" dirty="0" smtClean="0"/>
              <a:t> </a:t>
            </a:r>
            <a:r>
              <a:rPr lang="nl-BE" dirty="0" err="1" smtClean="0"/>
              <a:t>on</a:t>
            </a:r>
            <a:r>
              <a:rPr lang="nl-BE" dirty="0" smtClean="0"/>
              <a:t> the </a:t>
            </a:r>
            <a:r>
              <a:rPr lang="nl-BE" dirty="0" err="1" smtClean="0"/>
              <a:t>client</a:t>
            </a:r>
            <a:endParaRPr lang="nl-BE" dirty="0" smtClean="0"/>
          </a:p>
          <a:p>
            <a:r>
              <a:rPr lang="nl-BE" dirty="0" smtClean="0"/>
              <a:t>No </a:t>
            </a:r>
            <a:r>
              <a:rPr lang="nl-BE" dirty="0" err="1" smtClean="0"/>
              <a:t>need</a:t>
            </a:r>
            <a:r>
              <a:rPr lang="nl-BE" dirty="0" smtClean="0"/>
              <a:t> to </a:t>
            </a:r>
            <a:r>
              <a:rPr lang="nl-BE" dirty="0" err="1" smtClean="0"/>
              <a:t>create</a:t>
            </a:r>
            <a:r>
              <a:rPr lang="nl-BE" dirty="0" smtClean="0"/>
              <a:t> </a:t>
            </a:r>
            <a:r>
              <a:rPr lang="nl-BE" dirty="0" err="1" smtClean="0"/>
              <a:t>or</a:t>
            </a:r>
            <a:r>
              <a:rPr lang="nl-BE" dirty="0" smtClean="0"/>
              <a:t> </a:t>
            </a:r>
            <a:r>
              <a:rPr lang="nl-BE" dirty="0" err="1" smtClean="0"/>
              <a:t>polute</a:t>
            </a:r>
            <a:r>
              <a:rPr lang="nl-BE" dirty="0" smtClean="0"/>
              <a:t> a view model </a:t>
            </a:r>
            <a:r>
              <a:rPr lang="nl-BE" dirty="0" err="1" smtClean="0"/>
              <a:t>for</a:t>
            </a:r>
            <a:r>
              <a:rPr lang="nl-BE" dirty="0" smtClean="0"/>
              <a:t> the sake of </a:t>
            </a:r>
            <a:r>
              <a:rPr lang="nl-BE" dirty="0" err="1" smtClean="0"/>
              <a:t>client</a:t>
            </a:r>
            <a:r>
              <a:rPr lang="nl-BE" dirty="0" smtClean="0"/>
              <a:t> </a:t>
            </a:r>
            <a:r>
              <a:rPr lang="nl-BE" dirty="0" err="1" smtClean="0"/>
              <a:t>side</a:t>
            </a:r>
            <a:r>
              <a:rPr lang="nl-BE" dirty="0" smtClean="0"/>
              <a:t> </a:t>
            </a:r>
            <a:r>
              <a:rPr lang="nl-BE" dirty="0" err="1" smtClean="0"/>
              <a:t>validation</a:t>
            </a:r>
            <a:r>
              <a:rPr lang="nl-BE" dirty="0" smtClean="0"/>
              <a:t> (~ ASP.NET Data </a:t>
            </a:r>
            <a:r>
              <a:rPr lang="nl-BE" dirty="0" err="1" smtClean="0"/>
              <a:t>Annotations</a:t>
            </a:r>
            <a:r>
              <a:rPr lang="nl-BE" dirty="0" smtClean="0"/>
              <a:t>)</a:t>
            </a:r>
          </a:p>
          <a:p>
            <a:r>
              <a:rPr lang="nl-BE" dirty="0" err="1" smtClean="0"/>
              <a:t>Unobtrusive</a:t>
            </a:r>
            <a:r>
              <a:rPr lang="nl-BE" dirty="0" smtClean="0"/>
              <a:t> </a:t>
            </a:r>
            <a:r>
              <a:rPr lang="nl-BE" dirty="0" err="1" smtClean="0"/>
              <a:t>through</a:t>
            </a:r>
            <a:r>
              <a:rPr lang="nl-BE" dirty="0" smtClean="0"/>
              <a:t> the </a:t>
            </a:r>
            <a:r>
              <a:rPr lang="nl-BE" dirty="0" err="1" smtClean="0"/>
              <a:t>use</a:t>
            </a:r>
            <a:r>
              <a:rPr lang="nl-BE" dirty="0" smtClean="0"/>
              <a:t> of data </a:t>
            </a:r>
            <a:r>
              <a:rPr lang="nl-BE" dirty="0" err="1" smtClean="0"/>
              <a:t>attributes</a:t>
            </a:r>
            <a:endParaRPr lang="nl-BE" dirty="0" smtClean="0"/>
          </a:p>
          <a:p>
            <a:r>
              <a:rPr lang="nl-BE" dirty="0" smtClean="0"/>
              <a:t>It’s the </a:t>
            </a:r>
            <a:r>
              <a:rPr lang="nl-BE" dirty="0" err="1" smtClean="0"/>
              <a:t>industry</a:t>
            </a:r>
            <a:r>
              <a:rPr lang="nl-BE" dirty="0" smtClean="0"/>
              <a:t> </a:t>
            </a:r>
            <a:r>
              <a:rPr lang="nl-BE" dirty="0" err="1" smtClean="0"/>
              <a:t>standard</a:t>
            </a:r>
            <a:endParaRPr lang="nl-BE" dirty="0" smtClean="0"/>
          </a:p>
          <a:p>
            <a:r>
              <a:rPr lang="nl-BE" dirty="0" smtClean="0"/>
              <a:t>It’s easy to </a:t>
            </a:r>
            <a:r>
              <a:rPr lang="nl-BE" dirty="0" err="1" smtClean="0"/>
              <a:t>extend</a:t>
            </a:r>
            <a:endParaRPr lang="nl-BE" dirty="0" smtClean="0"/>
          </a:p>
          <a:p>
            <a:r>
              <a:rPr lang="nl-BE" dirty="0" err="1" smtClean="0"/>
              <a:t>Example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xmlns="" val="2887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6412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4581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2000" dirty="0">
                <a:hlinkClick r:id="rId2"/>
              </a:rPr>
              <a:t>http://</a:t>
            </a:r>
            <a:r>
              <a:rPr lang="nl-BE" sz="2000" dirty="0" smtClean="0">
                <a:hlinkClick r:id="rId2"/>
              </a:rPr>
              <a:t>www.w3.org/Protocols/rfc2616/rfc2616-sec13.html</a:t>
            </a:r>
            <a:endParaRPr lang="nl-BE" sz="2000" dirty="0" smtClean="0"/>
          </a:p>
          <a:p>
            <a:r>
              <a:rPr lang="nl-BE" sz="2000" dirty="0">
                <a:hlinkClick r:id="rId3"/>
              </a:rPr>
              <a:t>http://ejohn.org/blog/ecmascript-5-strict-mode-json-and-more/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xmlns="" val="4059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Tips &amp; Tricks</a:t>
            </a:r>
            <a:endParaRPr lang="nl-BE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smtClean="0"/>
              <a:t>Validate</a:t>
            </a:r>
            <a:endParaRPr lang="nl-BE" dirty="0" smtClean="0"/>
          </a:p>
          <a:p>
            <a:r>
              <a:rPr lang="en-US" dirty="0" err="1" smtClean="0"/>
              <a:t>AngularJs</a:t>
            </a:r>
            <a:endParaRPr lang="en-US" dirty="0" smtClean="0"/>
          </a:p>
          <a:p>
            <a:r>
              <a:rPr lang="en-US" dirty="0" smtClean="0"/>
              <a:t>Testing: Jasmine &amp; </a:t>
            </a:r>
            <a:r>
              <a:rPr lang="en-US" dirty="0" err="1" smtClean="0"/>
              <a:t>PhantomJs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2679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Global variables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on</a:t>
            </a:r>
            <a:r>
              <a:rPr lang="nl-BE" dirty="0"/>
              <a:t> the </a:t>
            </a:r>
            <a:r>
              <a:rPr lang="nl-BE" dirty="0" err="1"/>
              <a:t>window</a:t>
            </a:r>
            <a:r>
              <a:rPr lang="nl-BE" dirty="0"/>
              <a:t> object</a:t>
            </a:r>
          </a:p>
          <a:p>
            <a:pPr lvl="1"/>
            <a:r>
              <a:rPr lang="nl-BE" dirty="0" err="1"/>
              <a:t>Accesible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everywhere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 are </a:t>
            </a:r>
            <a:r>
              <a:rPr lang="nl-BE" dirty="0" err="1" smtClean="0"/>
              <a:t>they</a:t>
            </a:r>
            <a:r>
              <a:rPr lang="nl-BE" dirty="0" smtClean="0"/>
              <a:t> </a:t>
            </a:r>
            <a:r>
              <a:rPr lang="nl-BE" dirty="0" err="1" smtClean="0"/>
              <a:t>evil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 to </a:t>
            </a:r>
            <a:r>
              <a:rPr lang="nl-BE" dirty="0" err="1" smtClean="0"/>
              <a:t>avoid</a:t>
            </a:r>
            <a:r>
              <a:rPr lang="nl-BE" dirty="0" smtClean="0"/>
              <a:t> </a:t>
            </a:r>
            <a:r>
              <a:rPr lang="nl-BE" dirty="0" err="1" smtClean="0"/>
              <a:t>them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Declare</a:t>
            </a:r>
            <a:r>
              <a:rPr lang="nl-BE" dirty="0"/>
              <a:t> a </a:t>
            </a:r>
            <a:r>
              <a:rPr lang="nl-BE" dirty="0" err="1"/>
              <a:t>namespace</a:t>
            </a:r>
            <a:r>
              <a:rPr lang="nl-BE" dirty="0"/>
              <a:t>, </a:t>
            </a:r>
            <a:r>
              <a:rPr lang="nl-BE" dirty="0" err="1"/>
              <a:t>this</a:t>
            </a:r>
            <a:r>
              <a:rPr lang="nl-BE" dirty="0"/>
              <a:t> is the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declare</a:t>
            </a:r>
            <a:r>
              <a:rPr lang="nl-BE" dirty="0"/>
              <a:t>!</a:t>
            </a:r>
          </a:p>
          <a:p>
            <a:pPr lvl="1"/>
            <a:r>
              <a:rPr lang="nl-BE" dirty="0" err="1"/>
              <a:t>Attach</a:t>
            </a:r>
            <a:r>
              <a:rPr lang="nl-BE" dirty="0"/>
              <a:t>/scope </a:t>
            </a:r>
            <a:r>
              <a:rPr lang="nl-BE" dirty="0" err="1"/>
              <a:t>your</a:t>
            </a:r>
            <a:r>
              <a:rPr lang="nl-BE" dirty="0"/>
              <a:t> variables to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namespace</a:t>
            </a:r>
            <a:endParaRPr lang="nl-BE" dirty="0"/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in modules </a:t>
            </a:r>
            <a:r>
              <a:rPr lang="nl-BE" dirty="0">
                <a:sym typeface="Wingdings" pitchFamily="2" charset="2"/>
              </a:rPr>
              <a:t> </a:t>
            </a:r>
            <a:r>
              <a:rPr lang="nl-BE" dirty="0" smtClean="0">
                <a:sym typeface="Wingdings" pitchFamily="2" charset="2"/>
              </a:rPr>
              <a:t>RMP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8425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Revealing</a:t>
            </a:r>
            <a:r>
              <a:rPr lang="nl-BE" dirty="0" smtClean="0"/>
              <a:t> module </a:t>
            </a:r>
            <a:r>
              <a:rPr lang="nl-BE" dirty="0" err="1" smtClean="0"/>
              <a:t>pattern</a:t>
            </a:r>
            <a:endParaRPr lang="nl-BE" dirty="0" smtClean="0"/>
          </a:p>
          <a:p>
            <a:pPr lvl="1"/>
            <a:r>
              <a:rPr lang="nl-BE" dirty="0" err="1"/>
              <a:t>Organize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 in a </a:t>
            </a:r>
            <a:r>
              <a:rPr lang="nl-BE" dirty="0" err="1"/>
              <a:t>structured</a:t>
            </a:r>
            <a:r>
              <a:rPr lang="nl-BE" dirty="0"/>
              <a:t> </a:t>
            </a:r>
            <a:r>
              <a:rPr lang="nl-BE" dirty="0" err="1"/>
              <a:t>manner</a:t>
            </a:r>
            <a:endParaRPr lang="nl-BE" dirty="0"/>
          </a:p>
          <a:p>
            <a:pPr lvl="1"/>
            <a:r>
              <a:rPr lang="nl-BE" dirty="0">
                <a:sym typeface="Wingdings" pitchFamily="2" charset="2"/>
              </a:rPr>
              <a:t>Easy to </a:t>
            </a:r>
            <a:r>
              <a:rPr lang="nl-BE" dirty="0" err="1" smtClean="0">
                <a:sym typeface="Wingdings" pitchFamily="2" charset="2"/>
              </a:rPr>
              <a:t>integrate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 smtClean="0">
                <a:sym typeface="Wingdings" pitchFamily="2" charset="2"/>
              </a:rPr>
              <a:t>with</a:t>
            </a:r>
            <a:r>
              <a:rPr lang="nl-BE" dirty="0" smtClean="0">
                <a:sym typeface="Wingdings" pitchFamily="2" charset="2"/>
              </a:rPr>
              <a:t> </a:t>
            </a:r>
            <a:r>
              <a:rPr lang="nl-BE" dirty="0" err="1">
                <a:sym typeface="Wingdings" pitchFamily="2" charset="2"/>
              </a:rPr>
              <a:t>Require</a:t>
            </a:r>
            <a:r>
              <a:rPr lang="nl-BE" dirty="0">
                <a:sym typeface="Wingdings" pitchFamily="2" charset="2"/>
              </a:rPr>
              <a:t> JS ( Tom)</a:t>
            </a:r>
            <a:endParaRPr lang="nl-BE" dirty="0"/>
          </a:p>
          <a:p>
            <a:pPr lvl="1">
              <a:buNone/>
            </a:pPr>
            <a:endParaRPr lang="nl-BE" dirty="0"/>
          </a:p>
          <a:p>
            <a:r>
              <a:rPr lang="nl-BE" dirty="0" err="1" smtClean="0"/>
              <a:t>Why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Encapsulate</a:t>
            </a:r>
            <a:r>
              <a:rPr lang="nl-BE" dirty="0"/>
              <a:t> data / </a:t>
            </a:r>
            <a:r>
              <a:rPr lang="nl-BE" dirty="0" err="1"/>
              <a:t>behaviour</a:t>
            </a:r>
            <a:endParaRPr lang="nl-BE" dirty="0"/>
          </a:p>
          <a:p>
            <a:pPr lvl="1"/>
            <a:r>
              <a:rPr lang="nl-BE" dirty="0" err="1"/>
              <a:t>Improve</a:t>
            </a:r>
            <a:r>
              <a:rPr lang="nl-BE" dirty="0"/>
              <a:t> </a:t>
            </a:r>
            <a:r>
              <a:rPr lang="nl-BE" dirty="0" err="1"/>
              <a:t>readability</a:t>
            </a:r>
            <a:r>
              <a:rPr lang="nl-BE" dirty="0"/>
              <a:t> &amp; </a:t>
            </a:r>
            <a:r>
              <a:rPr lang="nl-BE" dirty="0" err="1"/>
              <a:t>modularity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 err="1" smtClean="0"/>
              <a:t>How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/>
              <a:t>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the timer </a:t>
            </a:r>
            <a:r>
              <a:rPr lang="nl-BE" dirty="0" err="1" smtClean="0"/>
              <a:t>app</a:t>
            </a:r>
            <a:endParaRPr lang="nl-BE" dirty="0"/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914400" y="2096869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UI module</a:t>
            </a:r>
            <a:endParaRPr lang="nl-BE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6172200" y="2133600"/>
            <a:ext cx="1676400" cy="646331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Timer </a:t>
            </a:r>
          </a:p>
          <a:p>
            <a:pPr algn="ctr"/>
            <a:r>
              <a:rPr lang="nl-BE" dirty="0" smtClean="0"/>
              <a:t>module</a:t>
            </a:r>
            <a:endParaRPr lang="nl-BE" dirty="0"/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3581400" y="1972270"/>
            <a:ext cx="1676400" cy="92333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Publisher-Subscriber</a:t>
            </a:r>
            <a:r>
              <a:rPr lang="nl-BE" dirty="0" smtClean="0"/>
              <a:t> module</a:t>
            </a:r>
            <a:endParaRPr lang="nl-BE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146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48200" y="35052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user clicks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button</a:t>
            </a:r>
            <a:endParaRPr lang="nl-BE" sz="1200" dirty="0"/>
          </a:p>
        </p:txBody>
      </p:sp>
      <p:sp>
        <p:nvSpPr>
          <p:cNvPr id="15" name="Rectangle 14"/>
          <p:cNvSpPr/>
          <p:nvPr/>
        </p:nvSpPr>
        <p:spPr>
          <a:xfrm>
            <a:off x="4343400" y="2971800"/>
            <a:ext cx="152400" cy="2743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172200" y="3200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start, </a:t>
            </a:r>
            <a:r>
              <a:rPr lang="nl-BE" sz="1200" dirty="0" err="1" smtClean="0"/>
              <a:t>pause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r>
              <a:rPr lang="nl-BE" sz="1200" dirty="0" smtClean="0"/>
              <a:t> </a:t>
            </a:r>
            <a:r>
              <a:rPr lang="nl-BE" sz="1200" dirty="0" err="1" smtClean="0"/>
              <a:t>messages</a:t>
            </a:r>
            <a:endParaRPr lang="nl-BE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49162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the timer </a:t>
            </a:r>
            <a:r>
              <a:rPr lang="nl-BE" sz="1200" dirty="0" err="1" smtClean="0"/>
              <a:t>progress</a:t>
            </a:r>
            <a:r>
              <a:rPr lang="nl-BE" sz="1200" dirty="0" smtClean="0"/>
              <a:t> </a:t>
            </a:r>
            <a:r>
              <a:rPr lang="nl-BE" sz="1200" dirty="0" err="1" smtClean="0"/>
              <a:t>changes</a:t>
            </a:r>
            <a:endParaRPr lang="nl-BE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6482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14600" y="52578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14400" y="4953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message to show the </a:t>
            </a:r>
            <a:r>
              <a:rPr lang="nl-BE" sz="1200" dirty="0" err="1" smtClean="0"/>
              <a:t>elapsed</a:t>
            </a:r>
            <a:r>
              <a:rPr lang="nl-BE" sz="1200" dirty="0" smtClean="0"/>
              <a:t> time</a:t>
            </a:r>
            <a:endParaRPr lang="nl-BE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6482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2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Publish</a:t>
            </a:r>
            <a:r>
              <a:rPr lang="nl-BE" sz="1200" dirty="0" smtClean="0"/>
              <a:t> message </a:t>
            </a:r>
            <a:r>
              <a:rPr lang="nl-BE" sz="1200" dirty="0" err="1" smtClean="0"/>
              <a:t>when</a:t>
            </a:r>
            <a:r>
              <a:rPr lang="nl-BE" sz="1200" dirty="0" smtClean="0"/>
              <a:t> timer is </a:t>
            </a:r>
            <a:r>
              <a:rPr lang="nl-BE" sz="1200" dirty="0" err="1" smtClean="0"/>
              <a:t>started</a:t>
            </a:r>
            <a:r>
              <a:rPr lang="nl-BE" sz="1200" dirty="0" smtClean="0"/>
              <a:t>, </a:t>
            </a:r>
            <a:r>
              <a:rPr lang="nl-BE" sz="1200" dirty="0" err="1" smtClean="0"/>
              <a:t>paused</a:t>
            </a:r>
            <a:r>
              <a:rPr lang="nl-BE" sz="1200" dirty="0" smtClean="0"/>
              <a:t> &amp; </a:t>
            </a:r>
            <a:r>
              <a:rPr lang="nl-BE" sz="1200" dirty="0" err="1" smtClean="0"/>
              <a:t>reset</a:t>
            </a:r>
            <a:endParaRPr lang="nl-BE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514600" y="438286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4400" y="40780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err="1" smtClean="0"/>
              <a:t>Subscribe</a:t>
            </a:r>
            <a:r>
              <a:rPr lang="nl-BE" sz="1200" dirty="0" smtClean="0"/>
              <a:t> to </a:t>
            </a:r>
          </a:p>
          <a:p>
            <a:pPr algn="ctr"/>
            <a:r>
              <a:rPr lang="nl-BE" sz="1200" dirty="0" err="1" smtClean="0"/>
              <a:t>messages</a:t>
            </a:r>
            <a:r>
              <a:rPr lang="nl-BE" sz="1200" dirty="0" smtClean="0"/>
              <a:t> to update the state of buttons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xmlns="" val="34375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/>
      <p:bldP spid="15" grpId="0" animBg="1"/>
      <p:bldP spid="17" grpId="0"/>
      <p:bldP spid="22" grpId="0"/>
      <p:bldP spid="25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- RMP</a:t>
            </a:r>
            <a:endParaRPr lang="nl-BE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smtClean="0"/>
              <a:t>var </a:t>
            </a:r>
            <a:r>
              <a:rPr lang="nl-BE" dirty="0" err="1" smtClean="0"/>
              <a:t>moduleDefinition</a:t>
            </a:r>
            <a:r>
              <a:rPr lang="nl-BE" dirty="0" smtClean="0"/>
              <a:t> = </a:t>
            </a:r>
            <a:r>
              <a:rPr lang="nl-BE" dirty="0" err="1" smtClean="0"/>
              <a:t>function</a:t>
            </a:r>
            <a:r>
              <a:rPr lang="nl-BE" dirty="0" smtClean="0"/>
              <a:t> (dependency1, dependency2, …) {</a:t>
            </a:r>
          </a:p>
          <a:p>
            <a:r>
              <a:rPr lang="nl-BE" dirty="0" smtClean="0"/>
              <a:t>    </a:t>
            </a:r>
            <a:r>
              <a:rPr lang="nl-BE" i="1" dirty="0" smtClean="0"/>
              <a:t>// </a:t>
            </a:r>
            <a:r>
              <a:rPr lang="nl-BE" i="1" dirty="0" err="1" smtClean="0"/>
              <a:t>Encapsulated</a:t>
            </a:r>
            <a:r>
              <a:rPr lang="nl-BE" i="1" dirty="0" smtClean="0"/>
              <a:t> variables and </a:t>
            </a:r>
            <a:r>
              <a:rPr lang="nl-BE" i="1" dirty="0" err="1" smtClean="0"/>
              <a:t>methods</a:t>
            </a:r>
            <a:endParaRPr lang="nl-BE" i="1" dirty="0" smtClean="0"/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var privateVariable1;</a:t>
            </a:r>
          </a:p>
          <a:p>
            <a:endParaRPr lang="nl-B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var privateFunction1 =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()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// do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something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variable1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endParaRPr lang="nl-BE" dirty="0" smtClean="0"/>
          </a:p>
          <a:p>
            <a:r>
              <a:rPr lang="nl-BE" dirty="0" smtClean="0"/>
              <a:t>    </a:t>
            </a:r>
            <a:r>
              <a:rPr lang="nl-BE" i="1" dirty="0" smtClean="0"/>
              <a:t>// Return </a:t>
            </a:r>
            <a:r>
              <a:rPr lang="nl-BE" i="1" dirty="0" err="1" smtClean="0"/>
              <a:t>an</a:t>
            </a:r>
            <a:r>
              <a:rPr lang="nl-BE" i="1" dirty="0" smtClean="0"/>
              <a:t> object </a:t>
            </a:r>
            <a:r>
              <a:rPr lang="nl-BE" i="1" dirty="0" err="1" smtClean="0"/>
              <a:t>that</a:t>
            </a:r>
            <a:r>
              <a:rPr lang="nl-BE" i="1" dirty="0" smtClean="0"/>
              <a:t> </a:t>
            </a:r>
            <a:r>
              <a:rPr lang="nl-BE" i="1" dirty="0" err="1" smtClean="0"/>
              <a:t>only</a:t>
            </a:r>
            <a:r>
              <a:rPr lang="nl-BE" i="1" dirty="0" smtClean="0"/>
              <a:t> </a:t>
            </a:r>
            <a:r>
              <a:rPr lang="nl-BE" i="1" dirty="0" err="1" smtClean="0"/>
              <a:t>exposes</a:t>
            </a:r>
            <a:r>
              <a:rPr lang="nl-BE" i="1" dirty="0" smtClean="0"/>
              <a:t> the </a:t>
            </a:r>
            <a:r>
              <a:rPr lang="nl-BE" i="1" dirty="0" err="1" smtClean="0"/>
              <a:t>information</a:t>
            </a:r>
            <a:r>
              <a:rPr lang="nl-BE" i="1" dirty="0" smtClean="0"/>
              <a:t> </a:t>
            </a:r>
            <a:r>
              <a:rPr lang="nl-BE" i="1" dirty="0" err="1" smtClean="0"/>
              <a:t>you</a:t>
            </a:r>
            <a:r>
              <a:rPr lang="nl-BE" i="1" dirty="0" smtClean="0"/>
              <a:t> want</a:t>
            </a:r>
          </a:p>
          <a:p>
            <a:r>
              <a:rPr lang="nl-BE" dirty="0" smtClean="0"/>
              <a:t>    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return {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nl-BE" dirty="0" err="1" smtClean="0">
                <a:solidFill>
                  <a:schemeClr val="bg2">
                    <a:lumMod val="50000"/>
                  </a:schemeClr>
                </a:solidFill>
              </a:rPr>
              <a:t>myFunction</a:t>
            </a:r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: privateFunction2</a:t>
            </a:r>
          </a:p>
          <a:p>
            <a:r>
              <a:rPr lang="nl-BE" dirty="0" smtClean="0">
                <a:solidFill>
                  <a:schemeClr val="bg2">
                    <a:lumMod val="50000"/>
                  </a:schemeClr>
                </a:solidFill>
              </a:rPr>
              <a:t>    };</a:t>
            </a:r>
          </a:p>
          <a:p>
            <a:r>
              <a:rPr lang="nl-BE" dirty="0" smtClean="0"/>
              <a:t>};</a:t>
            </a:r>
          </a:p>
          <a:p>
            <a:endParaRPr lang="nl-BE" dirty="0" smtClean="0"/>
          </a:p>
          <a:p>
            <a:r>
              <a:rPr lang="nl-BE" dirty="0" smtClean="0"/>
              <a:t>var myDependency1 = </a:t>
            </a:r>
            <a:r>
              <a:rPr lang="nl-BE" dirty="0" err="1" smtClean="0"/>
              <a:t>jQuery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myDependency2 = </a:t>
            </a:r>
            <a:r>
              <a:rPr lang="nl-BE" dirty="0" err="1" smtClean="0"/>
              <a:t>config</a:t>
            </a:r>
            <a:r>
              <a:rPr lang="nl-BE" dirty="0" smtClean="0"/>
              <a:t>;</a:t>
            </a:r>
          </a:p>
          <a:p>
            <a:r>
              <a:rPr lang="nl-BE" dirty="0" smtClean="0"/>
              <a:t>var module = </a:t>
            </a:r>
            <a:r>
              <a:rPr lang="nl-BE" dirty="0" err="1" smtClean="0"/>
              <a:t>moduleDefinition</a:t>
            </a:r>
            <a:r>
              <a:rPr lang="nl-BE" dirty="0" smtClean="0"/>
              <a:t>(myDependency1, myDependency2);</a:t>
            </a:r>
            <a:endParaRPr lang="nl-BE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71016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Module Definition ( AMD )</a:t>
            </a:r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78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400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Smaller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1 time requests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32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Session spread load times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Only load script when they</a:t>
            </a:r>
            <a:br>
              <a:rPr lang="en-US" dirty="0"/>
            </a:br>
            <a:r>
              <a:rPr lang="en-US" dirty="0"/>
              <a:t>are </a:t>
            </a:r>
            <a:r>
              <a:rPr lang="en-US" dirty="0" smtClean="0"/>
              <a:t>needed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Individual modules can be </a:t>
            </a:r>
            <a:br>
              <a:rPr lang="en-US" dirty="0" smtClean="0"/>
            </a:br>
            <a:r>
              <a:rPr lang="en-US" dirty="0" smtClean="0"/>
              <a:t>compressed to nearly</a:t>
            </a:r>
            <a:br>
              <a:rPr lang="en-US" dirty="0" smtClean="0"/>
            </a:br>
            <a:r>
              <a:rPr lang="en-US" dirty="0" smtClean="0"/>
              <a:t>the same size (minify)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196384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7" grpId="0"/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</a:t>
            </a:r>
            <a:r>
              <a:rPr lang="en-US" dirty="0" err="1" smtClean="0"/>
              <a:t>RequireJs</a:t>
            </a:r>
            <a:r>
              <a:rPr lang="en-US" dirty="0" smtClean="0"/>
              <a:t>-Bundling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HTML5 </a:t>
            </a:r>
            <a:r>
              <a:rPr lang="en-US" dirty="0" err="1" smtClean="0"/>
              <a:t>AppCache</a:t>
            </a:r>
            <a:r>
              <a:rPr lang="en-US" dirty="0" smtClean="0"/>
              <a:t> (</a:t>
            </a:r>
            <a:r>
              <a:rPr lang="nl-BE" dirty="0">
                <a:hlinkClick r:id="rId3"/>
              </a:rPr>
              <a:t>http://www.html5rocks.com/en/tutorials/appcache/beginner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2" name="TextBox 1"/>
          <p:cNvSpPr txBox="1"/>
          <p:nvPr/>
        </p:nvSpPr>
        <p:spPr>
          <a:xfrm>
            <a:off x="1143000" y="1676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Bundeling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167640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RequireJS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/ AMD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2930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MVC 4 default to 1 year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Change in file </a:t>
            </a:r>
            <a:br>
              <a:rPr lang="en-US" dirty="0" smtClean="0"/>
            </a:br>
            <a:r>
              <a:rPr lang="en-US" dirty="0" smtClean="0"/>
              <a:t>= new </a:t>
            </a:r>
            <a:r>
              <a:rPr lang="en-US" dirty="0" err="1" smtClean="0"/>
              <a:t>querystring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(@</a:t>
            </a:r>
            <a:r>
              <a:rPr lang="en-US" dirty="0" err="1" smtClean="0"/>
              <a:t>Scripts.Render</a:t>
            </a:r>
            <a:r>
              <a:rPr lang="en-US" dirty="0" smtClean="0"/>
              <a:t>(“”))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5334000" y="203938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Server controlled </a:t>
            </a:r>
            <a:br>
              <a:rPr lang="en-US" dirty="0" smtClean="0"/>
            </a:br>
            <a:r>
              <a:rPr lang="en-US" dirty="0" smtClean="0"/>
              <a:t>(Expires header)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xmlns="" val="2057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&amp; Tricks – Versioning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</a:t>
            </a:r>
            <a:r>
              <a:rPr lang="en-US" dirty="0" err="1" smtClean="0"/>
              <a:t>querystrings</a:t>
            </a:r>
            <a:endParaRPr lang="en-US" dirty="0" smtClean="0"/>
          </a:p>
          <a:p>
            <a:pPr lvl="1"/>
            <a:r>
              <a:rPr lang="en-US" dirty="0" smtClean="0"/>
              <a:t>Most proxies ignore these on file request</a:t>
            </a:r>
          </a:p>
          <a:p>
            <a:pPr lvl="1"/>
            <a:r>
              <a:rPr lang="en-US" dirty="0" smtClean="0">
                <a:hlinkClick r:id="rId3"/>
              </a:rPr>
              <a:t>Section 13.9 from the HTTP Specifications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1671" y="2823196"/>
            <a:ext cx="76961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100" b="1" i="1" dirty="0"/>
              <a:t>13.9 Side Effects of GET and </a:t>
            </a:r>
            <a:r>
              <a:rPr lang="en-US" sz="1100" b="1" i="1" dirty="0" smtClean="0"/>
              <a:t>HEAD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 smtClean="0"/>
              <a:t>…</a:t>
            </a:r>
          </a:p>
          <a:p>
            <a:pPr fontAlgn="base"/>
            <a:endParaRPr lang="en-US" sz="1100" i="1" dirty="0"/>
          </a:p>
          <a:p>
            <a:pPr fontAlgn="base"/>
            <a:r>
              <a:rPr lang="en-US" sz="1100" i="1" dirty="0"/>
              <a:t>We note one exception to this rule: since some applications have traditionally used GETs and HEADs with query URLs (those containing a “?” in the </a:t>
            </a:r>
            <a:r>
              <a:rPr lang="en-US" sz="1100" i="1" dirty="0" err="1"/>
              <a:t>rel_path</a:t>
            </a:r>
            <a:r>
              <a:rPr lang="en-US" sz="1100" i="1" dirty="0"/>
              <a:t> part) to perform operations with significant side effects, caches MUST NOT treat responses to such URIs as fresh unless the server provides an explicit expiration time. </a:t>
            </a:r>
            <a:r>
              <a:rPr lang="en-US" sz="1100" b="1" i="1" u="sng" dirty="0">
                <a:solidFill>
                  <a:srgbClr val="FF0000"/>
                </a:solidFill>
              </a:rPr>
              <a:t>This specifically means that responses from HTTP/1.0 servers for such URIs SHOULD NOT be taken from a cache</a:t>
            </a:r>
            <a:r>
              <a:rPr lang="en-US" sz="1100" i="1" dirty="0"/>
              <a:t>. See section 9.1.1 for related information.</a:t>
            </a:r>
          </a:p>
          <a:p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21672" y="4704301"/>
            <a:ext cx="769619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9.1.1 Safe </a:t>
            </a:r>
            <a:r>
              <a:rPr lang="en-US" sz="1100" b="1" i="1" dirty="0" smtClean="0"/>
              <a:t>Methods</a:t>
            </a:r>
          </a:p>
          <a:p>
            <a:endParaRPr lang="en-US" sz="1100" b="1" i="1" dirty="0"/>
          </a:p>
          <a:p>
            <a:r>
              <a:rPr lang="en-US" sz="1100" i="1" dirty="0" smtClean="0"/>
              <a:t>…</a:t>
            </a:r>
          </a:p>
          <a:p>
            <a:endParaRPr lang="en-US" sz="1100" i="1" dirty="0"/>
          </a:p>
          <a:p>
            <a:r>
              <a:rPr lang="en-US" sz="1100" i="1" dirty="0"/>
              <a:t>Naturally, it is not possible to ensure that the server does not generate side-effects as a result of performing a GET request; in fact, some dynamic resources consider that a feature. </a:t>
            </a:r>
            <a:r>
              <a:rPr lang="en-US" sz="1100" b="1" i="1" u="sng" dirty="0">
                <a:solidFill>
                  <a:srgbClr val="FF0000"/>
                </a:solidFill>
              </a:rPr>
              <a:t>The important distinction here is that the user did not request the side-effects, so therefore cannot be held accountable for them</a:t>
            </a:r>
            <a:r>
              <a:rPr lang="en-US" sz="1100" i="1" dirty="0"/>
              <a:t>.</a:t>
            </a: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xmlns="" val="321905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7" grpId="0"/>
    </p:bldLst>
  </p:timing>
</p:sld>
</file>

<file path=ppt/theme/theme1.xml><?xml version="1.0" encoding="utf-8"?>
<a:theme xmlns:a="http://schemas.openxmlformats.org/drawingml/2006/main" name="Qframe Template">
  <a:themeElements>
    <a:clrScheme name="QFrame">
      <a:dk1>
        <a:srgbClr val="2C2C2C"/>
      </a:dk1>
      <a:lt1>
        <a:srgbClr val="FFFFFF"/>
      </a:lt1>
      <a:dk2>
        <a:srgbClr val="2C2C2C"/>
      </a:dk2>
      <a:lt2>
        <a:srgbClr val="FFFFFF"/>
      </a:lt2>
      <a:accent1>
        <a:srgbClr val="E20002"/>
      </a:accent1>
      <a:accent2>
        <a:srgbClr val="FF2224"/>
      </a:accent2>
      <a:accent3>
        <a:srgbClr val="0084B4"/>
      </a:accent3>
      <a:accent4>
        <a:srgbClr val="00B0F0"/>
      </a:accent4>
      <a:accent5>
        <a:srgbClr val="FFFF00"/>
      </a:accent5>
      <a:accent6>
        <a:srgbClr val="00FE18"/>
      </a:accent6>
      <a:hlink>
        <a:srgbClr val="262626"/>
      </a:hlink>
      <a:folHlink>
        <a:srgbClr val="595959"/>
      </a:folHlink>
    </a:clrScheme>
    <a:fontScheme name="QFrame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22C3A72A5C41AD5BCCFBCF9BC258" ma:contentTypeVersion="0" ma:contentTypeDescription="Create a new document." ma:contentTypeScope="" ma:versionID="47b5a05ff17c9f87f17ba393f078e5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F7498C-F9C2-422B-BC41-0960A3F77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174808-9C2B-4902-8C9D-44348A1FD8BB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63C643-5D3F-445B-B1D2-93AE57167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QFrameSlides_201211</Template>
  <TotalTime>3514</TotalTime>
  <Words>594</Words>
  <Application>Microsoft Office PowerPoint</Application>
  <PresentationFormat>On-screen Show (4:3)</PresentationFormat>
  <Paragraphs>149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Qframe Template</vt:lpstr>
      <vt:lpstr>Javascript Library Overview</vt:lpstr>
      <vt:lpstr>Slide 2</vt:lpstr>
      <vt:lpstr>Tricks &amp; Tricks – Global variables</vt:lpstr>
      <vt:lpstr>Tricks &amp; Tricks - RMP</vt:lpstr>
      <vt:lpstr>Tricks &amp; Tricks - RMP</vt:lpstr>
      <vt:lpstr>Tricks &amp; Tricks - RMP</vt:lpstr>
      <vt:lpstr>Tricks &amp; Tricks – RequireJs-Bundling</vt:lpstr>
      <vt:lpstr>Tricks &amp; Tricks – RequireJs-Bundling</vt:lpstr>
      <vt:lpstr>Tricks &amp; Tricks – Versioning</vt:lpstr>
      <vt:lpstr>Tricks &amp; Tricks – Versioning</vt:lpstr>
      <vt:lpstr>Tricks &amp; Tricks – Use strict</vt:lpstr>
      <vt:lpstr>Tricks &amp; Tricks – F12</vt:lpstr>
      <vt:lpstr>Tricks &amp; Tricks – JSLint &amp; JSHint</vt:lpstr>
      <vt:lpstr>JQuery Validate</vt:lpstr>
      <vt:lpstr>AngularJs</vt:lpstr>
      <vt:lpstr>Testing: Jasmine &amp; PhantomJs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Ceuppens</dc:creator>
  <cp:lastModifiedBy>Administrator</cp:lastModifiedBy>
  <cp:revision>65</cp:revision>
  <dcterms:created xsi:type="dcterms:W3CDTF">2013-05-23T06:38:46Z</dcterms:created>
  <dcterms:modified xsi:type="dcterms:W3CDTF">2013-05-27T18:09:07Z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0x010100E38A22C3A72A5C41AD5BCCFBCF9BC258</vt:lpwstr>
  </property>
</Properties>
</file>