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6"/>
  </p:notesMasterIdLst>
  <p:handoutMasterIdLst>
    <p:handoutMasterId r:id="rId17"/>
  </p:handoutMasterIdLst>
  <p:sldIdLst>
    <p:sldId id="346" r:id="rId5"/>
    <p:sldId id="347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33" r:id="rId15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52458D-D975-4659-9756-A6BAF0E2F024}">
          <p14:sldIdLst>
            <p14:sldId id="346"/>
            <p14:sldId id="347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7F7F7"/>
    <a:srgbClr val="0028A5"/>
    <a:srgbClr val="FF66FF"/>
    <a:srgbClr val="A4D233"/>
    <a:srgbClr val="FFFFFF"/>
    <a:srgbClr val="F1F3F3"/>
    <a:srgbClr val="E5EAE9"/>
    <a:srgbClr val="E1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E6A09-1C7A-4CA0-96B9-C3F1A6D17645}" v="3" dt="2024-11-12T08:04:50.355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UZH Standar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4233" cmpd="sng">
              <a:solidFill>
                <a:schemeClr val="dk1"/>
              </a:solidFill>
            </a:ln>
          </a:bottom>
          <a:insideH>
            <a:ln w="4233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ajor"/>
        <a:schemeClr val="dk1"/>
      </a:tcTxStyle>
      <a:tcStyle>
        <a:tcBdr/>
        <a:fill>
          <a:noFill/>
        </a:fill>
      </a:tcStyle>
    </a:lastCol>
    <a:firstCol>
      <a:tcTxStyle>
        <a:fontRef idx="major"/>
        <a:schemeClr val="dk1"/>
      </a:tcTxStyle>
      <a:tcStyle>
        <a:tcBdr/>
        <a:fill>
          <a:noFill/>
        </a:fill>
      </a:tcStyle>
    </a:firstCol>
    <a:lastRow>
      <a:tcTxStyle>
        <a:fontRef idx="major"/>
        <a:schemeClr val="dk1"/>
      </a:tcTxStyle>
      <a:tcStyle>
        <a:tcBdr>
          <a:top>
            <a:ln w="4233" cmpd="sng">
              <a:solidFill>
                <a:schemeClr val="dk1"/>
              </a:solidFill>
            </a:ln>
          </a:top>
          <a:bottom>
            <a:ln w="4233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>
        <a:fontRef idx="major"/>
        <a:schemeClr val="dk1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howGuides="1">
      <p:cViewPr varScale="1">
        <p:scale>
          <a:sx n="49" d="100"/>
          <a:sy n="49" d="100"/>
        </p:scale>
        <p:origin x="3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Novák" userId="6784e99cb477d08e" providerId="LiveId" clId="{54EE6A09-1C7A-4CA0-96B9-C3F1A6D17645}"/>
    <pc:docChg chg="custSel modSld sldOrd">
      <pc:chgData name="Jiří Novák" userId="6784e99cb477d08e" providerId="LiveId" clId="{54EE6A09-1C7A-4CA0-96B9-C3F1A6D17645}" dt="2024-11-12T08:06:32.371" v="251" actId="20577"/>
      <pc:docMkLst>
        <pc:docMk/>
      </pc:docMkLst>
      <pc:sldChg chg="addSp delSp modSp mod ord">
        <pc:chgData name="Jiří Novák" userId="6784e99cb477d08e" providerId="LiveId" clId="{54EE6A09-1C7A-4CA0-96B9-C3F1A6D17645}" dt="2024-11-12T08:06:32.371" v="251" actId="20577"/>
        <pc:sldMkLst>
          <pc:docMk/>
          <pc:sldMk cId="3299559963" sldId="333"/>
        </pc:sldMkLst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2" creationId="{D17EB32C-05DE-6DAA-0EB6-AF614286B5BD}"/>
          </ac:spMkLst>
        </pc:spChg>
        <pc:spChg chg="add mod">
          <ac:chgData name="Jiří Novák" userId="6784e99cb477d08e" providerId="LiveId" clId="{54EE6A09-1C7A-4CA0-96B9-C3F1A6D17645}" dt="2024-11-12T08:06:32.371" v="251" actId="20577"/>
          <ac:spMkLst>
            <pc:docMk/>
            <pc:sldMk cId="3299559963" sldId="333"/>
            <ac:spMk id="3" creationId="{D0FFD564-7E1B-770B-E194-DCE615961262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4" creationId="{ACB2287A-DDB7-9BA7-CE0D-DDE936908D80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5" creationId="{68BB988A-D779-21AB-3719-6F5F83F98849}"/>
          </ac:spMkLst>
        </pc:spChg>
        <pc:spChg chg="del mod">
          <ac:chgData name="Jiří Novák" userId="6784e99cb477d08e" providerId="LiveId" clId="{54EE6A09-1C7A-4CA0-96B9-C3F1A6D17645}" dt="2024-11-12T08:06:14.398" v="246" actId="478"/>
          <ac:spMkLst>
            <pc:docMk/>
            <pc:sldMk cId="3299559963" sldId="333"/>
            <ac:spMk id="6" creationId="{4033BF63-1461-BB2E-7E3E-482C271CBC0D}"/>
          </ac:spMkLst>
        </pc:spChg>
        <pc:spChg chg="add mod">
          <ac:chgData name="Jiří Novák" userId="6784e99cb477d08e" providerId="LiveId" clId="{54EE6A09-1C7A-4CA0-96B9-C3F1A6D17645}" dt="2024-11-12T08:06:01.123" v="244" actId="207"/>
          <ac:spMkLst>
            <pc:docMk/>
            <pc:sldMk cId="3299559963" sldId="333"/>
            <ac:spMk id="7" creationId="{0893C40E-0981-5732-2805-48033E9AB043}"/>
          </ac:spMkLst>
        </pc:spChg>
        <pc:spChg chg="del mod">
          <ac:chgData name="Jiří Novák" userId="6784e99cb477d08e" providerId="LiveId" clId="{54EE6A09-1C7A-4CA0-96B9-C3F1A6D17645}" dt="2024-11-12T08:05:08.417" v="216" actId="478"/>
          <ac:spMkLst>
            <pc:docMk/>
            <pc:sldMk cId="3299559963" sldId="333"/>
            <ac:spMk id="10" creationId="{CAE6697E-6B20-2C96-B1E6-58D1E8D49F25}"/>
          </ac:spMkLst>
        </pc:spChg>
      </pc:sldChg>
      <pc:sldChg chg="addSp delSp modSp mod ord">
        <pc:chgData name="Jiří Novák" userId="6784e99cb477d08e" providerId="LiveId" clId="{54EE6A09-1C7A-4CA0-96B9-C3F1A6D17645}" dt="2024-11-12T07:58:53.208" v="154"/>
        <pc:sldMkLst>
          <pc:docMk/>
          <pc:sldMk cId="3702509969" sldId="346"/>
        </pc:sldMkLst>
        <pc:spChg chg="del mod">
          <ac:chgData name="Jiří Novák" userId="6784e99cb477d08e" providerId="LiveId" clId="{54EE6A09-1C7A-4CA0-96B9-C3F1A6D17645}" dt="2024-11-12T07:57:32.088" v="151" actId="931"/>
          <ac:spMkLst>
            <pc:docMk/>
            <pc:sldMk cId="3702509969" sldId="346"/>
            <ac:spMk id="2" creationId="{FDDA8328-7C4B-5463-7904-74CE5DAC2036}"/>
          </ac:spMkLst>
        </pc:spChg>
        <pc:spChg chg="del">
          <ac:chgData name="Jiří Novák" userId="6784e99cb477d08e" providerId="LiveId" clId="{54EE6A09-1C7A-4CA0-96B9-C3F1A6D17645}" dt="2024-11-12T07:55:02.158" v="145" actId="478"/>
          <ac:spMkLst>
            <pc:docMk/>
            <pc:sldMk cId="3702509969" sldId="346"/>
            <ac:spMk id="3" creationId="{0C6B5B82-CC2A-6D00-1F19-2CE5ACFBFFF2}"/>
          </ac:spMkLst>
        </pc:spChg>
        <pc:spChg chg="mod">
          <ac:chgData name="Jiří Novák" userId="6784e99cb477d08e" providerId="LiveId" clId="{54EE6A09-1C7A-4CA0-96B9-C3F1A6D17645}" dt="2024-11-12T07:56:06.108" v="150" actId="790"/>
          <ac:spMkLst>
            <pc:docMk/>
            <pc:sldMk cId="3702509969" sldId="346"/>
            <ac:spMk id="4" creationId="{33954A1B-BB1F-1482-3D90-E762B4C65B27}"/>
          </ac:spMkLst>
        </pc:spChg>
        <pc:picChg chg="add mod">
          <ac:chgData name="Jiří Novák" userId="6784e99cb477d08e" providerId="LiveId" clId="{54EE6A09-1C7A-4CA0-96B9-C3F1A6D17645}" dt="2024-11-12T07:57:34.856" v="152" actId="27614"/>
          <ac:picMkLst>
            <pc:docMk/>
            <pc:sldMk cId="3702509969" sldId="346"/>
            <ac:picMk id="6" creationId="{273B4AED-003E-8DF5-093F-6CD5745B39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19.11.2024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19.11.2024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39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EC16BC5-71A3-4EAA-B734-0870A4D7F723}" type="datetime1">
              <a:rPr lang="en-GB" noProof="0" smtClean="0"/>
              <a:pPr/>
              <a:t>19/11/2024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B00AE1C-C971-C5C1-1DCB-41F3370C3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2970711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AB9864-0552-4F44-B494-D03F4683B094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16978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8592F2-A22B-4129-BF43-10974110EFE1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 userDrawn="1"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 userDrawn="1"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 userDrawn="1"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 userDrawn="1"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 userDrawn="1"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 userDrawn="1"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2648628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1D08B-BC87-4A6B-BAB6-A8ACF5B160B4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en-GB" noProof="0" dirty="0"/>
              <a:t>Insert caption</a:t>
            </a:r>
          </a:p>
        </p:txBody>
      </p:sp>
    </p:spTree>
    <p:extLst>
      <p:ext uri="{BB962C8B-B14F-4D97-AF65-F5344CB8AC3E}">
        <p14:creationId xmlns:p14="http://schemas.microsoft.com/office/powerpoint/2010/main" val="27742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9354-1A46-41EB-9B56-F72C8C8A693E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 userDrawn="1"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 userDrawn="1"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 userDrawn="1"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 userDrawn="1"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 userDrawn="1"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 userDrawn="1"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252564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05F214-4AD4-4D89-AE61-CF34C7806923}" type="datetime1">
              <a:rPr lang="de-CH" noProof="0" smtClean="0"/>
              <a:t>19.11.2024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77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931-09B0-4B39-995C-BB4BD36DB6C3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42054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F33BA8-25F9-4DC4-8DF6-71C6AEBB6E7E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5713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440920-B1A2-4FB0-981D-DAC5A3A0DBB6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72108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36D67C-8BF7-4CBC-9036-CC970B8B4F9A}" type="datetime1">
              <a:rPr lang="de-CH" noProof="0" smtClean="0"/>
              <a:t>19.11.2024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006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7AC-F94E-4589-8B72-E87890D6CDE5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5BA-5AED-43BC-9A9A-FB3281926248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8104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36C8-6692-4A3B-AF59-90068E97C16E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7266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702A-C9B2-4860-8B3C-A907C6233FF6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76202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11A-45D1-40D1-847C-9669B869F877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Quelle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00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5B26-D0E7-45C6-8559-103B96E0CE32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66022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B78-8581-4912-BA0F-1C6D591F65FF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389862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37CF-8F93-45D3-893D-73CFB042EFB1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00394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FF4-CB62-460B-A7FD-029BF9AAE804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310854340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DB96-315B-4AA8-A4DA-A62A76E1325B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411646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F239-114E-41F3-ADA1-C32B874D6A23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 userDrawn="1"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537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BD061571-B72C-4959-8C35-E56835C2C064}" type="datetime1">
              <a:rPr lang="en-GB" noProof="0" smtClean="0"/>
              <a:pPr/>
              <a:t>19/11/2024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1DA3BE-00CD-1BA7-A6C5-5D9732DE88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E33648C-CA30-D18F-AD19-488B5D3896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15B553A-D76B-BE50-5229-98B3298F67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cxnSp>
        <p:nvCxnSpPr>
          <p:cNvPr id="10" name="Gerader Verbinder 13">
            <a:extLst>
              <a:ext uri="{FF2B5EF4-FFF2-40B4-BE49-F238E27FC236}">
                <a16:creationId xmlns:a16="http://schemas.microsoft.com/office/drawing/2014/main" id="{C8695E30-C682-657A-CE1E-BCDA5B2D888F}"/>
              </a:ext>
            </a:extLst>
          </p:cNvPr>
          <p:cNvCxnSpPr>
            <a:cxnSpLocks/>
          </p:cNvCxnSpPr>
          <p:nvPr userDrawn="1"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D97721AF-771D-3772-A516-40C8BD5539BE}"/>
              </a:ext>
            </a:extLst>
          </p:cNvPr>
          <p:cNvCxnSpPr>
            <a:cxnSpLocks/>
          </p:cNvCxnSpPr>
          <p:nvPr userDrawn="1"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B7E424F3-B19E-8930-52AC-A85E22C10F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72154630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467BEA-AF39-4053-8C8B-8653C5BC591E}" type="datetime1">
              <a:rPr lang="de-CH" noProof="0" smtClean="0"/>
              <a:t>19.11.2024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735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DFDEC-7873-15BD-1B6F-5DAEB07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8398" y="6424761"/>
            <a:ext cx="1189348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BD07B5-74CD-47EC-B72A-E80BB2270DE0}" type="datetime1">
              <a:rPr lang="en-GB" noProof="0" smtClean="0"/>
              <a:t>19/11/2024</a:t>
            </a:fld>
            <a:r>
              <a:rPr lang="en-GB" noProof="0"/>
              <a:t>    </a:t>
            </a:r>
            <a:r>
              <a:rPr lang="en-GB" noProof="0" dirty="0"/>
              <a:t>|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4195A-F200-70E1-095F-04D38F5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564CC-433E-0F7E-78ED-4CBD580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325" y="6424761"/>
            <a:ext cx="208800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4093960694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00B-5269-490A-96A1-03AC057EC226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222008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C537-AB5E-47C4-AB3E-3777FE214FF5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Contact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 userDrawn="1"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4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F66A-66E1-4C97-A693-2A7CC6DC44C1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B46-63BD-4B03-B625-BCA1E3E3FF3C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DDFE4-29E1-462D-9CCC-A725922B2A90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1983799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7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94FD-9F5E-4526-A59D-32E4C3E4561F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737E4CB-5032-63D9-B015-478DD21B13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154437"/>
            <a:ext cx="1389084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77033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25B-D5B6-4FA7-A09E-3FB28EC05106}" type="datetime1">
              <a:rPr lang="de-CH" smtClean="0"/>
              <a:t>19.11.2024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via "Insert &gt; Header and Footer")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14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2B53-C25B-47AA-BE55-7AE6543E5E6C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22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03E-E046-4633-82BC-9D6A840CE35D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16480" y="6424761"/>
            <a:ext cx="1189348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33A7A4C0-ACCA-4150-8BEE-4343F5184661}" type="datetime1">
              <a:rPr lang="de-CH" noProof="0" smtClean="0"/>
              <a:t>19.11.2024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276" y="6424761"/>
            <a:ext cx="792209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12624" y="6424761"/>
            <a:ext cx="2095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noProof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 userDrawn="1"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 userDrawn="1"/>
        </p:nvSpPr>
        <p:spPr>
          <a:xfrm>
            <a:off x="269875" y="6424761"/>
            <a:ext cx="1060992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noProof="0" dirty="0">
                <a:latin typeface="Source Sans Pro SemiBold" panose="020B0603030403020204" pitchFamily="34" charset="0"/>
              </a:rPr>
              <a:t>University of Zurich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7" r:id="rId3"/>
    <p:sldLayoutId id="2147483683" r:id="rId4"/>
    <p:sldLayoutId id="2147483696" r:id="rId5"/>
    <p:sldLayoutId id="2147483695" r:id="rId6"/>
    <p:sldLayoutId id="2147483659" r:id="rId7"/>
    <p:sldLayoutId id="2147483669" r:id="rId8"/>
    <p:sldLayoutId id="2147483661" r:id="rId9"/>
    <p:sldLayoutId id="2147483674" r:id="rId10"/>
    <p:sldLayoutId id="2147483697" r:id="rId11"/>
    <p:sldLayoutId id="2147483675" r:id="rId12"/>
    <p:sldLayoutId id="2147483698" r:id="rId13"/>
    <p:sldLayoutId id="2147483671" r:id="rId14"/>
    <p:sldLayoutId id="2147483682" r:id="rId15"/>
    <p:sldLayoutId id="2147483684" r:id="rId16"/>
    <p:sldLayoutId id="2147483677" r:id="rId17"/>
    <p:sldLayoutId id="2147483672" r:id="rId18"/>
    <p:sldLayoutId id="2147483679" r:id="rId19"/>
    <p:sldLayoutId id="2147483685" r:id="rId20"/>
    <p:sldLayoutId id="2147483680" r:id="rId21"/>
    <p:sldLayoutId id="2147483681" r:id="rId22"/>
    <p:sldLayoutId id="2147483686" r:id="rId23"/>
    <p:sldLayoutId id="2147483687" r:id="rId24"/>
    <p:sldLayoutId id="2147483691" r:id="rId25"/>
    <p:sldLayoutId id="2147483690" r:id="rId26"/>
    <p:sldLayoutId id="2147483699" r:id="rId27"/>
    <p:sldLayoutId id="2147483688" r:id="rId28"/>
    <p:sldLayoutId id="2147483692" r:id="rId29"/>
    <p:sldLayoutId id="2147483670" r:id="rId30"/>
    <p:sldLayoutId id="2147483700" r:id="rId31"/>
    <p:sldLayoutId id="2147483678" r:id="rId32"/>
    <p:sldLayoutId id="2147483693" r:id="rId33"/>
    <p:sldLayoutId id="2147483663" r:id="rId34"/>
    <p:sldLayoutId id="2147483664" r:id="rId3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A4A3A4"/>
          </p15:clr>
        </p15:guide>
        <p15:guide id="2" pos="7510" userDrawn="1">
          <p15:clr>
            <a:srgbClr val="A4A3A4"/>
          </p15:clr>
        </p15:guide>
        <p15:guide id="3" orient="horz" pos="3921" userDrawn="1">
          <p15:clr>
            <a:srgbClr val="A4A3A4"/>
          </p15:clr>
        </p15:guide>
        <p15:guide id="4" orient="horz" pos="546" userDrawn="1">
          <p15:clr>
            <a:srgbClr val="A4A3A4"/>
          </p15:clr>
        </p15:guide>
        <p15:guide id="6" orient="horz" pos="172" userDrawn="1">
          <p15:clr>
            <a:srgbClr val="A4A3A4"/>
          </p15:clr>
        </p15:guide>
        <p15:guide id="7" orient="horz" pos="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iri.novak@uzh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ri-novak-8b74871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eli/reco/2018/790/oj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5939728_Disclosure_Risk_vs_Data_Utility_The_RU_Confidentiality_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ostly.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ue circle with a lock on it&#10;&#10;Description automatically generated">
            <a:extLst>
              <a:ext uri="{FF2B5EF4-FFF2-40B4-BE49-F238E27FC236}">
                <a16:creationId xmlns:a16="http://schemas.microsoft.com/office/drawing/2014/main" id="{273B4AED-003E-8DF5-093F-6CD5745B3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4531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54A1B-BB1F-1482-3D90-E762B4C65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6071456" cy="1770513"/>
          </a:xfrm>
        </p:spPr>
        <p:txBody>
          <a:bodyPr/>
          <a:lstStyle/>
          <a:p>
            <a:r>
              <a:rPr lang="en-US" dirty="0"/>
              <a:t>Data anonymization</a:t>
            </a:r>
            <a:r>
              <a:rPr lang="en-US" noProof="0" dirty="0"/>
              <a:t>: </a:t>
            </a:r>
            <a:r>
              <a:rPr lang="en-US" dirty="0"/>
              <a:t>A workflow</a:t>
            </a:r>
          </a:p>
          <a:p>
            <a:pPr lvl="1"/>
            <a:r>
              <a:rPr lang="en-US" dirty="0"/>
              <a:t>How and why anonymize data</a:t>
            </a:r>
            <a:endParaRPr lang="en-US" noProof="0" dirty="0"/>
          </a:p>
          <a:p>
            <a:pPr lvl="2"/>
            <a:r>
              <a:rPr lang="en-US" noProof="0" dirty="0"/>
              <a:t>Jiří Novák</a:t>
            </a:r>
            <a:br>
              <a:rPr lang="en-US" noProof="0" dirty="0"/>
            </a:br>
            <a:r>
              <a:rPr lang="en-US" dirty="0"/>
              <a:t>November</a:t>
            </a:r>
            <a:r>
              <a:rPr lang="cs-CZ" dirty="0"/>
              <a:t> 20, 2024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0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47FF-E134-872C-FA23-71B81DAB4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85752-ED02-1D0F-99CB-414EAE9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err="1"/>
              <a:t>Libraries</a:t>
            </a:r>
            <a:r>
              <a:rPr lang="cs-CZ" sz="2800" dirty="0"/>
              <a:t> </a:t>
            </a:r>
            <a:r>
              <a:rPr lang="cs-CZ" sz="2800" dirty="0" err="1"/>
              <a:t>used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89D85-E930-C0F0-CD9B-F530647C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cs-CZ" sz="2000" b="1" dirty="0"/>
              <a:t>os and </a:t>
            </a:r>
            <a:r>
              <a:rPr lang="cs-CZ" sz="2000" b="1" dirty="0" err="1"/>
              <a:t>sys</a:t>
            </a:r>
            <a:endParaRPr lang="cs-CZ" sz="2000" b="1" dirty="0"/>
          </a:p>
          <a:p>
            <a:pPr marL="6840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Set the working directory to the folder</a:t>
            </a:r>
            <a:endParaRPr lang="cs-CZ" sz="2000" dirty="0"/>
          </a:p>
          <a:p>
            <a:pPr marL="68400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lvl="1" indent="-457200">
              <a:spcBef>
                <a:spcPts val="0"/>
              </a:spcBef>
              <a:buFont typeface="+mj-lt"/>
              <a:buAutoNum type="alphaLcParenR"/>
            </a:pPr>
            <a:r>
              <a:rPr lang="cs-CZ" sz="2000" b="1" dirty="0" err="1"/>
              <a:t>Matplotlib</a:t>
            </a:r>
            <a:endParaRPr lang="cs-CZ" sz="2000" b="1" dirty="0"/>
          </a:p>
          <a:p>
            <a:pPr marL="684000" lvl="1" indent="-457200">
              <a:buFont typeface="Arial" panose="020B0604020202020204" pitchFamily="34" charset="0"/>
              <a:buChar char="•"/>
            </a:pP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vizualiztion</a:t>
            </a:r>
            <a:r>
              <a:rPr lang="cs-CZ" sz="2000" dirty="0"/>
              <a:t> </a:t>
            </a:r>
          </a:p>
          <a:p>
            <a:pPr marL="684000" lvl="1" indent="-457200">
              <a:buFont typeface="Arial" panose="020B0604020202020204" pitchFamily="34" charset="0"/>
              <a:buChar char="•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cs-CZ" sz="2000" b="1" dirty="0" err="1"/>
              <a:t>Pandas</a:t>
            </a:r>
            <a:endParaRPr lang="cs-CZ" sz="2000" b="1" dirty="0"/>
          </a:p>
          <a:p>
            <a:pPr marL="684000" lvl="1" indent="-457200">
              <a:buFont typeface="Arial" panose="020B0604020202020204" pitchFamily="34" charset="0"/>
              <a:buChar char="•"/>
            </a:pPr>
            <a:r>
              <a:rPr lang="cs-CZ" sz="2000" dirty="0" err="1"/>
              <a:t>For</a:t>
            </a:r>
            <a:r>
              <a:rPr lang="cs-CZ" sz="2000" dirty="0"/>
              <a:t> data </a:t>
            </a:r>
            <a:r>
              <a:rPr lang="cs-CZ" sz="2000" dirty="0" err="1"/>
              <a:t>manipulation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cs-CZ" sz="2000" b="1" dirty="0" err="1"/>
              <a:t>MostlyAI</a:t>
            </a:r>
            <a:endParaRPr lang="cs-CZ" sz="2000" b="1" dirty="0"/>
          </a:p>
          <a:p>
            <a:pPr marL="684000" lvl="1" indent="-457200">
              <a:buFont typeface="Arial" panose="020B0604020202020204" pitchFamily="34" charset="0"/>
              <a:buChar char="•"/>
            </a:pPr>
            <a:r>
              <a:rPr lang="cs-CZ" sz="2000" dirty="0" err="1"/>
              <a:t>Synthetize</a:t>
            </a:r>
            <a:r>
              <a:rPr lang="cs-CZ" sz="2000" dirty="0"/>
              <a:t> data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dirty="0" err="1"/>
              <a:t>Mostly</a:t>
            </a:r>
            <a:r>
              <a:rPr lang="cs-CZ" sz="2000" dirty="0"/>
              <a:t> AI </a:t>
            </a:r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45376-D620-5002-D5CA-D15A6818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92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B32C-05DE-6DAA-0EB6-AF614286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6480" y="6523057"/>
            <a:ext cx="1189348" cy="45719"/>
          </a:xfrm>
        </p:spPr>
        <p:txBody>
          <a:bodyPr/>
          <a:lstStyle/>
          <a:p>
            <a:fld id="{F00B6C72-573A-41E4-82FE-015F0E156332}" type="datetime1">
              <a:rPr lang="en-GB" smtClean="0"/>
              <a:t>19/11/2024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B2287A-DDB7-9BA7-CE0D-DDE9369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624" y="6523057"/>
            <a:ext cx="209500" cy="45719"/>
          </a:xfrm>
        </p:spPr>
        <p:txBody>
          <a:bodyPr/>
          <a:lstStyle/>
          <a:p>
            <a:fld id="{442AD375-037F-43D0-B059-5172DA06796A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BB988A-D779-21AB-3719-6F5F83F9884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70582" y="5157192"/>
            <a:ext cx="2778003" cy="1067396"/>
          </a:xfrm>
        </p:spPr>
        <p:txBody>
          <a:bodyPr/>
          <a:lstStyle/>
          <a:p>
            <a:r>
              <a:rPr lang="en-GB" b="1" dirty="0"/>
              <a:t>Contact</a:t>
            </a:r>
          </a:p>
          <a:p>
            <a:r>
              <a:rPr lang="cs-CZ" dirty="0"/>
              <a:t>Jiří Novák</a:t>
            </a:r>
            <a:endParaRPr lang="en-GB" dirty="0"/>
          </a:p>
          <a:p>
            <a:r>
              <a:rPr lang="cs-CZ" dirty="0"/>
              <a:t>PhD student</a:t>
            </a:r>
            <a:endParaRPr lang="en-GB" dirty="0"/>
          </a:p>
          <a:p>
            <a:r>
              <a:rPr lang="en-GB" dirty="0">
                <a:hlinkClick r:id="rId3"/>
              </a:rPr>
              <a:t>jiri.novak@uzh.ch</a:t>
            </a:r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FD564-7E1B-770B-E194-DCE615961262}"/>
              </a:ext>
            </a:extLst>
          </p:cNvPr>
          <p:cNvSpPr txBox="1"/>
          <p:nvPr/>
        </p:nvSpPr>
        <p:spPr>
          <a:xfrm>
            <a:off x="2243572" y="1309309"/>
            <a:ext cx="7704856" cy="2171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/>
              <a:t>Thank you </a:t>
            </a:r>
            <a:endParaRPr lang="cs-CZ" sz="7200" dirty="0"/>
          </a:p>
          <a:p>
            <a:pPr algn="ctr"/>
            <a:r>
              <a:rPr lang="en-US" sz="7200" dirty="0"/>
              <a:t>for the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3C40E-0981-5732-2805-48033E9AB043}"/>
              </a:ext>
            </a:extLst>
          </p:cNvPr>
          <p:cNvSpPr/>
          <p:nvPr/>
        </p:nvSpPr>
        <p:spPr>
          <a:xfrm>
            <a:off x="270582" y="2395119"/>
            <a:ext cx="277800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B5F72B-F4A0-5D99-EA0D-A84791081AC7}"/>
              </a:ext>
            </a:extLst>
          </p:cNvPr>
          <p:cNvSpPr txBox="1">
            <a:spLocks/>
          </p:cNvSpPr>
          <p:nvPr/>
        </p:nvSpPr>
        <p:spPr>
          <a:xfrm>
            <a:off x="271461" y="5331497"/>
            <a:ext cx="11650663" cy="6897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buFont typeface="+mj-lt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0" u="none" strike="noStrike" baseline="0" dirty="0">
                <a:latin typeface="CMSS12"/>
              </a:rPr>
              <a:t>Swiss Data Anonymization Competence Center</a:t>
            </a:r>
            <a:endParaRPr lang="cs-CZ" sz="1800" b="0" i="0" u="none" strike="noStrike" baseline="0" dirty="0">
              <a:latin typeface="CMSS12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FF"/>
                </a:solidFill>
                <a:latin typeface="CMSS12"/>
              </a:rPr>
              <a:t>https://swissanon.ch</a:t>
            </a:r>
            <a:endParaRPr lang="cs-CZ" sz="2000" dirty="0">
              <a:solidFill>
                <a:schemeClr val="accent1"/>
              </a:solidFill>
            </a:endParaRPr>
          </a:p>
        </p:txBody>
      </p:sp>
      <p:pic>
        <p:nvPicPr>
          <p:cNvPr id="9" name="Obrázek 8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73D35328-650F-F660-1B55-502832556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8" y="3757713"/>
            <a:ext cx="4151784" cy="16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Obsah obrázku Lidská tvář, košile/tričko, oblečení, osoba&#10;&#10;Popis byl vytvořen automaticky">
            <a:extLst>
              <a:ext uri="{FF2B5EF4-FFF2-40B4-BE49-F238E27FC236}">
                <a16:creationId xmlns:a16="http://schemas.microsoft.com/office/drawing/2014/main" id="{F8B87018-C28F-EF4B-7C3D-CCE9ED4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664"/>
            <a:ext cx="5088768" cy="31804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ED8586-A048-DF64-CBE2-ABF87C3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me – Jiří Novák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51D0E-B65F-53B4-138A-80F7C75C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11081123" cy="5870624"/>
          </a:xfrm>
        </p:spPr>
        <p:txBody>
          <a:bodyPr/>
          <a:lstStyle/>
          <a:p>
            <a:pPr lvl="1"/>
            <a:r>
              <a:rPr lang="en-US" sz="2400" dirty="0"/>
              <a:t>From Czech Republic, Prague</a:t>
            </a:r>
          </a:p>
          <a:p>
            <a:pPr lvl="1"/>
            <a:r>
              <a:rPr lang="en-US" sz="2400" dirty="0"/>
              <a:t>Master's and PhD in Statistics</a:t>
            </a:r>
          </a:p>
          <a:p>
            <a:pPr lvl="1"/>
            <a:r>
              <a:rPr lang="en-US" sz="2400" dirty="0"/>
              <a:t>Research topic</a:t>
            </a:r>
          </a:p>
          <a:p>
            <a:pPr lvl="2"/>
            <a:r>
              <a:rPr lang="en-US" sz="2400" dirty="0"/>
              <a:t>Data privacy  and data anonymization</a:t>
            </a:r>
          </a:p>
          <a:p>
            <a:pPr lvl="2"/>
            <a:r>
              <a:rPr lang="en-US" sz="2400" dirty="0"/>
              <a:t>Statistical disclosure control</a:t>
            </a:r>
          </a:p>
          <a:p>
            <a:pPr marL="428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At Czech Statistical Office responsible for data confidentiality of Czech Census 2021</a:t>
            </a:r>
          </a:p>
          <a:p>
            <a:pPr lvl="1"/>
            <a:r>
              <a:rPr lang="en-US" sz="2400" dirty="0"/>
              <a:t>Currently working at FHNW on a SNF project: </a:t>
            </a:r>
            <a:r>
              <a:rPr lang="en-US" sz="2400" i="1" dirty="0"/>
              <a:t>Harnessing event and longitudinal data in industry and health sector through privacy preserving technologies</a:t>
            </a:r>
          </a:p>
          <a:p>
            <a:pPr lvl="1"/>
            <a:r>
              <a:rPr lang="en-US" sz="2400" dirty="0"/>
              <a:t>PhD student of Carolin Strobl with topic</a:t>
            </a:r>
            <a:r>
              <a:rPr lang="en-US" sz="2400" i="1" dirty="0"/>
              <a:t>: Data anonymization of longitudinal psychological data </a:t>
            </a:r>
          </a:p>
          <a:p>
            <a:pPr marL="0" lvl="1" indent="0" algn="ctr">
              <a:buNone/>
            </a:pPr>
            <a:r>
              <a:rPr lang="en-U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https://www.linkedin.com/in/jiri-novak-8b748718/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3505E-C6EB-DD6A-DE02-BA418DA9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72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541FF-A1F5-625E-68AF-4BD0BC94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E8C71-D3B6-F6F3-8B6D-9B5E079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anonymization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1835-6346-DE68-E25E-2FCD43DF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/>
              <a:t>My work is </a:t>
            </a:r>
            <a:r>
              <a:rPr lang="en-US" sz="2000" i="1" dirty="0"/>
              <a:t>Data Anonymization </a:t>
            </a:r>
            <a:r>
              <a:rPr lang="en-US" sz="2000" dirty="0"/>
              <a:t>in the context of the field of </a:t>
            </a:r>
            <a:r>
              <a:rPr lang="en-US" sz="2000" b="1" dirty="0"/>
              <a:t>Statistical Disclosure Control </a:t>
            </a:r>
            <a:r>
              <a:rPr lang="en-US" sz="2000" dirty="0"/>
              <a:t>(SDC)</a:t>
            </a:r>
            <a:endParaRPr lang="cs-CZ" sz="2000" dirty="0"/>
          </a:p>
          <a:p>
            <a:pPr algn="l"/>
            <a:endParaRPr lang="en-US" sz="2000" dirty="0"/>
          </a:p>
          <a:p>
            <a:r>
              <a:rPr lang="en-US" sz="2000" b="1" dirty="0"/>
              <a:t>Statistical Disclosure Control </a:t>
            </a:r>
            <a:r>
              <a:rPr lang="en-US" sz="2000" dirty="0"/>
              <a:t>seeks to protect statistical data in such a way that they can be released without giving away confidential information that can be linked to specific individuals or entities.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en-US" sz="2000" dirty="0"/>
              <a:t>Importance of Data Anonymization</a:t>
            </a:r>
            <a:endParaRPr lang="cs-CZ" sz="2000" dirty="0"/>
          </a:p>
          <a:p>
            <a:pPr lvl="2"/>
            <a:r>
              <a:rPr lang="en-US" sz="2000" dirty="0"/>
              <a:t>1. </a:t>
            </a:r>
            <a:r>
              <a:rPr lang="en-US" sz="2000" b="1" dirty="0"/>
              <a:t>Principle</a:t>
            </a:r>
            <a:r>
              <a:rPr lang="en-US" sz="2000" dirty="0"/>
              <a:t> </a:t>
            </a:r>
            <a:r>
              <a:rPr lang="en-US" sz="1800" dirty="0"/>
              <a:t>It is a fundamental principle of Official Statistics that the statistical</a:t>
            </a:r>
            <a:r>
              <a:rPr lang="cs-CZ" sz="1800" dirty="0"/>
              <a:t> </a:t>
            </a:r>
            <a:r>
              <a:rPr lang="en-US" sz="1800" dirty="0"/>
              <a:t>records of individual persons, businesses, or events used to produce Official</a:t>
            </a:r>
            <a:r>
              <a:rPr lang="cs-CZ" sz="1800" dirty="0"/>
              <a:t> </a:t>
            </a:r>
            <a:r>
              <a:rPr lang="en-US" sz="1800" dirty="0"/>
              <a:t>Statistics are strictly confidential and to be used only for statistical purposes.</a:t>
            </a:r>
          </a:p>
          <a:p>
            <a:pPr lvl="2"/>
            <a:r>
              <a:rPr lang="en-US" sz="2000" dirty="0"/>
              <a:t>2. </a:t>
            </a:r>
            <a:r>
              <a:rPr lang="en-US" sz="2000" b="1" dirty="0"/>
              <a:t>Legal</a:t>
            </a:r>
            <a:r>
              <a:rPr lang="en-US" sz="2000" dirty="0"/>
              <a:t> </a:t>
            </a:r>
            <a:r>
              <a:rPr lang="en-US" sz="1800" dirty="0"/>
              <a:t>Legislation imposes a legal obligation to protect individual business and</a:t>
            </a:r>
            <a:r>
              <a:rPr lang="cs-CZ" sz="1800" dirty="0"/>
              <a:t> </a:t>
            </a:r>
            <a:r>
              <a:rPr lang="en-US" sz="1800" dirty="0"/>
              <a:t>personal data. Legal frameworks regulate what is allowed and what is not allowed</a:t>
            </a:r>
            <a:r>
              <a:rPr lang="cs-CZ" sz="1800" dirty="0"/>
              <a:t> </a:t>
            </a:r>
            <a:r>
              <a:rPr lang="en-US" sz="1800" dirty="0"/>
              <a:t>regarding the publication of private information.</a:t>
            </a:r>
          </a:p>
          <a:p>
            <a:pPr lvl="2"/>
            <a:r>
              <a:rPr lang="en-US" sz="2000" dirty="0"/>
              <a:t>3. </a:t>
            </a:r>
            <a:r>
              <a:rPr lang="en-US" sz="2000" b="1" dirty="0"/>
              <a:t>Quality</a:t>
            </a:r>
            <a:r>
              <a:rPr lang="en-US" sz="2000" dirty="0"/>
              <a:t> </a:t>
            </a:r>
            <a:r>
              <a:rPr lang="en-US" sz="1800" dirty="0"/>
              <a:t>Respondents need confidence in the preservation of the confidentiality of</a:t>
            </a:r>
            <a:r>
              <a:rPr lang="cs-CZ" sz="1800" dirty="0"/>
              <a:t> </a:t>
            </a:r>
            <a:r>
              <a:rPr lang="en-US" sz="1800" dirty="0"/>
              <a:t>individual information. If they do not trust the confidentiality of the data, they</a:t>
            </a:r>
            <a:r>
              <a:rPr lang="cs-CZ" sz="1800" dirty="0"/>
              <a:t> </a:t>
            </a:r>
            <a:r>
              <a:rPr lang="en-US" sz="1800" dirty="0"/>
              <a:t>may not provide accurate information.</a:t>
            </a:r>
          </a:p>
          <a:p>
            <a:pPr lvl="2"/>
            <a:r>
              <a:rPr lang="en-US" sz="2000" dirty="0"/>
              <a:t>4. </a:t>
            </a:r>
            <a:r>
              <a:rPr lang="en-US" sz="2000" b="1" dirty="0"/>
              <a:t>Ethical</a:t>
            </a:r>
            <a:r>
              <a:rPr lang="en-US" sz="2000" dirty="0"/>
              <a:t> </a:t>
            </a:r>
            <a:r>
              <a:rPr lang="en-US" sz="1800" dirty="0"/>
              <a:t>Disclosing information that can be linked to specific individuals or entities</a:t>
            </a:r>
            <a:r>
              <a:rPr lang="cs-CZ" sz="1800" dirty="0"/>
              <a:t> </a:t>
            </a:r>
            <a:r>
              <a:rPr lang="en-US" sz="1800" dirty="0"/>
              <a:t>is unethical.</a:t>
            </a:r>
            <a:endParaRPr lang="cs-CZ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00AC8-DDB0-4613-562A-57C7EBDC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3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7D53-C838-FD85-21EA-691FB6E8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1EB7F-6FF7-D90C-3366-FF3B10F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Relevance to Open Science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E08A4-1F71-662D-74FD-2F7FD7AF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Open Science, Open Access, Open Data </a:t>
            </a:r>
            <a:r>
              <a:rPr lang="en-US" sz="2000" dirty="0"/>
              <a:t>are important trends in the scientific</a:t>
            </a:r>
            <a:r>
              <a:rPr lang="cs-CZ" sz="2000" dirty="0"/>
              <a:t> </a:t>
            </a:r>
            <a:r>
              <a:rPr lang="en-US" sz="2000" dirty="0"/>
              <a:t>community.</a:t>
            </a:r>
            <a:endParaRPr lang="cs-CZ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Research data that results from publicly funded research should be FAIR:</a:t>
            </a:r>
          </a:p>
          <a:p>
            <a:pPr algn="ctr"/>
            <a:r>
              <a:rPr lang="en-US" sz="2000" b="1" dirty="0"/>
              <a:t>findable, accessible, interoperable, reusable</a:t>
            </a:r>
            <a:endParaRPr lang="cs-CZ" sz="2000" b="1" dirty="0"/>
          </a:p>
          <a:p>
            <a:endParaRPr lang="cs-CZ" sz="2000" dirty="0"/>
          </a:p>
          <a:p>
            <a:endParaRPr lang="cs-CZ" sz="2000" dirty="0"/>
          </a:p>
          <a:p>
            <a:pPr lvl="2"/>
            <a:r>
              <a:rPr lang="en-US" sz="2000" dirty="0"/>
              <a:t> therefore replicable, transparent, trustworthy, verifiable and accountable</a:t>
            </a:r>
          </a:p>
          <a:p>
            <a:pPr lvl="2"/>
            <a:r>
              <a:rPr lang="en-US" sz="2000" dirty="0"/>
              <a:t> Principle: </a:t>
            </a:r>
            <a:r>
              <a:rPr lang="en-US" sz="2000" b="1" dirty="0"/>
              <a:t>As open as possible, as closed as necessary</a:t>
            </a:r>
          </a:p>
          <a:p>
            <a:pPr lvl="2"/>
            <a:r>
              <a:rPr lang="en-US" sz="2000" dirty="0"/>
              <a:t> Enables data sharing and collaboration</a:t>
            </a:r>
          </a:p>
          <a:p>
            <a:pPr lvl="2"/>
            <a:r>
              <a:rPr lang="cs-CZ" sz="2000" dirty="0"/>
              <a:t> </a:t>
            </a:r>
            <a:r>
              <a:rPr lang="en-US" sz="2000" dirty="0"/>
              <a:t>Facilitates reproducible research</a:t>
            </a:r>
          </a:p>
          <a:p>
            <a:pPr lvl="2"/>
            <a:r>
              <a:rPr lang="en-US" sz="2000" dirty="0"/>
              <a:t> Balances transparency with privacy</a:t>
            </a:r>
            <a:endParaRPr lang="cs-CZ" sz="2000" dirty="0"/>
          </a:p>
          <a:p>
            <a:pPr marL="428400" lvl="2" indent="0">
              <a:buNone/>
            </a:pPr>
            <a:endParaRPr lang="cs-CZ" sz="2000" dirty="0"/>
          </a:p>
          <a:p>
            <a:pPr marL="428400" lvl="2" indent="0">
              <a:buNone/>
            </a:pP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</a:t>
            </a:r>
            <a:r>
              <a:rPr lang="cs-CZ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scientific information</a:t>
            </a:r>
            <a:endParaRPr lang="cs-CZ" sz="2000" dirty="0">
              <a:solidFill>
                <a:schemeClr val="accent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D99C4-7E83-82E2-EADD-0A85FD7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73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7918-EA82-938A-5AE8-3339F73E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ACCA5-955D-BFE5-D4F0-F015513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Concepts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2CCDE-7E4F-9E90-879D-204FB75A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Disclosure</a:t>
            </a:r>
            <a:endParaRPr lang="en-US" sz="2000" dirty="0"/>
          </a:p>
          <a:p>
            <a:pPr lvl="2"/>
            <a:r>
              <a:rPr lang="en-US" sz="2000" dirty="0"/>
              <a:t> A disclosure occurs when a person or an </a:t>
            </a:r>
            <a:r>
              <a:rPr lang="en-US" sz="2000" dirty="0" err="1"/>
              <a:t>organisation</a:t>
            </a:r>
            <a:r>
              <a:rPr lang="en-US" sz="2000" dirty="0"/>
              <a:t> </a:t>
            </a:r>
            <a:r>
              <a:rPr lang="en-US" sz="2000" dirty="0" err="1"/>
              <a:t>recognises</a:t>
            </a:r>
            <a:r>
              <a:rPr lang="en-US" sz="2000" dirty="0"/>
              <a:t> or learns something that they did not know already about another person or </a:t>
            </a:r>
            <a:r>
              <a:rPr lang="en-US" sz="2000" dirty="0" err="1"/>
              <a:t>organisation</a:t>
            </a:r>
            <a:r>
              <a:rPr lang="en-US" sz="2000" dirty="0"/>
              <a:t>, via released data.</a:t>
            </a:r>
          </a:p>
          <a:p>
            <a:pPr lvl="2"/>
            <a:r>
              <a:rPr lang="en-US" sz="2000" dirty="0"/>
              <a:t>(1) </a:t>
            </a:r>
            <a:r>
              <a:rPr lang="en-US" sz="2000" b="1" dirty="0"/>
              <a:t>Identity disclosure</a:t>
            </a:r>
            <a:r>
              <a:rPr lang="en-US" sz="2000" dirty="0"/>
              <a:t>: Revealing the identity of an individual.</a:t>
            </a:r>
          </a:p>
          <a:p>
            <a:pPr lvl="2"/>
            <a:r>
              <a:rPr lang="en-US" sz="2000" dirty="0"/>
              <a:t>(2) </a:t>
            </a:r>
            <a:r>
              <a:rPr lang="en-US" sz="2000" b="1" dirty="0"/>
              <a:t>Attribute disclosure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Revealing sensitive attributes of an individual.</a:t>
            </a:r>
          </a:p>
          <a:p>
            <a:pPr lvl="2"/>
            <a:r>
              <a:rPr lang="en-US" sz="2000" dirty="0"/>
              <a:t>(3) </a:t>
            </a:r>
            <a:r>
              <a:rPr lang="en-US" sz="2000" b="1" dirty="0"/>
              <a:t>Inferential disclosure</a:t>
            </a:r>
            <a:r>
              <a:rPr lang="en-US" sz="2000" dirty="0"/>
              <a:t>: Making inferences about an individual based on the released data.</a:t>
            </a:r>
          </a:p>
          <a:p>
            <a:pPr lvl="2"/>
            <a:r>
              <a:rPr lang="en-US" sz="2000" dirty="0"/>
              <a:t>(4) </a:t>
            </a:r>
            <a:r>
              <a:rPr lang="en-US" sz="2000" b="1" dirty="0"/>
              <a:t>Membership disclosure</a:t>
            </a:r>
            <a:r>
              <a:rPr lang="en-US" sz="2000" dirty="0"/>
              <a:t>: Determining whether a specific individual is included in a dataset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Re-identification risk</a:t>
            </a:r>
          </a:p>
          <a:p>
            <a:pPr lvl="2"/>
            <a:r>
              <a:rPr lang="en-US" sz="2000" dirty="0"/>
              <a:t>Re-identification risk is the risk that an intruder can link a record in the released data to a specific individual in the population.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Data utility</a:t>
            </a:r>
          </a:p>
          <a:p>
            <a:pPr lvl="2"/>
            <a:r>
              <a:rPr lang="en-US" sz="2000" dirty="0"/>
              <a:t>Data utility is the usefulness of the data for the intended purpose.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7CCB0-6DC9-A9F8-496E-7A8D173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25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B9AB-6800-3941-1EDD-C50044D3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A26588E5-4B77-ED34-94BE-FBECA597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15" y="902767"/>
            <a:ext cx="5688632" cy="46562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32E69C-D288-FEB9-92D3-C3A1A05D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Risk and utility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43688-FEC1-3826-A71A-EBC8BB16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5941539" cy="5150545"/>
          </a:xfrm>
        </p:spPr>
        <p:txBody>
          <a:bodyPr/>
          <a:lstStyle/>
          <a:p>
            <a:pPr algn="l"/>
            <a:r>
              <a:rPr lang="en-US" sz="2000" dirty="0"/>
              <a:t>SDC seeks to </a:t>
            </a:r>
            <a:r>
              <a:rPr lang="en-US" sz="2000" dirty="0" err="1"/>
              <a:t>optimise</a:t>
            </a:r>
            <a:r>
              <a:rPr lang="en-US" sz="2000" dirty="0"/>
              <a:t> the trade-off between the disclosure risk and the utility of the</a:t>
            </a:r>
          </a:p>
          <a:p>
            <a:pPr algn="l"/>
            <a:r>
              <a:rPr lang="en-US" sz="2000" dirty="0"/>
              <a:t>protected released data.</a:t>
            </a:r>
          </a:p>
          <a:p>
            <a:pPr lvl="2"/>
            <a:r>
              <a:rPr lang="en-US" sz="2000" b="1" dirty="0"/>
              <a:t>Risk</a:t>
            </a:r>
            <a:r>
              <a:rPr lang="en-US" sz="2000" dirty="0"/>
              <a:t>: the probability of a disclosure event occurring.</a:t>
            </a:r>
          </a:p>
          <a:p>
            <a:pPr lvl="2"/>
            <a:r>
              <a:rPr lang="en-US" sz="2000" b="1" dirty="0"/>
              <a:t>Utility</a:t>
            </a:r>
            <a:r>
              <a:rPr lang="en-US" sz="2000" dirty="0"/>
              <a:t>: the usefulness of the data for the intended purpose.</a:t>
            </a:r>
            <a:endParaRPr lang="cs-CZ" sz="2000" dirty="0"/>
          </a:p>
          <a:p>
            <a:pPr lvl="2"/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The goal is to find a balance between risk and utility, </a:t>
            </a:r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so there is a </a:t>
            </a:r>
            <a:r>
              <a:rPr lang="en-US" sz="2000" b="1" dirty="0"/>
              <a:t>risk-utility</a:t>
            </a:r>
            <a:r>
              <a:rPr lang="cs-CZ" sz="2000" b="1" dirty="0"/>
              <a:t> </a:t>
            </a:r>
            <a:r>
              <a:rPr lang="en-US" sz="2000" b="1" dirty="0"/>
              <a:t>trade-off</a:t>
            </a:r>
            <a:r>
              <a:rPr lang="en-US" sz="2000" dirty="0"/>
              <a:t>.</a:t>
            </a:r>
            <a:endParaRPr lang="cs-CZ" sz="2000" dirty="0"/>
          </a:p>
          <a:p>
            <a:pPr lvl="2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15C47-B574-5D35-E6DD-0EF91BB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687F6A4-0893-F188-58A2-8BA1E965CF0B}"/>
              </a:ext>
            </a:extLst>
          </p:cNvPr>
          <p:cNvSpPr txBox="1"/>
          <p:nvPr/>
        </p:nvSpPr>
        <p:spPr>
          <a:xfrm>
            <a:off x="6876975" y="5955233"/>
            <a:ext cx="4824536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1"/>
                </a:solidFill>
                <a:latin typeface="CMSS1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R-U confidentiality map (Duncan et al.,2001)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9D3DB-2E21-2638-703E-3426914A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9602-8888-36BE-3320-37F682A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03A0C-CB49-19BB-1D72-38EDDF4A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2B7E-0891-8B72-4040-4800ED6C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397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B99F6-7AD3-E979-A6B3-1875B054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8AC4-D673-57B1-1097-6E204025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B9EDA-78DC-11D6-E071-89D79A3E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F577B-3E4B-3924-D241-72DD286F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803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4701-F112-075D-9B3C-0D05EC64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F8D4-1300-F91C-3722-CC7D2163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err="1"/>
              <a:t>Mostly</a:t>
            </a:r>
            <a:r>
              <a:rPr lang="cs-CZ" sz="2800" dirty="0"/>
              <a:t> AI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DCC2-3B74-8AEB-DF5B-889EE3A7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https://mostly.ai/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b="1" dirty="0"/>
          </a:p>
          <a:p>
            <a:pPr algn="l"/>
            <a:r>
              <a:rPr lang="en-US" sz="2000" dirty="0"/>
              <a:t>MOSTLY AI's synthesizer uses a proprietary AI-driven approach that draws on deep learning principles similar to those found in generative adversarial networks (GANs).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You can use point-and-click environment, or python code.</a:t>
            </a:r>
          </a:p>
          <a:p>
            <a:pPr algn="l"/>
            <a:endParaRPr lang="en-US" sz="2000" b="1" dirty="0"/>
          </a:p>
          <a:p>
            <a:pPr algn="l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45997-1572-B9A7-BF53-EEACC6E2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5" name="Obrázek 4" descr="Obsah obrázku Písmo, Grafika, grafický design, logo&#10;&#10;Popis byl vytvořen automaticky">
            <a:extLst>
              <a:ext uri="{FF2B5EF4-FFF2-40B4-BE49-F238E27FC236}">
                <a16:creationId xmlns:a16="http://schemas.microsoft.com/office/drawing/2014/main" id="{CA232EB6-07B1-6364-C625-43A649D3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170"/>
            <a:ext cx="5715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2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zh-presentation-en" id="{1E472478-859B-544F-8FDA-30F40BD221B0}" vid="{E0316969-E371-664E-B793-DAC528073B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8C4983-C2B9-40A5-988A-6394CBDA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894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CMSS10</vt:lpstr>
      <vt:lpstr>CMSS12</vt:lpstr>
      <vt:lpstr>Source Sans Pro</vt:lpstr>
      <vt:lpstr>Source Sans Pro SemiBold</vt:lpstr>
      <vt:lpstr>Benutzerdefiniertes Design</vt:lpstr>
      <vt:lpstr>PowerPoint Presentation</vt:lpstr>
      <vt:lpstr>About me – Jiří Novák</vt:lpstr>
      <vt:lpstr>Data anonymization</vt:lpstr>
      <vt:lpstr>Relevance to Open Science</vt:lpstr>
      <vt:lpstr>Key Concepts </vt:lpstr>
      <vt:lpstr>Risk and utility </vt:lpstr>
      <vt:lpstr>Disclosure control methods </vt:lpstr>
      <vt:lpstr>Disclosure control methods </vt:lpstr>
      <vt:lpstr>Mostly AI </vt:lpstr>
      <vt:lpstr>Libraries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4</cp:revision>
  <dcterms:created xsi:type="dcterms:W3CDTF">2024-11-12T07:51:22Z</dcterms:created>
  <dcterms:modified xsi:type="dcterms:W3CDTF">2024-11-19T07:30:41Z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