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3E"/>
    <a:srgbClr val="FBFBFB"/>
    <a:srgbClr val="6B6B6B"/>
    <a:srgbClr val="0D0D0D"/>
    <a:srgbClr val="31092D"/>
    <a:srgbClr val="E1F1F4"/>
    <a:srgbClr val="8DC63F"/>
    <a:srgbClr val="FBE2A3"/>
    <a:srgbClr val="ED1C24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74" autoAdjust="0"/>
    <p:restoredTop sz="96357" autoAdjust="0"/>
  </p:normalViewPr>
  <p:slideViewPr>
    <p:cSldViewPr snapToGrid="0" showGuides="1">
      <p:cViewPr>
        <p:scale>
          <a:sx n="125" d="100"/>
          <a:sy n="125" d="100"/>
        </p:scale>
        <p:origin x="138" y="-2748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hyperlink" Target="https://eur-lex.europa.eu/legal-content/EN/TXT/?uri=CELEX%3A32018H0790&amp;qid=1701691098601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ázek 18" descr="Obsah obrázku vzor, Symetrie, čtverec, design&#10;&#10;Popis byl vytvořen automaticky">
            <a:extLst>
              <a:ext uri="{FF2B5EF4-FFF2-40B4-BE49-F238E27FC236}">
                <a16:creationId xmlns:a16="http://schemas.microsoft.com/office/drawing/2014/main" id="{3ED5D9B5-7FCD-0F83-C922-511395907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946" y="27016770"/>
            <a:ext cx="5177729" cy="51777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6468994" y="-36151"/>
            <a:ext cx="13073428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1818" y="0"/>
            <a:ext cx="12991019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cs-CZ" sz="1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528" y="2094383"/>
            <a:ext cx="21779342" cy="10767172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311659" y="8490109"/>
            <a:ext cx="12223242" cy="1264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BACKGROUND:</a:t>
            </a:r>
            <a:r>
              <a:rPr lang="cs-CZ" sz="36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Longitudinal data analysis, which involves repeated observations of individuals, is valuable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source of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information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but limited by data protection laws. Techniques like Statistical Disclosure Control and Synthetic data generation are essential for safe data use. However, there's a notable research gap for longitudinal data, particularly in fields like health and mobile traffic, where data must often be detailed for meaningful analysis. </a:t>
            </a: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Collected [what] from [population]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Graph/table with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essential results only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40636456" y="1831671"/>
            <a:ext cx="7662037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endParaRPr lang="en-US" sz="54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478025" y="4252185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897007" y="3733370"/>
            <a:ext cx="10082194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cs-CZ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Zürich</a:t>
            </a: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University of Applied Sciences Northwestern</a:t>
            </a:r>
            <a:r>
              <a:rPr lang="cs-CZ" sz="3600" i="1">
                <a:latin typeface="Lato" panose="020F0502020204030203" pitchFamily="34" charset="0"/>
                <a:cs typeface="Segoe UI" panose="020B0502040204020203" pitchFamily="34" charset="0"/>
              </a:rPr>
              <a:t> 	</a:t>
            </a:r>
            <a:r>
              <a:rPr lang="en-US" sz="3600" i="1">
                <a:latin typeface="Lato" panose="020F0502020204030203" pitchFamily="34" charset="0"/>
                <a:cs typeface="Segoe UI" panose="020B0502040204020203" pitchFamily="34" charset="0"/>
              </a:rPr>
              <a:t>Switzerland</a:t>
            </a:r>
            <a:endParaRPr lang="cs-CZ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Swiss Data Anonymization Competence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484359" y="807463"/>
            <a:ext cx="1190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Lato" panose="020F0502020204030203" pitchFamily="34" charset="0"/>
                <a:cs typeface="Segoe UI" panose="020B0502040204020203" pitchFamily="34" charset="0"/>
              </a:rPr>
              <a:t>Anonymization of longitudinal demographic data</a:t>
            </a:r>
            <a:endParaRPr lang="en-US" sz="72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18535728" y="22292412"/>
            <a:ext cx="24688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54101" y="13358194"/>
            <a:ext cx="12223692" cy="8149128"/>
          </a:xfrm>
          <a:prstGeom prst="rect">
            <a:avLst/>
          </a:prstGeom>
        </p:spPr>
      </p:pic>
      <p:pic>
        <p:nvPicPr>
          <p:cNvPr id="6" name="Obrázek 5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654B1AA9-3261-EE34-AE10-D55CD47E7A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9886" y="481132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Obrázek 28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A53CF3FC-AF24-1230-D2DE-BC9358C2A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1" y="29102093"/>
            <a:ext cx="3509615" cy="3509615"/>
          </a:xfrm>
          <a:prstGeom prst="rect">
            <a:avLst/>
          </a:prstGeom>
        </p:spPr>
      </p:pic>
      <p:pic>
        <p:nvPicPr>
          <p:cNvPr id="40" name="Obrázek 39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5774CFD2-973E-F0C3-9B60-B7F966EDD5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44970540" y="29408785"/>
            <a:ext cx="3759200" cy="2529923"/>
          </a:xfrm>
          <a:prstGeom prst="rect">
            <a:avLst/>
          </a:prstGeom>
        </p:spPr>
      </p:pic>
      <p:pic>
        <p:nvPicPr>
          <p:cNvPr id="42" name="Obrázek 41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6C167CB5-2A25-B5E7-DE28-2678A3C6EB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38" y="29489451"/>
            <a:ext cx="3370636" cy="252992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1CD3B9C2-A3CA-8C33-00BF-E69071C629C6}"/>
              </a:ext>
            </a:extLst>
          </p:cNvPr>
          <p:cNvSpPr/>
          <p:nvPr/>
        </p:nvSpPr>
        <p:spPr>
          <a:xfrm>
            <a:off x="827604" y="3713284"/>
            <a:ext cx="1008219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cs-CZ" sz="4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en-US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BD027-1D8D-B9C9-0BAA-12877EC7FE7A}"/>
              </a:ext>
            </a:extLst>
          </p:cNvPr>
          <p:cNvSpPr txBox="1"/>
          <p:nvPr/>
        </p:nvSpPr>
        <p:spPr>
          <a:xfrm>
            <a:off x="2087202" y="26205448"/>
            <a:ext cx="10636478" cy="599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Open Science, Open Access, Open Data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Research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data that results from publicly funded research </a:t>
            </a:r>
            <a:r>
              <a:rPr lang="en-US" sz="3600" noProof="1">
                <a:latin typeface="Lato" panose="020F0502020204030203" pitchFamily="34" charset="0"/>
                <a:cs typeface="Segoe UI" panose="020B0502040204020203" pitchFamily="34" charset="0"/>
              </a:rPr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findable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accessible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interoperable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reusable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(‘FAIR principles’)</a:t>
            </a:r>
            <a:endParaRPr lang="cs-CZ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therefore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replicable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transparent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trustworthy</a:t>
            </a:r>
            <a:endParaRPr lang="cs-CZ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as open as possible, as closed as necessary</a:t>
            </a:r>
          </a:p>
          <a:p>
            <a:pPr marL="0" lvl="1"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Commission Recommendation (EU) 2018/790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on access to and preservation of scientific information</a:t>
            </a: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Obrázek 9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AEC35F9F-93D7-DA6D-92AB-9B2C05234F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2" y="30824326"/>
            <a:ext cx="1253808" cy="1221598"/>
          </a:xfrm>
          <a:prstGeom prst="rect">
            <a:avLst/>
          </a:prstGeom>
        </p:spPr>
      </p:pic>
      <p:pic>
        <p:nvPicPr>
          <p:cNvPr id="13" name="Obrázek 12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8239B2AA-6F2F-87ED-A723-87430C21A2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" y="26385833"/>
            <a:ext cx="1599210" cy="1599210"/>
          </a:xfrm>
          <a:prstGeom prst="rect">
            <a:avLst/>
          </a:prstGeom>
        </p:spPr>
      </p:pic>
      <p:pic>
        <p:nvPicPr>
          <p:cNvPr id="23" name="Obrázek 22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82BDCA56-C7D8-5D02-66F7-BE7A80A02B5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150261" y="28825322"/>
            <a:ext cx="1936941" cy="1063623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3B489B79-4AA9-3643-0695-6572EA841513}"/>
              </a:ext>
            </a:extLst>
          </p:cNvPr>
          <p:cNvSpPr txBox="1"/>
          <p:nvPr/>
        </p:nvSpPr>
        <p:spPr>
          <a:xfrm>
            <a:off x="36926054" y="27016770"/>
            <a:ext cx="12139888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Acknowledgments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This work was funded by the Swiss National Science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Foundation with grant number 211751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: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 "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Harnessing event and longitudinal data in industry and health</a:t>
            </a:r>
            <a:r>
              <a:rPr lang="cs-CZ" sz="2800" i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sector through privacy preserving technologies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"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4A3760EA-FDED-FBEE-BCD8-5EA393AB1359}"/>
              </a:ext>
            </a:extLst>
          </p:cNvPr>
          <p:cNvSpPr/>
          <p:nvPr/>
        </p:nvSpPr>
        <p:spPr>
          <a:xfrm>
            <a:off x="24989103" y="28599338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F8F3099-D06C-303C-4B22-5800E64F2C6A}"/>
              </a:ext>
            </a:extLst>
          </p:cNvPr>
          <p:cNvSpPr txBox="1"/>
          <p:nvPr/>
        </p:nvSpPr>
        <p:spPr>
          <a:xfrm>
            <a:off x="26670067" y="28698272"/>
            <a:ext cx="472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</a:t>
            </a:r>
            <a:r>
              <a:rPr lang="cs-CZ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endParaRPr lang="en-US" sz="4800" dirty="0">
              <a:solidFill>
                <a:srgbClr val="CDCDCD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23">
            <a:extLst>
              <a:ext uri="{FF2B5EF4-FFF2-40B4-BE49-F238E27FC236}">
                <a16:creationId xmlns:a16="http://schemas.microsoft.com/office/drawing/2014/main" id="{43C62C69-F1A7-B376-B9DD-B396A780887D}"/>
              </a:ext>
            </a:extLst>
          </p:cNvPr>
          <p:cNvCxnSpPr>
            <a:cxnSpLocks/>
          </p:cNvCxnSpPr>
          <p:nvPr/>
        </p:nvCxnSpPr>
        <p:spPr>
          <a:xfrm flipH="1">
            <a:off x="23595929" y="29605635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10635</TotalTime>
  <Words>322</Words>
  <Application>Microsoft Office PowerPoint</Application>
  <PresentationFormat>Vlastní</PresentationFormat>
  <Paragraphs>39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8" baseType="lpstr">
      <vt:lpstr>Lato Black</vt:lpstr>
      <vt:lpstr>Wingdings</vt:lpstr>
      <vt:lpstr>Calibri Light</vt:lpstr>
      <vt:lpstr>Lato</vt:lpstr>
      <vt:lpstr>Arial</vt:lpstr>
      <vt:lpstr>Calibri</vt:lpstr>
      <vt:lpstr>Office Theme</vt:lpstr>
      <vt:lpstr>Main finding goes here, translated into plain English. Emphasize the important words.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Jiří Novák</cp:lastModifiedBy>
  <cp:revision>131</cp:revision>
  <dcterms:created xsi:type="dcterms:W3CDTF">2019-07-02T13:39:34Z</dcterms:created>
  <dcterms:modified xsi:type="dcterms:W3CDTF">2024-05-06T00:21:10Z</dcterms:modified>
</cp:coreProperties>
</file>