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32_C6FECDC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06" r:id="rId2"/>
  </p:sldIdLst>
  <p:sldSz cx="493776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52" userDrawn="1">
          <p15:clr>
            <a:srgbClr val="A4A3A4"/>
          </p15:clr>
        </p15:guide>
        <p15:guide id="3" pos="2712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5304" userDrawn="1">
          <p15:clr>
            <a:srgbClr val="A4A3A4"/>
          </p15:clr>
        </p15:guide>
        <p15:guide id="8" pos="10536" userDrawn="1">
          <p15:clr>
            <a:srgbClr val="5ACBF0"/>
          </p15:clr>
        </p15:guide>
        <p15:guide id="9" pos="7896" userDrawn="1">
          <p15:clr>
            <a:srgbClr val="A4A3A4"/>
          </p15:clr>
        </p15:guide>
        <p15:guide id="10" pos="13104" userDrawn="1">
          <p15:clr>
            <a:srgbClr val="A4A3A4"/>
          </p15:clr>
        </p15:guide>
        <p15:guide id="11" pos="18168" userDrawn="1">
          <p15:clr>
            <a:srgbClr val="A4A3A4"/>
          </p15:clr>
        </p15:guide>
        <p15:guide id="12" pos="20836" userDrawn="1">
          <p15:clr>
            <a:srgbClr val="A4A3A4"/>
          </p15:clr>
        </p15:guide>
        <p15:guide id="13" pos="23328" userDrawn="1">
          <p15:clr>
            <a:srgbClr val="A4A3A4"/>
          </p15:clr>
        </p15:guide>
        <p15:guide id="14" pos="25944" userDrawn="1">
          <p15:clr>
            <a:srgbClr val="A4A3A4"/>
          </p15:clr>
        </p15:guide>
        <p15:guide id="15" pos="2844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A01912-C6CC-9C82-E2A6-53296205E0A0}" name="Jiří Novák" initials="JN" userId="6784e99cb477d08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3E"/>
    <a:srgbClr val="FBFBFB"/>
    <a:srgbClr val="6B6B6B"/>
    <a:srgbClr val="0D0D0D"/>
    <a:srgbClr val="31092D"/>
    <a:srgbClr val="E1F1F4"/>
    <a:srgbClr val="8DC63F"/>
    <a:srgbClr val="FBE2A3"/>
    <a:srgbClr val="ED1C24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74" autoAdjust="0"/>
    <p:restoredTop sz="96357" autoAdjust="0"/>
  </p:normalViewPr>
  <p:slideViewPr>
    <p:cSldViewPr snapToGrid="0" showGuides="1">
      <p:cViewPr>
        <p:scale>
          <a:sx n="50" d="100"/>
          <a:sy n="50" d="100"/>
        </p:scale>
        <p:origin x="54" y="-960"/>
      </p:cViewPr>
      <p:guideLst>
        <p:guide pos="15552"/>
        <p:guide pos="2712"/>
        <p:guide orient="horz" pos="1104"/>
        <p:guide pos="5304"/>
        <p:guide pos="10536"/>
        <p:guide pos="7896"/>
        <p:guide pos="13104"/>
        <p:guide pos="18168"/>
        <p:guide pos="20836"/>
        <p:guide pos="23328"/>
        <p:guide pos="25944"/>
        <p:guide pos="28440"/>
        <p:guide orient="horz" pos="20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8/10/relationships/authors" Target="authors.xml"/></Relationships>
</file>

<file path=ppt/comments/modernComment_132_C6FECDC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D1F333F-9AF9-4218-8374-FB4C580D40D0}" authorId="{DEA01912-C6CC-9C82-E2A6-53296205E0A0}" created="2024-05-12T21:22:55.56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38587597" sldId="306"/>
      <ac:spMk id="7" creationId="{FCAC4B58-8623-4DBE-951A-DDF821787031}"/>
      <ac:txMk cp="738">
        <ac:context len="966" hash="438357082"/>
      </ac:txMk>
    </ac:txMkLst>
    <p188:pos x="12250759" y="8344511"/>
    <p188:txBody>
      <a:bodyPr/>
      <a:lstStyle/>
      <a:p>
        <a:r>
          <a:rPr lang="en-US"/>
          <a:t>Nowok [2016] synthpop - Bespoke Creation of Synthetic Data in R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18/10/relationships/comments" Target="../comments/modernComment_132_C6FECDCD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hyperlink" Target="https://eur-lex.europa.eu/legal-content/EN/TXT/?uri=CELEX%3A32018H0790&amp;qid=1701691098601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7.emf"/><Relationship Id="rId4" Type="http://schemas.openxmlformats.org/officeDocument/2006/relationships/image" Target="../media/image1.png"/><Relationship Id="rId9" Type="http://schemas.openxmlformats.org/officeDocument/2006/relationships/image" Target="../media/image6.emf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0" y="-36152"/>
            <a:ext cx="13846297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</a:p>
        </p:txBody>
      </p:sp>
      <p:pic>
        <p:nvPicPr>
          <p:cNvPr id="19" name="Obrázek 18" descr="Obsah obrázku vzor, Symetrie, čtverec, design&#10;&#10;Popis byl vytvořen automaticky">
            <a:extLst>
              <a:ext uri="{FF2B5EF4-FFF2-40B4-BE49-F238E27FC236}">
                <a16:creationId xmlns:a16="http://schemas.microsoft.com/office/drawing/2014/main" id="{3ED5D9B5-7FCD-0F83-C922-511395907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825" y="24692119"/>
            <a:ext cx="5177729" cy="51777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5532000" y="34856"/>
            <a:ext cx="13845600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3900" y="534018"/>
            <a:ext cx="20017239" cy="1214847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Illustrative example</a:t>
            </a:r>
            <a:b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endParaRPr lang="en-US" sz="125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299432" y="7905789"/>
            <a:ext cx="13520628" cy="15306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BACKGROUND: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Many longitudinal datasets contain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demographic variables that require proper protection against disclosure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These datasets are also an invaluable source of information for researchers in fields such as demographics, medicine, psychology transportation, social science, economics</a:t>
            </a:r>
            <a:r>
              <a:rPr lang="cs-CZ" sz="360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3600">
                <a:latin typeface="Lato" panose="020F0502020204030203" pitchFamily="34" charset="0"/>
                <a:cs typeface="Segoe UI" panose="020B0502040204020203" pitchFamily="34" charset="0"/>
              </a:rPr>
              <a:t>and 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many more.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To bridge the gap, we can use these methods: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Statistical Disclosure Control (SDC)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protects the data, prevents re-identification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Synthetic data generation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mimics the original data, 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creates artificial data that can be safely disseminated</a:t>
            </a:r>
          </a:p>
          <a:p>
            <a:pPr lvl="1"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Mobility Tracking Example</a:t>
            </a: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Public Health Example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35967287" y="534018"/>
            <a:ext cx="13299442" cy="2302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METHODOLOGY</a:t>
            </a:r>
          </a:p>
          <a:p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 key concern with the disclosure of personal data is whether an attacker can gain any information about an individual.</a:t>
            </a:r>
          </a:p>
          <a:p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SDC is traditional approach to protecting outputs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Non-perturbation (reduce provided information)</a:t>
            </a:r>
          </a:p>
          <a:p>
            <a:pPr marL="1485900" lvl="2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Local suppression (delete highly risky information)</a:t>
            </a:r>
          </a:p>
          <a:p>
            <a:pPr marL="1485900" lvl="2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Re-coding (group detailed information into 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Perturbation methods (modify data)</a:t>
            </a:r>
          </a:p>
          <a:p>
            <a:pPr marL="1485900" lvl="2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Add noise</a:t>
            </a:r>
          </a:p>
          <a:p>
            <a:pPr marL="1485900" lvl="2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Move data across regions</a:t>
            </a:r>
          </a:p>
          <a:p>
            <a:pPr marL="1485900" lvl="2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Record swapping</a:t>
            </a:r>
          </a:p>
          <a:p>
            <a:pPr marL="1485900" lvl="2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Traditional methods of SDC alone are insufficient to protect longitudinal data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. It is necessary to also use more modern approach.</a:t>
            </a:r>
          </a:p>
          <a:p>
            <a:endParaRPr lang="en-US" sz="36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Synthetic data — </a:t>
            </a: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replace some or all of the observed values by sampling from appropriate probability distributions so that the essential statistical features of the original data are preserved.</a:t>
            </a: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Challenges of anonymizing longitudinal data 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Data Granularity						― Loss of Data Utility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Temporal Uniqueness			    ― Re-identification Risk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Dynamic Features					― Updating Anonymized Data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Consistency in Anonymization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1478025" y="4252185"/>
            <a:ext cx="794104" cy="738508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2897007" y="3733370"/>
            <a:ext cx="10082194" cy="356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sz="48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- University of Zürich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- University of Applied Sciences Northwestern 	Switzerland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- Swiss Data Anonymization Competence Center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484359" y="807463"/>
            <a:ext cx="11900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latin typeface="Lato" panose="020F0502020204030203" pitchFamily="34" charset="0"/>
                <a:cs typeface="Segoe UI" panose="020B0502040204020203" pitchFamily="34" charset="0"/>
              </a:rPr>
              <a:t>Anonymization of longitudinal demographic data</a:t>
            </a:r>
            <a:endParaRPr lang="en-US" sz="72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Obrázek 5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654B1AA9-3261-EE34-AE10-D55CD47E7A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39886" y="4811321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Obrázek 28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A53CF3FC-AF24-1230-D2DE-BC9358C2A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986" y="29372633"/>
            <a:ext cx="3509615" cy="3509615"/>
          </a:xfrm>
          <a:prstGeom prst="rect">
            <a:avLst/>
          </a:prstGeom>
        </p:spPr>
      </p:pic>
      <p:pic>
        <p:nvPicPr>
          <p:cNvPr id="40" name="Obrázek 39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5774CFD2-973E-F0C3-9B60-B7F966EDD5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44227685" y="29679325"/>
            <a:ext cx="3759200" cy="2529923"/>
          </a:xfrm>
          <a:prstGeom prst="rect">
            <a:avLst/>
          </a:prstGeom>
        </p:spPr>
      </p:pic>
      <p:pic>
        <p:nvPicPr>
          <p:cNvPr id="42" name="Obrázek 41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6C167CB5-2A25-B5E7-DE28-2678A3C6EB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983" y="29759991"/>
            <a:ext cx="3370636" cy="2529923"/>
          </a:xfrm>
          <a:prstGeom prst="rect">
            <a:avLst/>
          </a:prstGeom>
        </p:spPr>
      </p:pic>
      <p:sp>
        <p:nvSpPr>
          <p:cNvPr id="43" name="Rectangle 19">
            <a:extLst>
              <a:ext uri="{FF2B5EF4-FFF2-40B4-BE49-F238E27FC236}">
                <a16:creationId xmlns:a16="http://schemas.microsoft.com/office/drawing/2014/main" id="{1CD3B9C2-A3CA-8C33-00BF-E69071C629C6}"/>
              </a:ext>
            </a:extLst>
          </p:cNvPr>
          <p:cNvSpPr/>
          <p:nvPr/>
        </p:nvSpPr>
        <p:spPr>
          <a:xfrm>
            <a:off x="827604" y="3713284"/>
            <a:ext cx="1008219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Jiří Novák</a:t>
            </a:r>
            <a:endParaRPr lang="en-US" sz="3600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3B489B79-4AA9-3643-0695-6572EA841513}"/>
              </a:ext>
            </a:extLst>
          </p:cNvPr>
          <p:cNvSpPr txBox="1"/>
          <p:nvPr/>
        </p:nvSpPr>
        <p:spPr>
          <a:xfrm>
            <a:off x="35970807" y="27016770"/>
            <a:ext cx="13095135" cy="289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Acknowledgments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This work was funded by the Swiss National Science Foundation with grant number 211751: "</a:t>
            </a:r>
            <a:r>
              <a:rPr lang="en-US" sz="2800" i="1" dirty="0">
                <a:latin typeface="Lato" panose="020F0502020204030203" pitchFamily="34" charset="0"/>
                <a:cs typeface="Segoe UI" panose="020B0502040204020203" pitchFamily="34" charset="0"/>
              </a:rPr>
              <a:t>Harnessing event and longitudinal data in industry and health sector through privacy preserving technologies</a:t>
            </a: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".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4A3760EA-FDED-FBEE-BCD8-5EA393AB1359}"/>
              </a:ext>
            </a:extLst>
          </p:cNvPr>
          <p:cNvSpPr/>
          <p:nvPr/>
        </p:nvSpPr>
        <p:spPr>
          <a:xfrm>
            <a:off x="25543982" y="26274687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BF8F3099-D06C-303C-4B22-5800E64F2C6A}"/>
              </a:ext>
            </a:extLst>
          </p:cNvPr>
          <p:cNvSpPr txBox="1"/>
          <p:nvPr/>
        </p:nvSpPr>
        <p:spPr>
          <a:xfrm>
            <a:off x="27224947" y="26373621"/>
            <a:ext cx="4284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endParaRPr lang="en-US" sz="4800" dirty="0">
              <a:solidFill>
                <a:srgbClr val="CDCDCD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23">
            <a:extLst>
              <a:ext uri="{FF2B5EF4-FFF2-40B4-BE49-F238E27FC236}">
                <a16:creationId xmlns:a16="http://schemas.microsoft.com/office/drawing/2014/main" id="{43C62C69-F1A7-B376-B9DD-B396A780887D}"/>
              </a:ext>
            </a:extLst>
          </p:cNvPr>
          <p:cNvCxnSpPr>
            <a:cxnSpLocks/>
          </p:cNvCxnSpPr>
          <p:nvPr/>
        </p:nvCxnSpPr>
        <p:spPr>
          <a:xfrm flipH="1">
            <a:off x="24150808" y="27280984"/>
            <a:ext cx="1297464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Obrázek 14">
            <a:extLst>
              <a:ext uri="{FF2B5EF4-FFF2-40B4-BE49-F238E27FC236}">
                <a16:creationId xmlns:a16="http://schemas.microsoft.com/office/drawing/2014/main" id="{EEA5AD0D-F097-4F42-84F5-86FFA5D7D3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990" y="17225032"/>
            <a:ext cx="5601792" cy="3859635"/>
          </a:xfrm>
          <a:prstGeom prst="rect">
            <a:avLst/>
          </a:prstGeom>
          <a:ln w="25400">
            <a:solidFill>
              <a:srgbClr val="041E3E"/>
            </a:solidFill>
          </a:ln>
        </p:spPr>
      </p:pic>
      <p:pic>
        <p:nvPicPr>
          <p:cNvPr id="26" name="Obrázek 25">
            <a:extLst>
              <a:ext uri="{FF2B5EF4-FFF2-40B4-BE49-F238E27FC236}">
                <a16:creationId xmlns:a16="http://schemas.microsoft.com/office/drawing/2014/main" id="{F220E7DB-01CC-6C35-A053-2D78E21A4F7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290"/>
          <a:stretch/>
        </p:blipFill>
        <p:spPr>
          <a:xfrm>
            <a:off x="435990" y="21899251"/>
            <a:ext cx="5601792" cy="3688414"/>
          </a:xfrm>
          <a:prstGeom prst="rect">
            <a:avLst/>
          </a:prstGeom>
          <a:ln w="25400">
            <a:solidFill>
              <a:srgbClr val="041E3E"/>
            </a:solidFill>
          </a:ln>
        </p:spPr>
      </p:pic>
      <p:sp>
        <p:nvSpPr>
          <p:cNvPr id="30" name="TextovéPole 29">
            <a:extLst>
              <a:ext uri="{FF2B5EF4-FFF2-40B4-BE49-F238E27FC236}">
                <a16:creationId xmlns:a16="http://schemas.microsoft.com/office/drawing/2014/main" id="{B0A844CF-7643-FC2F-A149-78AAB9CD9E6D}"/>
              </a:ext>
            </a:extLst>
          </p:cNvPr>
          <p:cNvSpPr txBox="1"/>
          <p:nvPr/>
        </p:nvSpPr>
        <p:spPr>
          <a:xfrm>
            <a:off x="6772751" y="21899251"/>
            <a:ext cx="5601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i="0" u="none" strike="noStrike" baseline="0" dirty="0">
                <a:latin typeface="Lato" panose="020F0502020204030203" pitchFamily="34" charset="0"/>
                <a:cs typeface="Lato" panose="020F0502020204030203" pitchFamily="34" charset="0"/>
              </a:rPr>
              <a:t>Open health management system in Malawi.</a:t>
            </a:r>
            <a:endParaRPr lang="en-US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BC27885-B046-B36F-D7D9-1606D075A18A}"/>
              </a:ext>
            </a:extLst>
          </p:cNvPr>
          <p:cNvSpPr txBox="1">
            <a:spLocks/>
          </p:cNvSpPr>
          <p:nvPr/>
        </p:nvSpPr>
        <p:spPr>
          <a:xfrm>
            <a:off x="13820061" y="30708318"/>
            <a:ext cx="21723064" cy="21739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04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Feel free to reach out and discuss!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CF73E4D-7AF1-38DB-4A28-6363468DF5A7}"/>
              </a:ext>
            </a:extLst>
          </p:cNvPr>
          <p:cNvSpPr txBox="1"/>
          <p:nvPr/>
        </p:nvSpPr>
        <p:spPr>
          <a:xfrm>
            <a:off x="6680825" y="17092770"/>
            <a:ext cx="5601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i="0" u="none" strike="noStrike" baseline="0" dirty="0">
                <a:latin typeface="Lato" panose="020F0502020204030203" pitchFamily="34" charset="0"/>
                <a:cs typeface="Lato" panose="020F0502020204030203" pitchFamily="34" charset="0"/>
              </a:rPr>
              <a:t>Mobility in Switzerland: </a:t>
            </a:r>
            <a:r>
              <a:rPr lang="en-US" sz="3600" b="0" i="0" u="none" strike="noStrike" baseline="0" dirty="0" err="1">
                <a:latin typeface="Lato" panose="020F0502020204030203" pitchFamily="34" charset="0"/>
                <a:cs typeface="Lato" panose="020F0502020204030203" pitchFamily="34" charset="0"/>
              </a:rPr>
              <a:t>Microcensus</a:t>
            </a:r>
            <a:r>
              <a:rPr lang="en-US" sz="3600" b="0" i="0" u="none" strike="noStrike" baseline="0" dirty="0">
                <a:latin typeface="Lato" panose="020F0502020204030203" pitchFamily="34" charset="0"/>
                <a:cs typeface="Lato" panose="020F0502020204030203" pitchFamily="34" charset="0"/>
              </a:rPr>
              <a:t> on</a:t>
            </a:r>
          </a:p>
          <a:p>
            <a:pPr algn="l"/>
            <a:r>
              <a:rPr lang="en-US" sz="3600" b="0" i="0" u="none" strike="noStrike" baseline="0" dirty="0">
                <a:latin typeface="Lato" panose="020F0502020204030203" pitchFamily="34" charset="0"/>
                <a:cs typeface="Lato" panose="020F0502020204030203" pitchFamily="34" charset="0"/>
              </a:rPr>
              <a:t>transport behavior 2005</a:t>
            </a:r>
            <a:endParaRPr lang="en-US" sz="3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A66DDC88-F6CB-EED0-AE1A-9DC1482706FC}"/>
              </a:ext>
            </a:extLst>
          </p:cNvPr>
          <p:cNvSpPr txBox="1"/>
          <p:nvPr/>
        </p:nvSpPr>
        <p:spPr>
          <a:xfrm>
            <a:off x="2087201" y="26205448"/>
            <a:ext cx="10891999" cy="599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Open Science, Open Access, Open Data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Research data that results from publicly funded research </a:t>
            </a:r>
            <a:r>
              <a:rPr lang="en-US" sz="3600" noProof="1">
                <a:latin typeface="Lato" panose="020F0502020204030203" pitchFamily="34" charset="0"/>
                <a:cs typeface="Segoe UI" panose="020B0502040204020203" pitchFamily="34" charset="0"/>
              </a:rPr>
              <a:t>should be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findable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accessible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interoperable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reusable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 (‘FAIR principles’)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therefore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replicable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transparent</a:t>
            </a: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, 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trustworthy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</a:rPr>
              <a:t>as open as possible, as closed as necessary</a:t>
            </a:r>
          </a:p>
          <a:p>
            <a:pPr marL="0" lvl="1">
              <a:lnSpc>
                <a:spcPct val="120000"/>
              </a:lnSpc>
            </a:pPr>
            <a:r>
              <a:rPr lang="en-US" sz="3600" dirty="0">
                <a:latin typeface="Lato" panose="020F0502020204030203" pitchFamily="34" charset="0"/>
                <a:cs typeface="Segoe UI" panose="020B0502040204020203" pitchFamily="34" charset="0"/>
                <a:hlinkClick r:id="rId11"/>
              </a:rPr>
              <a:t>Commission Recommendation (EU) 2018/790 on access to and preservation of scientific information</a:t>
            </a: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Obrázek 32" descr="Obsah obrázku Grafika, Písmo, logo, symbol&#10;&#10;Popis byl vytvořen automaticky">
            <a:extLst>
              <a:ext uri="{FF2B5EF4-FFF2-40B4-BE49-F238E27FC236}">
                <a16:creationId xmlns:a16="http://schemas.microsoft.com/office/drawing/2014/main" id="{EECF1242-03CA-C017-B9B3-37418034C2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2" y="30824326"/>
            <a:ext cx="1253808" cy="1221598"/>
          </a:xfrm>
          <a:prstGeom prst="rect">
            <a:avLst/>
          </a:prstGeom>
        </p:spPr>
      </p:pic>
      <p:pic>
        <p:nvPicPr>
          <p:cNvPr id="34" name="Obrázek 33" descr="Obsah obrázku umění, Dětské kresby, snímek obrazovky&#10;&#10;Popis byl vytvořen automaticky">
            <a:extLst>
              <a:ext uri="{FF2B5EF4-FFF2-40B4-BE49-F238E27FC236}">
                <a16:creationId xmlns:a16="http://schemas.microsoft.com/office/drawing/2014/main" id="{D81ACB50-2C8A-B499-4277-2421899612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1" y="26385833"/>
            <a:ext cx="1599210" cy="1599210"/>
          </a:xfrm>
          <a:prstGeom prst="rect">
            <a:avLst/>
          </a:prstGeom>
        </p:spPr>
      </p:pic>
      <p:pic>
        <p:nvPicPr>
          <p:cNvPr id="35" name="Obrázek 34" descr="Obsah obrázku Písmo, Grafika, logo, design&#10;&#10;Popis byl vytvořen automaticky">
            <a:extLst>
              <a:ext uri="{FF2B5EF4-FFF2-40B4-BE49-F238E27FC236}">
                <a16:creationId xmlns:a16="http://schemas.microsoft.com/office/drawing/2014/main" id="{350960FD-08C7-1F0D-6009-25CC753EEC8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3"/>
          <a:stretch/>
        </p:blipFill>
        <p:spPr>
          <a:xfrm>
            <a:off x="150261" y="28825322"/>
            <a:ext cx="1936941" cy="10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413</Words>
  <Application>Microsoft Office PowerPoint</Application>
  <PresentationFormat>Vlastní</PresentationFormat>
  <Paragraphs>69</Paragraphs>
  <Slides>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8" baseType="lpstr">
      <vt:lpstr>Wingdings</vt:lpstr>
      <vt:lpstr>Lato Black</vt:lpstr>
      <vt:lpstr>Calibri Light</vt:lpstr>
      <vt:lpstr>Lato</vt:lpstr>
      <vt:lpstr>Arial</vt:lpstr>
      <vt:lpstr>Calibri</vt:lpstr>
      <vt:lpstr>Office Theme</vt:lpstr>
      <vt:lpstr>  Illustrative 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2024_05 Poster_Novák</dc:title>
  <dc:creator>Morrison, Mike</dc:creator>
  <cp:lastModifiedBy>Jiří Novák</cp:lastModifiedBy>
  <cp:revision>141</cp:revision>
  <dcterms:created xsi:type="dcterms:W3CDTF">2019-07-02T13:39:34Z</dcterms:created>
  <dcterms:modified xsi:type="dcterms:W3CDTF">2024-05-16T02:09:19Z</dcterms:modified>
</cp:coreProperties>
</file>