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6B6B6B"/>
    <a:srgbClr val="0D0D0D"/>
    <a:srgbClr val="31092D"/>
    <a:srgbClr val="E1F1F4"/>
    <a:srgbClr val="8DC63F"/>
    <a:srgbClr val="FBE2A3"/>
    <a:srgbClr val="ED1C24"/>
    <a:srgbClr val="2E2E2E"/>
    <a:srgbClr val="19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74" autoAdjust="0"/>
    <p:restoredTop sz="96357" autoAdjust="0"/>
  </p:normalViewPr>
  <p:slideViewPr>
    <p:cSldViewPr snapToGrid="0" showGuides="1">
      <p:cViewPr varScale="1">
        <p:scale>
          <a:sx n="17" d="100"/>
          <a:sy n="17" d="100"/>
        </p:scale>
        <p:origin x="150" y="444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hyperlink" Target="https://eur-lex.europa.eu/legal-content/EN/TXT/?uri=CELEX%3A32018H0790&amp;qid=1701691098601" TargetMode="External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6468994" y="-36151"/>
            <a:ext cx="13073428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1818" y="0"/>
            <a:ext cx="1299101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cs-CZ" sz="1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528" y="2094383"/>
            <a:ext cx="21779342" cy="10767172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11659" y="8490109"/>
            <a:ext cx="12223242" cy="1264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</a:t>
            </a:r>
            <a:r>
              <a:rPr lang="cs-CZ" sz="36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Longitudinal data analysis, which involves repeated observations of individuals, is valuable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source of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information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but limited by data protection laws. Techniques like Statistical Disclosure Control and Synthetic data generation are essential for safe data use. However, there's a notable research gap for longitudinal data, particularly in fields like health and mobile traffic, where data must often be detailed for meaningful analysis. </a:t>
            </a: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40636456" y="1831671"/>
            <a:ext cx="7662037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endParaRPr lang="en-US" sz="54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cs-CZ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University of Applied Sciences Northwestern </a:t>
            </a: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  	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Switzerland</a:t>
            </a:r>
            <a:endParaRPr lang="cs-CZ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022513" y="639899"/>
            <a:ext cx="113627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6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18535728" y="22292412"/>
            <a:ext cx="24688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54101" y="13358194"/>
            <a:ext cx="12223692" cy="8149128"/>
          </a:xfrm>
          <a:prstGeom prst="rect">
            <a:avLst/>
          </a:prstGeom>
        </p:spPr>
      </p:pic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1" y="29102093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970540" y="2940878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38" y="2948945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BD027-1D8D-B9C9-0BAA-12877EC7FE7A}"/>
              </a:ext>
            </a:extLst>
          </p:cNvPr>
          <p:cNvSpPr txBox="1"/>
          <p:nvPr/>
        </p:nvSpPr>
        <p:spPr>
          <a:xfrm>
            <a:off x="2272129" y="25529944"/>
            <a:ext cx="10707072" cy="6664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Open Science, Open Access, Open Data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Research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data that results from publicly funded research </a:t>
            </a:r>
            <a:r>
              <a:rPr lang="en-US" sz="3600" noProof="1">
                <a:latin typeface="Lato" panose="020F0502020204030203" pitchFamily="34" charset="0"/>
                <a:cs typeface="Segoe UI" panose="020B0502040204020203" pitchFamily="34" charset="0"/>
              </a:rPr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findable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accessible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interoperable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reusable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(‘FAIR principles’)</a:t>
            </a:r>
            <a:endParaRPr lang="cs-CZ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therefore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replicable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transparent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trustworthy</a:t>
            </a:r>
            <a:endParaRPr lang="cs-CZ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as open as possible, as closed as necessary</a:t>
            </a:r>
          </a:p>
          <a:p>
            <a:pPr marL="5715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9"/>
              </a:rPr>
              <a:t>Commission Recommendation (EU) 2018/790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  <a:hlinkClick r:id="rId9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9"/>
              </a:rPr>
              <a:t>on access to and preservation of scientific information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Obrázek 9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AEC35F9F-93D7-DA6D-92AB-9B2C05234F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9" y="30148822"/>
            <a:ext cx="1253808" cy="1221598"/>
          </a:xfrm>
          <a:prstGeom prst="rect">
            <a:avLst/>
          </a:prstGeom>
        </p:spPr>
      </p:pic>
      <p:pic>
        <p:nvPicPr>
          <p:cNvPr id="13" name="Obrázek 12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8239B2AA-6F2F-87ED-A723-87430C21A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8" y="25710329"/>
            <a:ext cx="1599210" cy="1599210"/>
          </a:xfrm>
          <a:prstGeom prst="rect">
            <a:avLst/>
          </a:prstGeom>
        </p:spPr>
      </p:pic>
      <p:pic>
        <p:nvPicPr>
          <p:cNvPr id="23" name="Obrázek 22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82BDCA56-C7D8-5D02-66F7-BE7A80A02B5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335188" y="28149818"/>
            <a:ext cx="1936941" cy="1063623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3B489B79-4AA9-3643-0695-6572EA841513}"/>
              </a:ext>
            </a:extLst>
          </p:cNvPr>
          <p:cNvSpPr txBox="1"/>
          <p:nvPr/>
        </p:nvSpPr>
        <p:spPr>
          <a:xfrm>
            <a:off x="36926054" y="27016770"/>
            <a:ext cx="12139888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Acknowledgments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This work was funded by the Swiss National Science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Foundation with grant number 211751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: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 "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Harnessing event and longitudinal data in industry and health</a:t>
            </a:r>
            <a:r>
              <a:rPr lang="cs-CZ" sz="2800" i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sector through privacy preserving technologies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"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4A3760EA-FDED-FBEE-BCD8-5EA393AB1359}"/>
              </a:ext>
            </a:extLst>
          </p:cNvPr>
          <p:cNvSpPr/>
          <p:nvPr/>
        </p:nvSpPr>
        <p:spPr>
          <a:xfrm>
            <a:off x="25021578" y="28904740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F8F3099-D06C-303C-4B22-5800E64F2C6A}"/>
              </a:ext>
            </a:extLst>
          </p:cNvPr>
          <p:cNvSpPr txBox="1"/>
          <p:nvPr/>
        </p:nvSpPr>
        <p:spPr>
          <a:xfrm>
            <a:off x="26702542" y="29003674"/>
            <a:ext cx="472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</a:t>
            </a:r>
            <a:r>
              <a:rPr lang="cs-CZ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endParaRPr lang="en-US" sz="4800" dirty="0">
              <a:solidFill>
                <a:srgbClr val="CDCDCD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23">
            <a:extLst>
              <a:ext uri="{FF2B5EF4-FFF2-40B4-BE49-F238E27FC236}">
                <a16:creationId xmlns:a16="http://schemas.microsoft.com/office/drawing/2014/main" id="{43C62C69-F1A7-B376-B9DD-B396A780887D}"/>
              </a:ext>
            </a:extLst>
          </p:cNvPr>
          <p:cNvCxnSpPr>
            <a:cxnSpLocks/>
          </p:cNvCxnSpPr>
          <p:nvPr/>
        </p:nvCxnSpPr>
        <p:spPr>
          <a:xfrm flipH="1">
            <a:off x="23628404" y="29911037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3">
            <a:extLst>
              <a:ext uri="{FF2B5EF4-FFF2-40B4-BE49-F238E27FC236}">
                <a16:creationId xmlns:a16="http://schemas.microsoft.com/office/drawing/2014/main" id="{892BE1B8-2A9A-63E5-B514-AF4834BF40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671433" y="28100173"/>
            <a:ext cx="3783061" cy="37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10625</TotalTime>
  <Words>322</Words>
  <Application>Microsoft Office PowerPoint</Application>
  <PresentationFormat>Vlastní</PresentationFormat>
  <Paragraphs>39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8" baseType="lpstr">
      <vt:lpstr>Lato Black</vt:lpstr>
      <vt:lpstr>Arial</vt:lpstr>
      <vt:lpstr>Calibri</vt:lpstr>
      <vt:lpstr>Lato</vt:lpstr>
      <vt:lpstr>Wingdings</vt:lpstr>
      <vt:lpstr>Calibri Light</vt:lpstr>
      <vt:lpstr>Office Theme</vt:lpstr>
      <vt:lpstr>Main finding goes here, translated into plain English. Emphasize the important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Jiří Novák</cp:lastModifiedBy>
  <cp:revision>129</cp:revision>
  <dcterms:created xsi:type="dcterms:W3CDTF">2019-07-02T13:39:34Z</dcterms:created>
  <dcterms:modified xsi:type="dcterms:W3CDTF">2024-05-06T00:04:35Z</dcterms:modified>
</cp:coreProperties>
</file>