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3"/>
  </p:notesMasterIdLst>
  <p:sldIdLst>
    <p:sldId id="306" r:id="rId2"/>
  </p:sldIdLst>
  <p:sldSz cx="49377600" cy="32918400"/>
  <p:notesSz cx="6858000" cy="9144000"/>
  <p:embeddedFontLst>
    <p:embeddedFont>
      <p:font typeface="Lato" panose="020F0502020204030203" pitchFamily="34" charset="0"/>
      <p:regular r:id="rId4"/>
      <p:bold r:id="rId5"/>
      <p:italic r:id="rId6"/>
      <p:boldItalic r:id="rId7"/>
    </p:embeddedFont>
    <p:embeddedFont>
      <p:font typeface="Lato Black" panose="020F0502020204030203" pitchFamily="34" charset="0"/>
      <p:bold r:id="rId8"/>
      <p:boldItalic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5552" userDrawn="1">
          <p15:clr>
            <a:srgbClr val="A4A3A4"/>
          </p15:clr>
        </p15:guide>
        <p15:guide id="3" pos="2712" userDrawn="1">
          <p15:clr>
            <a:srgbClr val="A4A3A4"/>
          </p15:clr>
        </p15:guide>
        <p15:guide id="6" orient="horz" pos="1104" userDrawn="1">
          <p15:clr>
            <a:srgbClr val="A4A3A4"/>
          </p15:clr>
        </p15:guide>
        <p15:guide id="7" pos="5304" userDrawn="1">
          <p15:clr>
            <a:srgbClr val="A4A3A4"/>
          </p15:clr>
        </p15:guide>
        <p15:guide id="8" pos="10536" userDrawn="1">
          <p15:clr>
            <a:srgbClr val="5ACBF0"/>
          </p15:clr>
        </p15:guide>
        <p15:guide id="9" pos="7896" userDrawn="1">
          <p15:clr>
            <a:srgbClr val="A4A3A4"/>
          </p15:clr>
        </p15:guide>
        <p15:guide id="10" pos="13104" userDrawn="1">
          <p15:clr>
            <a:srgbClr val="A4A3A4"/>
          </p15:clr>
        </p15:guide>
        <p15:guide id="11" pos="18168" userDrawn="1">
          <p15:clr>
            <a:srgbClr val="A4A3A4"/>
          </p15:clr>
        </p15:guide>
        <p15:guide id="12" pos="20836" userDrawn="1">
          <p15:clr>
            <a:srgbClr val="A4A3A4"/>
          </p15:clr>
        </p15:guide>
        <p15:guide id="13" pos="23328" userDrawn="1">
          <p15:clr>
            <a:srgbClr val="A4A3A4"/>
          </p15:clr>
        </p15:guide>
        <p15:guide id="14" pos="25944" userDrawn="1">
          <p15:clr>
            <a:srgbClr val="A4A3A4"/>
          </p15:clr>
        </p15:guide>
        <p15:guide id="15" pos="28440" userDrawn="1">
          <p15:clr>
            <a:srgbClr val="A4A3A4"/>
          </p15:clr>
        </p15:guide>
        <p15:guide id="16" orient="horz" pos="200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6B6B6B"/>
    <a:srgbClr val="0D0D0D"/>
    <a:srgbClr val="31092D"/>
    <a:srgbClr val="E1F1F4"/>
    <a:srgbClr val="8DC63F"/>
    <a:srgbClr val="FBE2A3"/>
    <a:srgbClr val="ED1C24"/>
    <a:srgbClr val="2E2E2E"/>
    <a:srgbClr val="1953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74" autoAdjust="0"/>
    <p:restoredTop sz="96357" autoAdjust="0"/>
  </p:normalViewPr>
  <p:slideViewPr>
    <p:cSldViewPr snapToGrid="0" showGuides="1">
      <p:cViewPr>
        <p:scale>
          <a:sx n="30" d="100"/>
          <a:sy n="30" d="100"/>
        </p:scale>
        <p:origin x="1038" y="-966"/>
      </p:cViewPr>
      <p:guideLst>
        <p:guide pos="15552"/>
        <p:guide pos="2712"/>
        <p:guide orient="horz" pos="1104"/>
        <p:guide pos="5304"/>
        <p:guide pos="10536"/>
        <p:guide pos="7896"/>
        <p:guide pos="13104"/>
        <p:guide pos="18168"/>
        <p:guide pos="20836"/>
        <p:guide pos="23328"/>
        <p:guide pos="25944"/>
        <p:guide pos="28440"/>
        <p:guide orient="horz" pos="200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CB04D-1C75-43E0-9B64-B7DDAA42BB2C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C2670-3342-473C-969D-FDFF399F20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4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C2670-3342-473C-969D-FDFF399F205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3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320" y="5387342"/>
            <a:ext cx="4197096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17289782"/>
            <a:ext cx="370332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75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9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335848" y="1752600"/>
            <a:ext cx="10647045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4713" y="1752600"/>
            <a:ext cx="31323915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4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0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995" y="8206749"/>
            <a:ext cx="4258818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8995" y="22029429"/>
            <a:ext cx="4258818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0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4710" y="8763000"/>
            <a:ext cx="209854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97410" y="8763000"/>
            <a:ext cx="209854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5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1" y="1752607"/>
            <a:ext cx="425881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1147" y="8069582"/>
            <a:ext cx="20889036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1147" y="12024360"/>
            <a:ext cx="20889036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97413" y="8069582"/>
            <a:ext cx="20991911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997413" y="12024360"/>
            <a:ext cx="20991911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38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0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65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91911" y="4739647"/>
            <a:ext cx="2499741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9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991911" y="4739647"/>
            <a:ext cx="2499741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1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4710" y="1752607"/>
            <a:ext cx="425881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4710" y="8763000"/>
            <a:ext cx="425881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471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5061-2F74-46D4-9F8F-C77EF304855D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56330" y="30510487"/>
            <a:ext cx="166649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7293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20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svg"/><Relationship Id="rId9" Type="http://schemas.openxmlformats.org/officeDocument/2006/relationships/hyperlink" Target="https://eur-lex.europa.eu/legal-content/EN/TXT/?uri=CELEX%3A32018H0790&amp;qid=17016910986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8733BE-059C-47B7-9415-5ADF2F3024F1}"/>
              </a:ext>
            </a:extLst>
          </p:cNvPr>
          <p:cNvSpPr/>
          <p:nvPr/>
        </p:nvSpPr>
        <p:spPr>
          <a:xfrm>
            <a:off x="36468994" y="-36151"/>
            <a:ext cx="13073428" cy="3291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>
                <a:latin typeface="Lato" panose="020F0502020204030203" pitchFamily="34" charset="0"/>
                <a:cs typeface="Lato" panose="020F0502020204030203" pitchFamily="34" charset="0"/>
              </a:rPr>
              <a:t>Non-Cognitive Predictors of Student Success:</a:t>
            </a:r>
            <a:br>
              <a:rPr lang="en-US" i="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i="1" dirty="0">
                <a:latin typeface="Lato" panose="020F0502020204030203" pitchFamily="34" charset="0"/>
                <a:cs typeface="Lato" panose="020F0502020204030203" pitchFamily="34" charset="0"/>
              </a:rPr>
              <a:t>A Predictive Validity Comparison Between Domestic and International Students</a:t>
            </a:r>
          </a:p>
        </p:txBody>
      </p:sp>
      <p:sp>
        <p:nvSpPr>
          <p:cNvPr id="12" name="silent presenter">
            <a:extLst>
              <a:ext uri="{FF2B5EF4-FFF2-40B4-BE49-F238E27FC236}">
                <a16:creationId xmlns:a16="http://schemas.microsoft.com/office/drawing/2014/main" id="{EC86DA8B-8163-4552-8FA4-435C18CFF2A9}"/>
              </a:ext>
            </a:extLst>
          </p:cNvPr>
          <p:cNvSpPr/>
          <p:nvPr/>
        </p:nvSpPr>
        <p:spPr>
          <a:xfrm>
            <a:off x="-11818" y="0"/>
            <a:ext cx="12991019" cy="3291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cs-CZ" sz="1800" b="1" dirty="0">
                <a:latin typeface="Lato" panose="020F0502020204030203" pitchFamily="34" charset="0"/>
                <a:cs typeface="Segoe UI" panose="020B0502040204020203" pitchFamily="34" charset="0"/>
              </a:rPr>
              <a:t>Jiří Novák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C4359A-7BBB-495A-96DE-65574C0C8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1528" y="2094383"/>
            <a:ext cx="21779342" cy="10767172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2500" dirty="0">
                <a:solidFill>
                  <a:schemeClr val="bg1"/>
                </a:solidFill>
                <a:latin typeface="Lato Black" panose="020F0A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Main finding</a:t>
            </a:r>
            <a:r>
              <a:rPr lang="en-US" sz="12500" dirty="0">
                <a:solidFill>
                  <a:schemeClr val="bg1"/>
                </a:solidFill>
                <a:latin typeface="Lato" panose="020F05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goes here</a:t>
            </a:r>
            <a:r>
              <a:rPr lang="en-US" sz="125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, translated into </a:t>
            </a:r>
            <a:r>
              <a:rPr lang="en-US" sz="12500" dirty="0">
                <a:solidFill>
                  <a:schemeClr val="bg1"/>
                </a:solidFill>
                <a:latin typeface="Lato Black" panose="020F0A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plain English</a:t>
            </a:r>
            <a:r>
              <a:rPr lang="en-US" sz="125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. </a:t>
            </a:r>
            <a:r>
              <a:rPr lang="en-US" sz="12500" dirty="0">
                <a:solidFill>
                  <a:schemeClr val="bg1"/>
                </a:solidFill>
                <a:latin typeface="Lato Black" panose="020F0A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Emphasize</a:t>
            </a:r>
            <a:r>
              <a:rPr lang="en-US" sz="125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the important words.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5B311-3C19-412C-ADE6-EB2E4158F366}"/>
              </a:ext>
            </a:extLst>
          </p:cNvPr>
          <p:cNvSpPr txBox="1"/>
          <p:nvPr/>
        </p:nvSpPr>
        <p:spPr>
          <a:xfrm>
            <a:off x="1022513" y="10251031"/>
            <a:ext cx="9563989" cy="13976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BACKGROUND: Who cares?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 Explain why your study matters in the fastest, most brutal way possible (feel free to add graphics!).</a:t>
            </a:r>
            <a:endParaRPr lang="en-US" sz="36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600" b="1" dirty="0">
                <a:solidFill>
                  <a:srgbClr val="8C1616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METHODS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Collected [what] from [population]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Tested it with X process.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Illustrate your methods if you can.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Try a flowchart!</a:t>
            </a:r>
          </a:p>
          <a:p>
            <a:pPr>
              <a:lnSpc>
                <a:spcPct val="120000"/>
              </a:lnSpc>
            </a:pPr>
            <a:endParaRPr lang="en-US" sz="36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RESULTS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Graph/table with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essential results only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All the other correlations in the ammo bar.</a:t>
            </a: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C4B58-8623-4DBE-951A-DDF821787031}"/>
              </a:ext>
            </a:extLst>
          </p:cNvPr>
          <p:cNvSpPr txBox="1"/>
          <p:nvPr/>
        </p:nvSpPr>
        <p:spPr>
          <a:xfrm>
            <a:off x="40636456" y="1831671"/>
            <a:ext cx="7662037" cy="987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Lato" panose="020F0502020204030203" pitchFamily="34" charset="0"/>
                <a:cs typeface="Segoe UI" panose="020B0502040204020203" pitchFamily="34" charset="0"/>
              </a:rPr>
              <a:t>AMMO BAR</a:t>
            </a:r>
          </a:p>
          <a:p>
            <a:endParaRPr lang="en-US" sz="54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r>
              <a:rPr lang="en-US" sz="4800" b="1" dirty="0">
                <a:latin typeface="Lato" panose="020F0502020204030203" pitchFamily="34" charset="0"/>
                <a:cs typeface="Segoe UI" panose="020B0502040204020203" pitchFamily="34" charset="0"/>
              </a:rPr>
              <a:t>Delete this and replace it with your…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Segoe UI" panose="020B0502040204020203" pitchFamily="34" charset="0"/>
              </a:rPr>
              <a:t>Extra Graphs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Segoe UI" panose="020B0502040204020203" pitchFamily="34" charset="0"/>
              </a:rPr>
              <a:t>Extra Correlation tables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Segoe UI" panose="020B0502040204020203" pitchFamily="34" charset="0"/>
              </a:rPr>
              <a:t>Extra Figures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Segoe UI" panose="020B0502040204020203" pitchFamily="34" charset="0"/>
              </a:rPr>
              <a:t>Extra nuance that you’re worried about leaving out.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b="1" dirty="0">
                <a:latin typeface="Lato" panose="020F0502020204030203" pitchFamily="34" charset="0"/>
                <a:cs typeface="Segoe UI" panose="020B0502040204020203" pitchFamily="34" charset="0"/>
              </a:rPr>
              <a:t>Keep it messy!</a:t>
            </a:r>
            <a:r>
              <a:rPr lang="en-US" sz="4800" dirty="0">
                <a:latin typeface="Lato" panose="020F0502020204030203" pitchFamily="34" charset="0"/>
                <a:cs typeface="Segoe UI" panose="020B0502040204020203" pitchFamily="34" charset="0"/>
              </a:rPr>
              <a:t> This section is just for you.</a:t>
            </a:r>
          </a:p>
        </p:txBody>
      </p:sp>
      <p:sp>
        <p:nvSpPr>
          <p:cNvPr id="17" name="Graphic 18">
            <a:extLst>
              <a:ext uri="{FF2B5EF4-FFF2-40B4-BE49-F238E27FC236}">
                <a16:creationId xmlns:a16="http://schemas.microsoft.com/office/drawing/2014/main" id="{C1210836-80D5-470E-883D-041B85957069}"/>
              </a:ext>
            </a:extLst>
          </p:cNvPr>
          <p:cNvSpPr/>
          <p:nvPr/>
        </p:nvSpPr>
        <p:spPr>
          <a:xfrm>
            <a:off x="1478025" y="4252185"/>
            <a:ext cx="794104" cy="738508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bg1"/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A4CF46-E210-4322-91D1-2A41779F64E4}"/>
              </a:ext>
            </a:extLst>
          </p:cNvPr>
          <p:cNvSpPr/>
          <p:nvPr/>
        </p:nvSpPr>
        <p:spPr>
          <a:xfrm>
            <a:off x="2897007" y="3733370"/>
            <a:ext cx="10082194" cy="3561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cs-CZ" sz="48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cs-CZ" sz="3600" i="1" dirty="0">
                <a:latin typeface="Lato" panose="020F0502020204030203" pitchFamily="34" charset="0"/>
                <a:cs typeface="Segoe UI" panose="020B0502040204020203" pitchFamily="34" charset="0"/>
              </a:rPr>
              <a:t>- University of Zürich</a:t>
            </a:r>
          </a:p>
          <a:p>
            <a:pPr>
              <a:lnSpc>
                <a:spcPct val="120000"/>
              </a:lnSpc>
            </a:pPr>
            <a:r>
              <a:rPr lang="cs-CZ" sz="3600" i="1" dirty="0">
                <a:latin typeface="Lato" panose="020F0502020204030203" pitchFamily="34" charset="0"/>
                <a:cs typeface="Segoe UI" panose="020B0502040204020203" pitchFamily="34" charset="0"/>
              </a:rPr>
              <a:t>- </a:t>
            </a:r>
            <a:r>
              <a:rPr lang="en-US" sz="3600" i="1" dirty="0">
                <a:latin typeface="Lato" panose="020F0502020204030203" pitchFamily="34" charset="0"/>
                <a:cs typeface="Segoe UI" panose="020B0502040204020203" pitchFamily="34" charset="0"/>
              </a:rPr>
              <a:t>University of Applied Sciences Northwestern </a:t>
            </a:r>
            <a:r>
              <a:rPr lang="cs-CZ" sz="3600" i="1" dirty="0">
                <a:latin typeface="Lato" panose="020F0502020204030203" pitchFamily="34" charset="0"/>
                <a:cs typeface="Segoe UI" panose="020B0502040204020203" pitchFamily="34" charset="0"/>
              </a:rPr>
              <a:t>  	</a:t>
            </a:r>
            <a:r>
              <a:rPr lang="en-US" sz="3600" i="1" dirty="0">
                <a:latin typeface="Lato" panose="020F0502020204030203" pitchFamily="34" charset="0"/>
                <a:cs typeface="Segoe UI" panose="020B0502040204020203" pitchFamily="34" charset="0"/>
              </a:rPr>
              <a:t>Switzerland</a:t>
            </a:r>
            <a:endParaRPr lang="cs-CZ" sz="3600" i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cs-CZ" sz="3600" i="1" dirty="0">
                <a:latin typeface="Lato" panose="020F0502020204030203" pitchFamily="34" charset="0"/>
                <a:cs typeface="Segoe UI" panose="020B0502040204020203" pitchFamily="34" charset="0"/>
              </a:rPr>
              <a:t>- </a:t>
            </a:r>
            <a:r>
              <a:rPr lang="en-US" sz="3600" i="1" dirty="0">
                <a:latin typeface="Lato" panose="020F0502020204030203" pitchFamily="34" charset="0"/>
                <a:cs typeface="Segoe UI" panose="020B0502040204020203" pitchFamily="34" charset="0"/>
              </a:rPr>
              <a:t>Swiss Data Anonymization Competence Center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C155C6-7E35-4156-B9B3-271571AF60CC}"/>
              </a:ext>
            </a:extLst>
          </p:cNvPr>
          <p:cNvSpPr txBox="1"/>
          <p:nvPr/>
        </p:nvSpPr>
        <p:spPr>
          <a:xfrm>
            <a:off x="1022513" y="639899"/>
            <a:ext cx="113627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latin typeface="Lato" panose="020F0502020204030203" pitchFamily="34" charset="0"/>
                <a:cs typeface="Segoe UI" panose="020B0502040204020203" pitchFamily="34" charset="0"/>
              </a:rPr>
              <a:t>Anonymization of longitudinal demographic data</a:t>
            </a:r>
            <a:endParaRPr lang="en-US" sz="6600" i="1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C988AD-FB82-4850-84BE-0F496EB3BDC0}"/>
              </a:ext>
            </a:extLst>
          </p:cNvPr>
          <p:cNvSpPr/>
          <p:nvPr/>
        </p:nvSpPr>
        <p:spPr>
          <a:xfrm>
            <a:off x="18535728" y="22292412"/>
            <a:ext cx="246888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Visualize your findings with an image, graphic, or a key figure.</a:t>
            </a:r>
          </a:p>
          <a:p>
            <a:endParaRPr lang="en-US" sz="36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B62BF9C0-8774-4458-8210-ACA478800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754101" y="13358194"/>
            <a:ext cx="12223692" cy="8149128"/>
          </a:xfrm>
          <a:prstGeom prst="rect">
            <a:avLst/>
          </a:prstGeom>
        </p:spPr>
      </p:pic>
      <p:pic>
        <p:nvPicPr>
          <p:cNvPr id="6" name="Obrázek 5" descr="Obsah obrázku Lidská tvář, osoba, oblečení, úsměv&#10;&#10;Popis byl vytvořen automaticky">
            <a:extLst>
              <a:ext uri="{FF2B5EF4-FFF2-40B4-BE49-F238E27FC236}">
                <a16:creationId xmlns:a16="http://schemas.microsoft.com/office/drawing/2014/main" id="{654B1AA9-3261-EE34-AE10-D55CD47E7A0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" b="355"/>
          <a:stretch/>
        </p:blipFill>
        <p:spPr>
          <a:xfrm>
            <a:off x="1039886" y="4811321"/>
            <a:ext cx="1670382" cy="22186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9" name="Obrázek 28" descr="Obsah obrázku kruh, skica, symbol, Písmo&#10;&#10;Popis byl vytvořen automaticky">
            <a:extLst>
              <a:ext uri="{FF2B5EF4-FFF2-40B4-BE49-F238E27FC236}">
                <a16:creationId xmlns:a16="http://schemas.microsoft.com/office/drawing/2014/main" id="{A53CF3FC-AF24-1230-D2DE-BC9358C2AE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841" y="28999604"/>
            <a:ext cx="3509615" cy="3509615"/>
          </a:xfrm>
          <a:prstGeom prst="rect">
            <a:avLst/>
          </a:prstGeom>
        </p:spPr>
      </p:pic>
      <p:pic>
        <p:nvPicPr>
          <p:cNvPr id="40" name="Obrázek 39" descr="Obsah obrázku Písmo, Grafika, logo, grafický design&#10;&#10;Popis byl vytvořen automaticky">
            <a:extLst>
              <a:ext uri="{FF2B5EF4-FFF2-40B4-BE49-F238E27FC236}">
                <a16:creationId xmlns:a16="http://schemas.microsoft.com/office/drawing/2014/main" id="{5774CFD2-973E-F0C3-9B60-B7F966EDD5E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2" t="17903" r="32568" b="18880"/>
          <a:stretch/>
        </p:blipFill>
        <p:spPr>
          <a:xfrm>
            <a:off x="44970540" y="29408785"/>
            <a:ext cx="3759200" cy="2529923"/>
          </a:xfrm>
          <a:prstGeom prst="rect">
            <a:avLst/>
          </a:prstGeom>
        </p:spPr>
      </p:pic>
      <p:pic>
        <p:nvPicPr>
          <p:cNvPr id="42" name="Obrázek 41" descr="Obsah obrázku Písmo, Grafika, logo, symbol&#10;&#10;Popis byl vytvořen automaticky">
            <a:extLst>
              <a:ext uri="{FF2B5EF4-FFF2-40B4-BE49-F238E27FC236}">
                <a16:creationId xmlns:a16="http://schemas.microsoft.com/office/drawing/2014/main" id="{6C167CB5-2A25-B5E7-DE28-2678A3C6EB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6838" y="29489451"/>
            <a:ext cx="3370636" cy="2529923"/>
          </a:xfrm>
          <a:prstGeom prst="rect">
            <a:avLst/>
          </a:prstGeom>
        </p:spPr>
      </p:pic>
      <p:sp>
        <p:nvSpPr>
          <p:cNvPr id="43" name="Rectangle 19">
            <a:extLst>
              <a:ext uri="{FF2B5EF4-FFF2-40B4-BE49-F238E27FC236}">
                <a16:creationId xmlns:a16="http://schemas.microsoft.com/office/drawing/2014/main" id="{1CD3B9C2-A3CA-8C33-00BF-E69071C629C6}"/>
              </a:ext>
            </a:extLst>
          </p:cNvPr>
          <p:cNvSpPr/>
          <p:nvPr/>
        </p:nvSpPr>
        <p:spPr>
          <a:xfrm>
            <a:off x="827604" y="3713284"/>
            <a:ext cx="10082194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cs-CZ" sz="4800" b="1" dirty="0">
                <a:latin typeface="Lato" panose="020F0502020204030203" pitchFamily="34" charset="0"/>
                <a:cs typeface="Segoe UI" panose="020B0502040204020203" pitchFamily="34" charset="0"/>
              </a:rPr>
              <a:t>Jiří Novák</a:t>
            </a:r>
            <a:endParaRPr lang="en-US" sz="3600" i="1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E7BD027-1D8D-B9C9-0BAA-12877EC7FE7A}"/>
              </a:ext>
            </a:extLst>
          </p:cNvPr>
          <p:cNvSpPr txBox="1"/>
          <p:nvPr/>
        </p:nvSpPr>
        <p:spPr>
          <a:xfrm>
            <a:off x="2272129" y="25529944"/>
            <a:ext cx="10707072" cy="6664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Open Science, Open Access, Open Data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Research</a:t>
            </a:r>
            <a:r>
              <a:rPr lang="cs-CZ" sz="3600" dirty="0">
                <a:latin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data that results from publicly funded research </a:t>
            </a:r>
            <a:r>
              <a:rPr lang="en-US" sz="3600" noProof="1">
                <a:latin typeface="Lato" panose="020F0502020204030203" pitchFamily="34" charset="0"/>
                <a:cs typeface="Segoe UI" panose="020B0502040204020203" pitchFamily="34" charset="0"/>
              </a:rPr>
              <a:t>should be</a:t>
            </a:r>
          </a:p>
          <a:p>
            <a:pPr marL="1028700" lvl="1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findable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accessible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interoperable</a:t>
            </a:r>
            <a:r>
              <a:rPr lang="cs-CZ" sz="3600" dirty="0">
                <a:latin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reusable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 (‘FAIR principles’)</a:t>
            </a:r>
            <a:endParaRPr lang="cs-CZ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marL="1028700" lvl="1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therefore</a:t>
            </a:r>
            <a:r>
              <a:rPr lang="cs-CZ" sz="3600" dirty="0">
                <a:latin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replicable</a:t>
            </a:r>
            <a:r>
              <a:rPr lang="cs-CZ" sz="3600" dirty="0">
                <a:latin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transparent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,</a:t>
            </a:r>
            <a:r>
              <a:rPr lang="cs-CZ" sz="3600" dirty="0">
                <a:latin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trustworthy</a:t>
            </a:r>
            <a:endParaRPr lang="cs-CZ" sz="36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marL="1028700" lvl="1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as open as possible, as closed as necessary</a:t>
            </a:r>
          </a:p>
          <a:p>
            <a:pPr marL="571500" lvl="1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  <a:hlinkClick r:id="rId9"/>
              </a:rPr>
              <a:t>Commission Recommendation (EU) 2018/790</a:t>
            </a:r>
            <a:r>
              <a:rPr lang="cs-CZ" sz="3600" dirty="0">
                <a:latin typeface="Lato" panose="020F0502020204030203" pitchFamily="34" charset="0"/>
                <a:cs typeface="Segoe UI" panose="020B0502040204020203" pitchFamily="34" charset="0"/>
                <a:hlinkClick r:id="rId9"/>
              </a:rPr>
              <a:t> 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  <a:hlinkClick r:id="rId9"/>
              </a:rPr>
              <a:t>on access to and preservation of scientific information</a:t>
            </a: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Obrázek 9" descr="Obsah obrázku Grafika, Písmo, logo, symbol&#10;&#10;Popis byl vytvořen automaticky">
            <a:extLst>
              <a:ext uri="{FF2B5EF4-FFF2-40B4-BE49-F238E27FC236}">
                <a16:creationId xmlns:a16="http://schemas.microsoft.com/office/drawing/2014/main" id="{AEC35F9F-93D7-DA6D-92AB-9B2C05234F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59" y="30148822"/>
            <a:ext cx="1253808" cy="1221598"/>
          </a:xfrm>
          <a:prstGeom prst="rect">
            <a:avLst/>
          </a:prstGeom>
        </p:spPr>
      </p:pic>
      <p:pic>
        <p:nvPicPr>
          <p:cNvPr id="13" name="Obrázek 12" descr="Obsah obrázku umění, Dětské kresby, snímek obrazovky&#10;&#10;Popis byl vytvořen automaticky">
            <a:extLst>
              <a:ext uri="{FF2B5EF4-FFF2-40B4-BE49-F238E27FC236}">
                <a16:creationId xmlns:a16="http://schemas.microsoft.com/office/drawing/2014/main" id="{8239B2AA-6F2F-87ED-A723-87430C21A2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58" y="25710329"/>
            <a:ext cx="1599210" cy="1599210"/>
          </a:xfrm>
          <a:prstGeom prst="rect">
            <a:avLst/>
          </a:prstGeom>
        </p:spPr>
      </p:pic>
      <p:pic>
        <p:nvPicPr>
          <p:cNvPr id="23" name="Obrázek 22" descr="Obsah obrázku Písmo, Grafika, logo, design&#10;&#10;Popis byl vytvořen automaticky">
            <a:extLst>
              <a:ext uri="{FF2B5EF4-FFF2-40B4-BE49-F238E27FC236}">
                <a16:creationId xmlns:a16="http://schemas.microsoft.com/office/drawing/2014/main" id="{82BDCA56-C7D8-5D02-66F7-BE7A80A02B5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63"/>
          <a:stretch/>
        </p:blipFill>
        <p:spPr>
          <a:xfrm>
            <a:off x="335188" y="28149818"/>
            <a:ext cx="1936941" cy="106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8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10405</TotalTime>
  <Words>237</Words>
  <Application>Microsoft Office PowerPoint</Application>
  <PresentationFormat>Vlastní</PresentationFormat>
  <Paragraphs>43</Paragraphs>
  <Slides>1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8" baseType="lpstr">
      <vt:lpstr>Arial</vt:lpstr>
      <vt:lpstr>Calibri</vt:lpstr>
      <vt:lpstr>Lato Black</vt:lpstr>
      <vt:lpstr>Lato</vt:lpstr>
      <vt:lpstr>Wingdings</vt:lpstr>
      <vt:lpstr>Calibri Light</vt:lpstr>
      <vt:lpstr>Office Theme</vt:lpstr>
      <vt:lpstr>Main finding goes here, translated into plain English. Emphasize the important words.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Notes:  1. Correct fonts won’t load until you open this in PowerPoint (e.g., if you’re previewing this in your browser it’ll look uglier than it actually is).  2. Generate QR codes here: https://www.qrcode-monkey.com/</dc:title>
  <dc:creator>Morrison, Mike</dc:creator>
  <cp:lastModifiedBy>Jiří Novák</cp:lastModifiedBy>
  <cp:revision>127</cp:revision>
  <dcterms:created xsi:type="dcterms:W3CDTF">2019-07-02T13:39:34Z</dcterms:created>
  <dcterms:modified xsi:type="dcterms:W3CDTF">2024-05-04T20:32:44Z</dcterms:modified>
</cp:coreProperties>
</file>