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A01912-C6CC-9C82-E2A6-53296205E0A0}" name="Jiří Novák" initials="JN" userId="6784e99cb477d08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3E"/>
    <a:srgbClr val="FBFBFB"/>
    <a:srgbClr val="6B6B6B"/>
    <a:srgbClr val="0D0D0D"/>
    <a:srgbClr val="31092D"/>
    <a:srgbClr val="E1F1F4"/>
    <a:srgbClr val="8DC63F"/>
    <a:srgbClr val="FBE2A3"/>
    <a:srgbClr val="ED1C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74" autoAdjust="0"/>
    <p:restoredTop sz="96357" autoAdjust="0"/>
  </p:normalViewPr>
  <p:slideViewPr>
    <p:cSldViewPr snapToGrid="0" showGuides="1">
      <p:cViewPr varScale="1">
        <p:scale>
          <a:sx n="26" d="100"/>
          <a:sy n="26" d="100"/>
        </p:scale>
        <p:origin x="1686" y="210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hyperlink" Target="https://eur-lex.europa.eu/legal-content/EN/TXT/?uri=CELEX%3A32018H0790&amp;qid=1701691098601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0" y="-36152"/>
            <a:ext cx="13846297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pic>
        <p:nvPicPr>
          <p:cNvPr id="19" name="Obrázek 18" descr="Obsah obrázku vzor, Symetrie, čtverec, design&#10;&#10;Popis byl vytvořen automaticky">
            <a:extLst>
              <a:ext uri="{FF2B5EF4-FFF2-40B4-BE49-F238E27FC236}">
                <a16:creationId xmlns:a16="http://schemas.microsoft.com/office/drawing/2014/main" id="{3ED5D9B5-7FCD-0F83-C922-511395907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729" y="26855461"/>
            <a:ext cx="3607012" cy="36070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5532000" y="34856"/>
            <a:ext cx="13845600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6805" y="301445"/>
            <a:ext cx="21736319" cy="190734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Illustrative example — PSID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299432" y="7905789"/>
            <a:ext cx="13520628" cy="146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Many longitudinal datasets contain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demographic variables that require proper protection against disclosure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These datasets are also invaluable sources of information for researchers in fields such as demographics, medicine, psychology, transportation, social science, economics, and many more.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To enable dissemination,  we can use these methods: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Statistical Disclosure Control (SDC)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protects the data, prevents re-identification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Synthetic data generation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mimics the original data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creates artificial data that can be safely disseminated</a:t>
            </a:r>
          </a:p>
          <a:p>
            <a:pPr lvl="1"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Mobility Tracking Example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Public Health Example</a:t>
            </a: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35967287" y="534018"/>
            <a:ext cx="13299442" cy="200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METHODOLOGY</a:t>
            </a:r>
          </a:p>
          <a:p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 key concern with the disclosure of personal data is whether an attacker can gain any new information about an individual.</a:t>
            </a:r>
          </a:p>
          <a:p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SDC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is traditional approach to protecting outputs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Non-perturbation methods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(reduce provided information)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Local suppression (delete high-risk records)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Global recoding (create broader categories) 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Perturbation methods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(modify data)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Noise masking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Record swapping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Microaggregaation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Traditional SDC methods alone are insufficient to protect longitudinal data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 It is necessary to also use a more modern approach.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Synthetic data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—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replace some or all of the observed values by sampling from appropriate probability distributions so that the essential statistical features of the original data are preserved.</a:t>
            </a: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Challenges of anonymizing longitudinal data 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Granularity						― Loss of Data Utility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Temporal Uniqueness			    ― Re-identification Risk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Dynamic Features					― Updating Anonymized Data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Consistency in Anonymization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 illustrative example, the synthesizer utilized the XGBoost algorithm, which was adapted for longitudinal data.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XGBoost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is a distributed, optimized gradient boosting system using an iterative decision tree algorithm, with each tree learning from the residuals of previous trees.</a:t>
            </a:r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Applied Sciences Northwestern      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   Switzerland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322746" y="481893"/>
            <a:ext cx="13161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80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986" y="29372633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227685" y="2967932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983" y="2975999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B489B79-4AA9-3643-0695-6572EA841513}"/>
              </a:ext>
            </a:extLst>
          </p:cNvPr>
          <p:cNvSpPr txBox="1"/>
          <p:nvPr/>
        </p:nvSpPr>
        <p:spPr>
          <a:xfrm>
            <a:off x="35970807" y="27016770"/>
            <a:ext cx="13095135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Acknowledgments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This work was funded by the Swiss National Science Foundation with grant number 211751: "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Harnessing event and longitudinal data in industry and health sector through privacy preserving technologies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".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A3760EA-FDED-FBEE-BCD8-5EA393AB1359}"/>
              </a:ext>
            </a:extLst>
          </p:cNvPr>
          <p:cNvSpPr/>
          <p:nvPr/>
        </p:nvSpPr>
        <p:spPr>
          <a:xfrm>
            <a:off x="25232277" y="27762877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F8F3099-D06C-303C-4B22-5800E64F2C6A}"/>
              </a:ext>
            </a:extLst>
          </p:cNvPr>
          <p:cNvSpPr txBox="1"/>
          <p:nvPr/>
        </p:nvSpPr>
        <p:spPr>
          <a:xfrm>
            <a:off x="26913242" y="27861811"/>
            <a:ext cx="4284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rgbClr val="CDCDCD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43C62C69-F1A7-B376-B9DD-B396A780887D}"/>
              </a:ext>
            </a:extLst>
          </p:cNvPr>
          <p:cNvCxnSpPr>
            <a:cxnSpLocks/>
          </p:cNvCxnSpPr>
          <p:nvPr/>
        </p:nvCxnSpPr>
        <p:spPr>
          <a:xfrm flipH="1">
            <a:off x="23839103" y="28769174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ek 14">
            <a:extLst>
              <a:ext uri="{FF2B5EF4-FFF2-40B4-BE49-F238E27FC236}">
                <a16:creationId xmlns:a16="http://schemas.microsoft.com/office/drawing/2014/main" id="{EEA5AD0D-F097-4F42-84F5-86FFA5D7D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90" y="17225032"/>
            <a:ext cx="5601792" cy="3859635"/>
          </a:xfrm>
          <a:prstGeom prst="rect">
            <a:avLst/>
          </a:prstGeom>
          <a:ln w="25400">
            <a:solidFill>
              <a:srgbClr val="041E3E"/>
            </a:solidFill>
          </a:ln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F220E7DB-01CC-6C35-A053-2D78E21A4F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290"/>
          <a:stretch/>
        </p:blipFill>
        <p:spPr>
          <a:xfrm>
            <a:off x="435990" y="21899251"/>
            <a:ext cx="5601792" cy="3688414"/>
          </a:xfrm>
          <a:prstGeom prst="rect">
            <a:avLst/>
          </a:prstGeom>
          <a:ln w="25400">
            <a:solidFill>
              <a:srgbClr val="041E3E"/>
            </a:solidFill>
          </a:ln>
        </p:spPr>
      </p:pic>
      <p:sp>
        <p:nvSpPr>
          <p:cNvPr id="30" name="TextovéPole 29">
            <a:extLst>
              <a:ext uri="{FF2B5EF4-FFF2-40B4-BE49-F238E27FC236}">
                <a16:creationId xmlns:a16="http://schemas.microsoft.com/office/drawing/2014/main" id="{B0A844CF-7643-FC2F-A149-78AAB9CD9E6D}"/>
              </a:ext>
            </a:extLst>
          </p:cNvPr>
          <p:cNvSpPr txBox="1"/>
          <p:nvPr/>
        </p:nvSpPr>
        <p:spPr>
          <a:xfrm>
            <a:off x="6772751" y="21899251"/>
            <a:ext cx="5601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Open health management system in Malawi</a:t>
            </a:r>
            <a:endParaRPr lang="en-US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C27885-B046-B36F-D7D9-1606D075A18A}"/>
              </a:ext>
            </a:extLst>
          </p:cNvPr>
          <p:cNvSpPr txBox="1">
            <a:spLocks/>
          </p:cNvSpPr>
          <p:nvPr/>
        </p:nvSpPr>
        <p:spPr>
          <a:xfrm>
            <a:off x="13820061" y="30983572"/>
            <a:ext cx="21723064" cy="1898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6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Feel free to reach out and discuss!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CF73E4D-7AF1-38DB-4A28-6363468DF5A7}"/>
              </a:ext>
            </a:extLst>
          </p:cNvPr>
          <p:cNvSpPr txBox="1"/>
          <p:nvPr/>
        </p:nvSpPr>
        <p:spPr>
          <a:xfrm>
            <a:off x="6680825" y="17092770"/>
            <a:ext cx="5601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Mobility in Switzerland: </a:t>
            </a:r>
            <a:r>
              <a:rPr lang="en-US" sz="3600" b="0" i="0" u="none" strike="noStrike" baseline="0" dirty="0" err="1">
                <a:latin typeface="Lato" panose="020F0502020204030203" pitchFamily="34" charset="0"/>
                <a:cs typeface="Lato" panose="020F0502020204030203" pitchFamily="34" charset="0"/>
              </a:rPr>
              <a:t>Microcensus</a:t>
            </a:r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 on</a:t>
            </a:r>
          </a:p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transport behavior 2005</a:t>
            </a:r>
            <a:endParaRPr lang="en-US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A66DDC88-F6CB-EED0-AE1A-9DC1482706FC}"/>
              </a:ext>
            </a:extLst>
          </p:cNvPr>
          <p:cNvSpPr txBox="1"/>
          <p:nvPr/>
        </p:nvSpPr>
        <p:spPr>
          <a:xfrm>
            <a:off x="2087201" y="26205448"/>
            <a:ext cx="10891999" cy="599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 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Commission Recommendation (EU) 2018/790 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Obrázek 32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EECF1242-03CA-C017-B9B3-37418034C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2" y="30824326"/>
            <a:ext cx="1253808" cy="1221598"/>
          </a:xfrm>
          <a:prstGeom prst="rect">
            <a:avLst/>
          </a:prstGeom>
        </p:spPr>
      </p:pic>
      <p:pic>
        <p:nvPicPr>
          <p:cNvPr id="34" name="Obrázek 33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D81ACB50-2C8A-B499-4277-242189961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" y="26385833"/>
            <a:ext cx="1599210" cy="1599210"/>
          </a:xfrm>
          <a:prstGeom prst="rect">
            <a:avLst/>
          </a:prstGeom>
        </p:spPr>
      </p:pic>
      <p:pic>
        <p:nvPicPr>
          <p:cNvPr id="35" name="Obrázek 34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350960FD-08C7-1F0D-6009-25CC753EEC8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251633" y="28872873"/>
            <a:ext cx="1936941" cy="1063623"/>
          </a:xfrm>
          <a:prstGeom prst="rect">
            <a:avLst/>
          </a:prstGeom>
        </p:spPr>
      </p:pic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98B8B092-BE19-877D-0DFB-92DB8E3935E9}"/>
              </a:ext>
            </a:extLst>
          </p:cNvPr>
          <p:cNvCxnSpPr>
            <a:cxnSpLocks/>
          </p:cNvCxnSpPr>
          <p:nvPr/>
        </p:nvCxnSpPr>
        <p:spPr>
          <a:xfrm>
            <a:off x="13749634" y="1961625"/>
            <a:ext cx="218974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Obrázek 53">
            <a:extLst>
              <a:ext uri="{FF2B5EF4-FFF2-40B4-BE49-F238E27FC236}">
                <a16:creationId xmlns:a16="http://schemas.microsoft.com/office/drawing/2014/main" id="{ACDA452C-CC4E-8409-3904-2651CF8691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07232" y="20150749"/>
            <a:ext cx="13095135" cy="6926353"/>
          </a:xfrm>
          <a:prstGeom prst="rect">
            <a:avLst/>
          </a:prstGeom>
        </p:spPr>
      </p:pic>
      <p:sp>
        <p:nvSpPr>
          <p:cNvPr id="55" name="TextovéPole 54">
            <a:extLst>
              <a:ext uri="{FF2B5EF4-FFF2-40B4-BE49-F238E27FC236}">
                <a16:creationId xmlns:a16="http://schemas.microsoft.com/office/drawing/2014/main" id="{9AC36303-059B-59B4-D019-97C60AAC88B3}"/>
              </a:ext>
            </a:extLst>
          </p:cNvPr>
          <p:cNvSpPr txBox="1"/>
          <p:nvPr/>
        </p:nvSpPr>
        <p:spPr>
          <a:xfrm>
            <a:off x="47361729" y="26217937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(DOI) 10.1007/s10509-019-3602-4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999B98F-2F3B-B3CB-13E2-4228B23755D6}"/>
              </a:ext>
            </a:extLst>
          </p:cNvPr>
          <p:cNvSpPr txBox="1">
            <a:spLocks/>
          </p:cNvSpPr>
          <p:nvPr/>
        </p:nvSpPr>
        <p:spPr>
          <a:xfrm>
            <a:off x="14108938" y="2455927"/>
            <a:ext cx="20789654" cy="1573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sz="14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Original vs Synthetic variable AGE by Year</a:t>
            </a:r>
          </a:p>
        </p:txBody>
      </p:sp>
      <p:pic>
        <p:nvPicPr>
          <p:cNvPr id="13" name="Obrázek 12" descr="Obsah obrázku snímek obrazovky, text, diagram&#10;&#10;Popis byl vytvořen automaticky">
            <a:extLst>
              <a:ext uri="{FF2B5EF4-FFF2-40B4-BE49-F238E27FC236}">
                <a16:creationId xmlns:a16="http://schemas.microsoft.com/office/drawing/2014/main" id="{CF96212F-44CF-26F8-4EA5-071A7262FB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617" y="3959403"/>
            <a:ext cx="16282365" cy="11394897"/>
          </a:xfrm>
          <a:prstGeom prst="rect">
            <a:avLst/>
          </a:prstGeom>
        </p:spPr>
      </p:pic>
      <p:pic>
        <p:nvPicPr>
          <p:cNvPr id="41" name="Obrázek 40" descr="Obsah obrázku snímek obrazovky, text, diagram, astronomie&#10;&#10;Popis byl vytvořen automaticky">
            <a:extLst>
              <a:ext uri="{FF2B5EF4-FFF2-40B4-BE49-F238E27FC236}">
                <a16:creationId xmlns:a16="http://schemas.microsoft.com/office/drawing/2014/main" id="{131F6AFA-2A40-C3D9-B2B3-31904A29A6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507" y="14935252"/>
            <a:ext cx="16781705" cy="117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474</Words>
  <Application>Microsoft Office PowerPoint</Application>
  <PresentationFormat>Vlastní</PresentationFormat>
  <Paragraphs>67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Calibri Light</vt:lpstr>
      <vt:lpstr>Lato</vt:lpstr>
      <vt:lpstr>Lato Black</vt:lpstr>
      <vt:lpstr>Arial</vt:lpstr>
      <vt:lpstr>Calibri</vt:lpstr>
      <vt:lpstr>Wingdings</vt:lpstr>
      <vt:lpstr>Office Theme</vt:lpstr>
      <vt:lpstr>  Illustrative example — PSID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2024_05 Poster_Novák</dc:title>
  <dc:creator>Morrison, Mike</dc:creator>
  <cp:lastModifiedBy>Jiří Novák</cp:lastModifiedBy>
  <cp:revision>146</cp:revision>
  <dcterms:created xsi:type="dcterms:W3CDTF">2019-07-02T13:39:34Z</dcterms:created>
  <dcterms:modified xsi:type="dcterms:W3CDTF">2024-05-19T22:02:46Z</dcterms:modified>
</cp:coreProperties>
</file>