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32_C6FECDC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A01912-C6CC-9C82-E2A6-53296205E0A0}" name="Jiří Novák" initials="JN" userId="6784e99cb477d08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3E"/>
    <a:srgbClr val="FBFBFB"/>
    <a:srgbClr val="6B6B6B"/>
    <a:srgbClr val="0D0D0D"/>
    <a:srgbClr val="31092D"/>
    <a:srgbClr val="E1F1F4"/>
    <a:srgbClr val="8DC63F"/>
    <a:srgbClr val="FBE2A3"/>
    <a:srgbClr val="ED1C24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74" autoAdjust="0"/>
    <p:restoredTop sz="96357" autoAdjust="0"/>
  </p:normalViewPr>
  <p:slideViewPr>
    <p:cSldViewPr snapToGrid="0" showGuides="1">
      <p:cViewPr varScale="1">
        <p:scale>
          <a:sx n="18" d="100"/>
          <a:sy n="18" d="100"/>
        </p:scale>
        <p:origin x="712" y="168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8/10/relationships/authors" Target="authors.xml"/></Relationships>
</file>

<file path=ppt/comments/modernComment_132_C6FECDC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1F333F-9AF9-4218-8374-FB4C580D40D0}" authorId="{DEA01912-C6CC-9C82-E2A6-53296205E0A0}" created="2024-05-12T21:22:55.5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38587597" sldId="306"/>
      <ac:spMk id="7" creationId="{FCAC4B58-8623-4DBE-951A-DDF821787031}"/>
      <ac:txMk cp="604">
        <ac:context len="812" hash="840207567"/>
      </ac:txMk>
    </ac:txMkLst>
    <p188:pos x="12250759" y="8344511"/>
    <p188:txBody>
      <a:bodyPr/>
      <a:lstStyle/>
      <a:p>
        <a:r>
          <a:rPr lang="en-US"/>
          <a:t>Nowok [2016] synthpop - Bespoke Creation of Synthetic Data in R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emf"/><Relationship Id="rId3" Type="http://schemas.microsoft.com/office/2018/10/relationships/comments" Target="../comments/modernComment_132_C6FECDCD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hyperlink" Target="https://eur-lex.europa.eu/legal-content/EN/TXT/?uri=CELEX%3A32018H0790&amp;qid=1701691098601" TargetMode="External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ázek 18" descr="Obsah obrázku vzor, Symetrie, čtverec, design&#10;&#10;Popis byl vytvořen automaticky">
            <a:extLst>
              <a:ext uri="{FF2B5EF4-FFF2-40B4-BE49-F238E27FC236}">
                <a16:creationId xmlns:a16="http://schemas.microsoft.com/office/drawing/2014/main" id="{3ED5D9B5-7FCD-0F83-C922-511395907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322" y="22105613"/>
            <a:ext cx="5177729" cy="51777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5872551" y="161628"/>
            <a:ext cx="14071748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-11818" y="0"/>
            <a:ext cx="14495914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412348" y="7716827"/>
            <a:ext cx="14071748" cy="1824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BACKGROUND: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longitudinal datasets contain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demographic variables that require proper protection against disclosure.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These datasets are also an invaluable source of information for researchers in fields such as demographics, medicine, transportation, psychology and many more.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bridge the gap, we can use these methods: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Statistical Disclosure Control (SDC)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protects the data</a:t>
            </a:r>
            <a:r>
              <a:rPr lang="cs-CZ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prevent</a:t>
            </a:r>
            <a:r>
              <a:rPr lang="cs-CZ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re-identification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Synthetic data generation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mimic</a:t>
            </a:r>
            <a:r>
              <a:rPr lang="cs-CZ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original data</a:t>
            </a:r>
            <a:r>
              <a:rPr lang="cs-CZ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cs-CZ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artificial data that can be safely disseminated</a:t>
            </a:r>
            <a:endParaRPr lang="cs-CZ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Mobility Tracking Example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Public Health Example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36803197" y="534018"/>
            <a:ext cx="12463531" cy="301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Methodology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SDC</a:t>
            </a:r>
            <a:r>
              <a:rPr lang="cs-CZ" sz="4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s-CZ" sz="4400" dirty="0" err="1">
                <a:solidFill>
                  <a:srgbClr val="000000"/>
                </a:solidFill>
                <a:latin typeface="Arial" panose="020B0604020202020204" pitchFamily="34" charset="0"/>
              </a:rPr>
              <a:t>is</a:t>
            </a:r>
            <a:r>
              <a:rPr lang="cs-CZ" sz="4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s-CZ" sz="4400" dirty="0" err="1">
                <a:solidFill>
                  <a:srgbClr val="000000"/>
                </a:solidFill>
                <a:latin typeface="Arial" panose="020B0604020202020204" pitchFamily="34" charset="0"/>
              </a:rPr>
              <a:t>traditional</a:t>
            </a:r>
            <a:r>
              <a:rPr lang="cs-CZ" sz="4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s-CZ" sz="4400" dirty="0" err="1">
                <a:solidFill>
                  <a:srgbClr val="000000"/>
                </a:solidFill>
                <a:latin typeface="Arial" panose="020B0604020202020204" pitchFamily="34" charset="0"/>
              </a:rPr>
              <a:t>aproach</a:t>
            </a:r>
            <a:r>
              <a:rPr lang="cs-CZ" sz="4400" dirty="0">
                <a:solidFill>
                  <a:srgbClr val="000000"/>
                </a:solidFill>
                <a:latin typeface="Arial" panose="020B0604020202020204" pitchFamily="34" charset="0"/>
              </a:rPr>
              <a:t> to </a:t>
            </a:r>
            <a:r>
              <a:rPr lang="cs-CZ" sz="4400" dirty="0" err="1">
                <a:solidFill>
                  <a:srgbClr val="000000"/>
                </a:solidFill>
                <a:latin typeface="Arial" panose="020B0604020202020204" pitchFamily="34" charset="0"/>
              </a:rPr>
              <a:t>protecting</a:t>
            </a:r>
            <a:r>
              <a:rPr lang="cs-CZ" sz="4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s-CZ" sz="4400" dirty="0" err="1">
                <a:solidFill>
                  <a:srgbClr val="000000"/>
                </a:solidFill>
                <a:latin typeface="Arial" panose="020B0604020202020204" pitchFamily="34" charset="0"/>
              </a:rPr>
              <a:t>outputs</a:t>
            </a:r>
            <a:endParaRPr 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Non-perturbation (reduce provided information)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Local suppression (delete highly risky information)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Re-coding (group detailed information into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Perturbation methods (modify data)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Add noise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Move data across regions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Record swapping</a:t>
            </a:r>
            <a:endParaRPr lang="cs-CZ" sz="44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cs-CZ" sz="44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Methods of SDC alone are insufficient to protect longitudinal data. It is necessary to also use more modern methods.</a:t>
            </a:r>
          </a:p>
          <a:p>
            <a:endParaRPr lang="en-US" sz="44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Synthetic data — replace some or all of the observed values by sampling from appropriate probability distributions so that the essential statistical features of the original data are preserved.</a:t>
            </a:r>
            <a:endParaRPr lang="cs-CZ" sz="44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cs-CZ" sz="54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5400" b="1" dirty="0">
                <a:latin typeface="Lato" panose="020F0502020204030203" pitchFamily="34" charset="0"/>
                <a:cs typeface="Segoe UI" panose="020B0502040204020203" pitchFamily="34" charset="0"/>
              </a:rPr>
              <a:t>Challenges of anonymizing longitudinal data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Temporal Uniqueness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Re-identification Risk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Consistency in Anonymization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Data Granularity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Loss of Data Utility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Updating Anonymized Data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Dynamic Features</a:t>
            </a: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478025" y="4252185"/>
            <a:ext cx="794104" cy="738508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2897007" y="3733370"/>
            <a:ext cx="10082194" cy="35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- University of Zürich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- University of Applied Sciences Northwestern 	Switzerland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- Swiss Data Anonymization Competence Center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484359" y="807463"/>
            <a:ext cx="1190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Lato" panose="020F0502020204030203" pitchFamily="34" charset="0"/>
                <a:cs typeface="Segoe UI" panose="020B0502040204020203" pitchFamily="34" charset="0"/>
              </a:rPr>
              <a:t>Anonymization of longitudinal demographic data</a:t>
            </a:r>
            <a:endParaRPr lang="en-US" sz="72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Obrázek 5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654B1AA9-3261-EE34-AE10-D55CD47E7A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39886" y="4811321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Obrázek 28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A53CF3FC-AF24-1230-D2DE-BC9358C2A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841" y="29102093"/>
            <a:ext cx="3509615" cy="3509615"/>
          </a:xfrm>
          <a:prstGeom prst="rect">
            <a:avLst/>
          </a:prstGeom>
        </p:spPr>
      </p:pic>
      <p:pic>
        <p:nvPicPr>
          <p:cNvPr id="40" name="Obrázek 39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5774CFD2-973E-F0C3-9B60-B7F966EDD5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44970540" y="29408785"/>
            <a:ext cx="3759200" cy="2529923"/>
          </a:xfrm>
          <a:prstGeom prst="rect">
            <a:avLst/>
          </a:prstGeom>
        </p:spPr>
      </p:pic>
      <p:pic>
        <p:nvPicPr>
          <p:cNvPr id="42" name="Obrázek 41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6C167CB5-2A25-B5E7-DE28-2678A3C6E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838" y="29489451"/>
            <a:ext cx="3370636" cy="2529923"/>
          </a:xfrm>
          <a:prstGeom prst="rect">
            <a:avLst/>
          </a:prstGeom>
        </p:spPr>
      </p:pic>
      <p:sp>
        <p:nvSpPr>
          <p:cNvPr id="43" name="Rectangle 19">
            <a:extLst>
              <a:ext uri="{FF2B5EF4-FFF2-40B4-BE49-F238E27FC236}">
                <a16:creationId xmlns:a16="http://schemas.microsoft.com/office/drawing/2014/main" id="{1CD3B9C2-A3CA-8C33-00BF-E69071C629C6}"/>
              </a:ext>
            </a:extLst>
          </p:cNvPr>
          <p:cNvSpPr/>
          <p:nvPr/>
        </p:nvSpPr>
        <p:spPr>
          <a:xfrm>
            <a:off x="827604" y="3713284"/>
            <a:ext cx="1008219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  <a:endParaRPr lang="en-US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BD027-1D8D-B9C9-0BAA-12877EC7FE7A}"/>
              </a:ext>
            </a:extLst>
          </p:cNvPr>
          <p:cNvSpPr txBox="1"/>
          <p:nvPr/>
        </p:nvSpPr>
        <p:spPr>
          <a:xfrm>
            <a:off x="2087201" y="26205448"/>
            <a:ext cx="10891999" cy="599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Open Science, Open Access, Open Data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Research data that results from publicly funded research </a:t>
            </a:r>
            <a:r>
              <a:rPr lang="en-US" sz="3600" noProof="1">
                <a:latin typeface="Lato" panose="020F0502020204030203" pitchFamily="34" charset="0"/>
                <a:cs typeface="Segoe UI" panose="020B0502040204020203" pitchFamily="34" charset="0"/>
              </a:rPr>
              <a:t>should be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findable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accessible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interoperable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reusable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(‘FAIR principles’)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therefore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replicable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transparent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trustworthy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as open as possible, as closed as necessary</a:t>
            </a:r>
          </a:p>
          <a:p>
            <a:pPr marL="0" lvl="1"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  <a:hlinkClick r:id="rId9"/>
              </a:rPr>
              <a:t>Commission Recommendation (EU) 2018/790 on access to and preservation of scientific information</a:t>
            </a: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Obrázek 9" descr="Obsah obrázku Grafika, Písmo, logo, symbol&#10;&#10;Popis byl vytvořen automaticky">
            <a:extLst>
              <a:ext uri="{FF2B5EF4-FFF2-40B4-BE49-F238E27FC236}">
                <a16:creationId xmlns:a16="http://schemas.microsoft.com/office/drawing/2014/main" id="{AEC35F9F-93D7-DA6D-92AB-9B2C05234F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2" y="30824326"/>
            <a:ext cx="1253808" cy="1221598"/>
          </a:xfrm>
          <a:prstGeom prst="rect">
            <a:avLst/>
          </a:prstGeom>
        </p:spPr>
      </p:pic>
      <p:pic>
        <p:nvPicPr>
          <p:cNvPr id="13" name="Obrázek 12" descr="Obsah obrázku umění, Dětské kresby, snímek obrazovky&#10;&#10;Popis byl vytvořen automaticky">
            <a:extLst>
              <a:ext uri="{FF2B5EF4-FFF2-40B4-BE49-F238E27FC236}">
                <a16:creationId xmlns:a16="http://schemas.microsoft.com/office/drawing/2014/main" id="{8239B2AA-6F2F-87ED-A723-87430C21A2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1" y="26385833"/>
            <a:ext cx="1599210" cy="1599210"/>
          </a:xfrm>
          <a:prstGeom prst="rect">
            <a:avLst/>
          </a:prstGeom>
        </p:spPr>
      </p:pic>
      <p:pic>
        <p:nvPicPr>
          <p:cNvPr id="23" name="Obrázek 22" descr="Obsah obrázku Písmo, Grafika, logo, design&#10;&#10;Popis byl vytvořen automaticky">
            <a:extLst>
              <a:ext uri="{FF2B5EF4-FFF2-40B4-BE49-F238E27FC236}">
                <a16:creationId xmlns:a16="http://schemas.microsoft.com/office/drawing/2014/main" id="{82BDCA56-C7D8-5D02-66F7-BE7A80A02B5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150261" y="28825322"/>
            <a:ext cx="1936941" cy="1063623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3B489B79-4AA9-3643-0695-6572EA841513}"/>
              </a:ext>
            </a:extLst>
          </p:cNvPr>
          <p:cNvSpPr txBox="1"/>
          <p:nvPr/>
        </p:nvSpPr>
        <p:spPr>
          <a:xfrm>
            <a:off x="36926054" y="27016770"/>
            <a:ext cx="12139888" cy="289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Acknowledgments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This work was funded by the Swiss National Science Foundation with grant number 211751: "</a:t>
            </a:r>
            <a:r>
              <a:rPr lang="en-US" sz="2800" i="1" dirty="0">
                <a:latin typeface="Lato" panose="020F0502020204030203" pitchFamily="34" charset="0"/>
                <a:cs typeface="Segoe UI" panose="020B0502040204020203" pitchFamily="34" charset="0"/>
              </a:rPr>
              <a:t>Harnessing event and longitudinal data in industry and health sector through privacy preserving technologies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".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4A3760EA-FDED-FBEE-BCD8-5EA393AB1359}"/>
              </a:ext>
            </a:extLst>
          </p:cNvPr>
          <p:cNvSpPr/>
          <p:nvPr/>
        </p:nvSpPr>
        <p:spPr>
          <a:xfrm>
            <a:off x="43137479" y="23688181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BF8F3099-D06C-303C-4B22-5800E64F2C6A}"/>
              </a:ext>
            </a:extLst>
          </p:cNvPr>
          <p:cNvSpPr txBox="1"/>
          <p:nvPr/>
        </p:nvSpPr>
        <p:spPr>
          <a:xfrm>
            <a:off x="44818443" y="23787115"/>
            <a:ext cx="472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endParaRPr lang="en-US" sz="4800" dirty="0">
              <a:solidFill>
                <a:srgbClr val="CDCDCD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23">
            <a:extLst>
              <a:ext uri="{FF2B5EF4-FFF2-40B4-BE49-F238E27FC236}">
                <a16:creationId xmlns:a16="http://schemas.microsoft.com/office/drawing/2014/main" id="{43C62C69-F1A7-B376-B9DD-B396A780887D}"/>
              </a:ext>
            </a:extLst>
          </p:cNvPr>
          <p:cNvCxnSpPr>
            <a:cxnSpLocks/>
          </p:cNvCxnSpPr>
          <p:nvPr/>
        </p:nvCxnSpPr>
        <p:spPr>
          <a:xfrm flipH="1">
            <a:off x="41744305" y="24694478"/>
            <a:ext cx="1297464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ázek 14">
            <a:extLst>
              <a:ext uri="{FF2B5EF4-FFF2-40B4-BE49-F238E27FC236}">
                <a16:creationId xmlns:a16="http://schemas.microsoft.com/office/drawing/2014/main" id="{EEA5AD0D-F097-4F42-84F5-86FFA5D7D3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556" y="16620828"/>
            <a:ext cx="5722624" cy="3942888"/>
          </a:xfrm>
          <a:prstGeom prst="rect">
            <a:avLst/>
          </a:prstGeom>
          <a:ln w="25400">
            <a:solidFill>
              <a:srgbClr val="041E3E"/>
            </a:solidFill>
          </a:ln>
        </p:spPr>
      </p:pic>
      <p:sp>
        <p:nvSpPr>
          <p:cNvPr id="22" name="TextovéPole 21">
            <a:extLst>
              <a:ext uri="{FF2B5EF4-FFF2-40B4-BE49-F238E27FC236}">
                <a16:creationId xmlns:a16="http://schemas.microsoft.com/office/drawing/2014/main" id="{A6724C17-0A4D-CF06-86CF-B4019EDFBFFC}"/>
              </a:ext>
            </a:extLst>
          </p:cNvPr>
          <p:cNvSpPr txBox="1"/>
          <p:nvPr/>
        </p:nvSpPr>
        <p:spPr>
          <a:xfrm>
            <a:off x="6469175" y="17181408"/>
            <a:ext cx="5722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u="none" strike="noStrike" baseline="0" dirty="0">
                <a:latin typeface="Lato" panose="020F0502020204030203" pitchFamily="34" charset="0"/>
                <a:cs typeface="Lato" panose="020F0502020204030203" pitchFamily="34" charset="0"/>
              </a:rPr>
              <a:t>Figure 1: Mobility in Switzerland: </a:t>
            </a:r>
            <a:r>
              <a:rPr lang="en-US" sz="3600" b="0" i="0" u="none" strike="noStrike" baseline="0" dirty="0" err="1">
                <a:latin typeface="Lato" panose="020F0502020204030203" pitchFamily="34" charset="0"/>
                <a:cs typeface="Lato" panose="020F0502020204030203" pitchFamily="34" charset="0"/>
              </a:rPr>
              <a:t>Microcensus</a:t>
            </a:r>
            <a:r>
              <a:rPr lang="en-US" sz="3600" b="0" i="0" u="none" strike="noStrike" baseline="0" dirty="0">
                <a:latin typeface="Lato" panose="020F0502020204030203" pitchFamily="34" charset="0"/>
                <a:cs typeface="Lato" panose="020F0502020204030203" pitchFamily="34" charset="0"/>
              </a:rPr>
              <a:t> on</a:t>
            </a:r>
          </a:p>
          <a:p>
            <a:pPr algn="l"/>
            <a:r>
              <a:rPr lang="en-US" sz="3600" b="0" i="0" u="none" strike="noStrike" baseline="0" dirty="0">
                <a:latin typeface="Lato" panose="020F0502020204030203" pitchFamily="34" charset="0"/>
                <a:cs typeface="Lato" panose="020F0502020204030203" pitchFamily="34" charset="0"/>
              </a:rPr>
              <a:t>transport </a:t>
            </a:r>
            <a:r>
              <a:rPr lang="en-US" sz="3600" b="0" i="0" u="none" strike="noStrike" baseline="0" dirty="0" err="1">
                <a:latin typeface="Lato" panose="020F0502020204030203" pitchFamily="34" charset="0"/>
                <a:cs typeface="Lato" panose="020F0502020204030203" pitchFamily="34" charset="0"/>
              </a:rPr>
              <a:t>behaviour</a:t>
            </a:r>
            <a:r>
              <a:rPr lang="en-US" sz="3600" b="0" i="0" u="none" strike="noStrike" baseline="0" dirty="0">
                <a:latin typeface="Lato" panose="020F0502020204030203" pitchFamily="34" charset="0"/>
                <a:cs typeface="Lato" panose="020F0502020204030203" pitchFamily="34" charset="0"/>
              </a:rPr>
              <a:t> 2005. </a:t>
            </a:r>
            <a:endParaRPr lang="en-US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6" name="Obrázek 25">
            <a:extLst>
              <a:ext uri="{FF2B5EF4-FFF2-40B4-BE49-F238E27FC236}">
                <a16:creationId xmlns:a16="http://schemas.microsoft.com/office/drawing/2014/main" id="{F220E7DB-01CC-6C35-A053-2D78E21A4F7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9290"/>
          <a:stretch/>
        </p:blipFill>
        <p:spPr>
          <a:xfrm>
            <a:off x="446556" y="21794870"/>
            <a:ext cx="5988275" cy="3942888"/>
          </a:xfrm>
          <a:prstGeom prst="rect">
            <a:avLst/>
          </a:prstGeom>
          <a:ln w="25400">
            <a:solidFill>
              <a:srgbClr val="041E3E"/>
            </a:solidFill>
          </a:ln>
        </p:spPr>
      </p:pic>
      <p:sp>
        <p:nvSpPr>
          <p:cNvPr id="30" name="TextovéPole 29">
            <a:extLst>
              <a:ext uri="{FF2B5EF4-FFF2-40B4-BE49-F238E27FC236}">
                <a16:creationId xmlns:a16="http://schemas.microsoft.com/office/drawing/2014/main" id="{B0A844CF-7643-FC2F-A149-78AAB9CD9E6D}"/>
              </a:ext>
            </a:extLst>
          </p:cNvPr>
          <p:cNvSpPr txBox="1"/>
          <p:nvPr/>
        </p:nvSpPr>
        <p:spPr>
          <a:xfrm>
            <a:off x="6858992" y="22105614"/>
            <a:ext cx="4597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i="0" u="none" strike="noStrike" baseline="0" dirty="0">
                <a:latin typeface="Lato" panose="020F0502020204030203" pitchFamily="34" charset="0"/>
                <a:cs typeface="Lato" panose="020F0502020204030203" pitchFamily="34" charset="0"/>
              </a:rPr>
              <a:t>Figure 4: Open health management system / Malawi.</a:t>
            </a:r>
            <a:endParaRPr lang="en-US" sz="4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Wingdings</vt:lpstr>
      <vt:lpstr>Calibri Light</vt:lpstr>
      <vt:lpstr>Lato</vt:lpstr>
      <vt:lpstr>Lato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2024_05 Poster_Novák</dc:title>
  <dc:creator>Morrison, Mike</dc:creator>
  <cp:lastModifiedBy>Jiří Novák</cp:lastModifiedBy>
  <cp:revision>136</cp:revision>
  <dcterms:created xsi:type="dcterms:W3CDTF">2019-07-02T13:39:34Z</dcterms:created>
  <dcterms:modified xsi:type="dcterms:W3CDTF">2024-05-14T10:10:44Z</dcterms:modified>
</cp:coreProperties>
</file>