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30275213" cy="42803763"/>
  <p:notesSz cx="6858000" cy="9144000"/>
  <p:defaultTextStyle>
    <a:defPPr>
      <a:defRPr lang="de-DE"/>
    </a:defPPr>
    <a:lvl1pPr marL="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1pPr>
    <a:lvl2pPr marL="169328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2pPr>
    <a:lvl3pPr marL="3386572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3pPr>
    <a:lvl4pPr marL="5079858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4pPr>
    <a:lvl5pPr marL="6773144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68" autoAdjust="0"/>
  </p:normalViewPr>
  <p:slideViewPr>
    <p:cSldViewPr showGuides="1">
      <p:cViewPr>
        <p:scale>
          <a:sx n="24" d="100"/>
          <a:sy n="24" d="100"/>
        </p:scale>
        <p:origin x="1728" y="-17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334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Lorem Ipsum dolor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  <c:pt idx="7">
                  <c:v>Lorem Ipsum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650</c:v>
                </c:pt>
                <c:pt idx="1">
                  <c:v>100</c:v>
                </c:pt>
                <c:pt idx="2">
                  <c:v>500</c:v>
                </c:pt>
                <c:pt idx="3">
                  <c:v>300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E-4993-9FDB-64C1B73B0E3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Lorem Ipsum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  <c:pt idx="7">
                  <c:v>Lorem Ipsum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150</c:v>
                </c:pt>
                <c:pt idx="1">
                  <c:v>100</c:v>
                </c:pt>
                <c:pt idx="2">
                  <c:v>200</c:v>
                </c:pt>
                <c:pt idx="3">
                  <c:v>600</c:v>
                </c:pt>
                <c:pt idx="4">
                  <c:v>600</c:v>
                </c:pt>
                <c:pt idx="5">
                  <c:v>800</c:v>
                </c:pt>
                <c:pt idx="6">
                  <c:v>400</c:v>
                </c:pt>
                <c:pt idx="7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5E-4993-9FDB-64C1B73B0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031313328"/>
        <c:axId val="1031313744"/>
      </c:barChart>
      <c:catAx>
        <c:axId val="10313133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13744"/>
        <c:crosses val="autoZero"/>
        <c:auto val="1"/>
        <c:lblAlgn val="ctr"/>
        <c:lblOffset val="100"/>
        <c:noMultiLvlLbl val="0"/>
      </c:catAx>
      <c:valAx>
        <c:axId val="103131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1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14.06.2024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900113"/>
            <a:ext cx="2212975" cy="31273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14.06.2024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386572" rtl="0" eaLnBrk="1" latinLnBrk="0" hangingPunct="1">
      <a:spcAft>
        <a:spcPts val="2222"/>
      </a:spcAft>
      <a:defRPr sz="4074" kern="1200">
        <a:solidFill>
          <a:schemeClr val="tx1"/>
        </a:solidFill>
        <a:latin typeface="+mn-lt"/>
        <a:ea typeface="+mn-ea"/>
        <a:cs typeface="+mn-cs"/>
      </a:defRPr>
    </a:lvl1pPr>
    <a:lvl2pPr marL="658500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2pPr>
    <a:lvl3pPr marL="1322881" indent="-664381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3pPr>
    <a:lvl4pPr marL="1981382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4pPr>
    <a:lvl5pPr marL="2669277" indent="-687899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6852AA74-A0F0-BDFF-7367-2080B5116D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6749" y="4168775"/>
            <a:ext cx="28205162" cy="1703863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5220000"/>
            <a:ext cx="18973799" cy="7344000"/>
          </a:xfrm>
          <a:solidFill>
            <a:schemeClr val="bg1"/>
          </a:solidFill>
        </p:spPr>
        <p:txBody>
          <a:bodyPr tIns="1044000"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44575" y="22193250"/>
            <a:ext cx="8928000" cy="8067153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693CD7-3D0E-FD30-BD0F-0010CED525B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680006" y="22193250"/>
            <a:ext cx="8928000" cy="8067153"/>
          </a:xfrm>
        </p:spPr>
        <p:txBody>
          <a:bodyPr/>
          <a:lstStyle>
            <a:lvl1pPr>
              <a:defRPr sz="3000" b="0"/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088E9CE-50CC-694E-8019-87032A61CF8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323911" y="22193250"/>
            <a:ext cx="8928000" cy="17175163"/>
          </a:xfrm>
        </p:spPr>
        <p:txBody>
          <a:bodyPr/>
          <a:lstStyle>
            <a:lvl1pPr>
              <a:defRPr sz="3000" b="0"/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66D5A53-C690-790A-8E39-CBCD85154C6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0685727" y="31295149"/>
            <a:ext cx="8928000" cy="8067153"/>
          </a:xfrm>
        </p:spPr>
        <p:txBody>
          <a:bodyPr/>
          <a:lstStyle>
            <a:lvl1pPr>
              <a:defRPr sz="3000" b="0"/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4316A0CA-1070-C267-CDE8-E9B66A1604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749" y="31295148"/>
            <a:ext cx="8925926" cy="807326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6D5BC5F-634A-B955-B077-C060113FE0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799" y="1044575"/>
            <a:ext cx="19843425" cy="2143503"/>
          </a:xfrm>
        </p:spPr>
        <p:txBody>
          <a:bodyPr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27B0CA8-9E5C-66D3-BC1B-2114BF935F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4574" y="10414001"/>
            <a:ext cx="17929225" cy="2150000"/>
          </a:xfrm>
        </p:spPr>
        <p:txBody>
          <a:bodyPr/>
          <a:lstStyle>
            <a:lvl1pPr>
              <a:defRPr sz="9400"/>
            </a:lvl1pPr>
            <a:lvl2pPr>
              <a:defRPr sz="7500"/>
            </a:lvl2pPr>
            <a:lvl3pPr>
              <a:defRPr sz="7500"/>
            </a:lvl3pPr>
            <a:lvl4pPr>
              <a:defRPr sz="7500"/>
            </a:lvl4pPr>
            <a:lvl5pPr>
              <a:defRPr sz="7500"/>
            </a:lvl5pPr>
          </a:lstStyle>
          <a:p>
            <a:pPr lvl="0"/>
            <a:r>
              <a:rPr lang="de-DE" dirty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68" userDrawn="1">
          <p15:clr>
            <a:srgbClr val="A4A3A4"/>
          </p15:clr>
        </p15:guide>
        <p15:guide id="2" orient="horz" pos="24799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4168776"/>
            <a:ext cx="29232224" cy="506375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44575" y="20556000"/>
            <a:ext cx="8928000" cy="10028902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DCB7FF-4CD7-6529-A6C4-0B6B7BFA1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8000" y="9486900"/>
            <a:ext cx="18583910" cy="1012845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CFB5D3-945B-31AB-BB3F-4B54C081F4B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45523" y="9486900"/>
            <a:ext cx="8928000" cy="10128455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F6BC2BC-A0BC-A013-FB3B-38D4E5369A4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0664925" y="20556000"/>
            <a:ext cx="8928000" cy="14617623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7018D6E1-DBC7-C9C5-49C1-B1F70151FC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44576" y="31760493"/>
            <a:ext cx="8928100" cy="10028903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5A2883F-C3AD-5D49-7582-B0C01630443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0313922" y="20556000"/>
            <a:ext cx="8928000" cy="21020744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6FEF4E-2068-8AA2-E68D-13743D441F1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656285" y="35335428"/>
            <a:ext cx="8928000" cy="6403122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AE2E7A2B-2B78-6E28-F451-1FB2741A6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8800" y="1044575"/>
            <a:ext cx="19863110" cy="2143503"/>
          </a:xfrm>
        </p:spPr>
        <p:txBody>
          <a:bodyPr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194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5" userDrawn="1">
          <p15:clr>
            <a:srgbClr val="A4A3A4"/>
          </p15:clr>
        </p15:guide>
        <p15:guide id="2" orient="horz" pos="5975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5220000"/>
            <a:ext cx="29232224" cy="7344000"/>
          </a:xfrm>
          <a:prstGeom prst="rect">
            <a:avLst/>
          </a:prstGeom>
        </p:spPr>
        <p:txBody>
          <a:bodyPr vert="horz" lIns="1044000" tIns="1044000" rIns="0" bIns="0" rtlCol="0" anchor="t">
            <a:noAutofit/>
          </a:bodyPr>
          <a:lstStyle/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575" y="22193250"/>
            <a:ext cx="8928000" cy="16359863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24998167" y="37242375"/>
            <a:ext cx="10946123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400" spc="40" baseline="0" dirty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AF8399-BFBA-3A8A-0D20-A6D963D1E0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028700"/>
            <a:ext cx="6193803" cy="21456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D4EFC67-5734-42EC-1566-F85AE0719990}"/>
              </a:ext>
            </a:extLst>
          </p:cNvPr>
          <p:cNvCxnSpPr/>
          <p:nvPr userDrawn="1"/>
        </p:nvCxnSpPr>
        <p:spPr>
          <a:xfrm>
            <a:off x="8309671" y="1047250"/>
            <a:ext cx="0" cy="2103529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1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+mj-lt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8" userDrawn="1">
          <p15:clr>
            <a:srgbClr val="A4A3A4"/>
          </p15:clr>
        </p15:guide>
        <p15:guide id="2" pos="18414" userDrawn="1">
          <p15:clr>
            <a:srgbClr val="A4A3A4"/>
          </p15:clr>
        </p15:guide>
        <p15:guide id="3" orient="horz" pos="26292" userDrawn="1">
          <p15:clr>
            <a:srgbClr val="A4A3A4"/>
          </p15:clr>
        </p15:guide>
        <p15:guide id="4" orient="horz" pos="658" userDrawn="1">
          <p15:clr>
            <a:srgbClr val="A4A3A4"/>
          </p15:clr>
        </p15:guide>
        <p15:guide id="5" pos="6720" userDrawn="1">
          <p15:clr>
            <a:srgbClr val="A4A3A4"/>
          </p15:clr>
        </p15:guide>
        <p15:guide id="6" pos="12342" userDrawn="1">
          <p15:clr>
            <a:srgbClr val="A4A3A4"/>
          </p15:clr>
        </p15:guide>
        <p15:guide id="7" pos="12798" userDrawn="1">
          <p15:clr>
            <a:srgbClr val="A4A3A4"/>
          </p15:clr>
        </p15:guide>
        <p15:guide id="8" pos="6282" userDrawn="1">
          <p15:clr>
            <a:srgbClr val="A4A3A4"/>
          </p15:clr>
        </p15:guide>
        <p15:guide id="10" orient="horz" pos="262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hyperlink" Target="mailto:mail@adresse.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hyperlink" Target="https://eur-lex.europa.eu/legal-content/EN/TXT/?uri=CELEX%3A32018H0790&amp;qid=1701691098601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866A145-54F3-392D-D659-BB12E8971428}"/>
              </a:ext>
            </a:extLst>
          </p:cNvPr>
          <p:cNvSpPr/>
          <p:nvPr/>
        </p:nvSpPr>
        <p:spPr>
          <a:xfrm>
            <a:off x="736006" y="970687"/>
            <a:ext cx="7704856" cy="2161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755E6C1E-3B74-2872-D067-C40FFC0AB3EB}"/>
              </a:ext>
            </a:extLst>
          </p:cNvPr>
          <p:cNvSpPr txBox="1">
            <a:spLocks/>
          </p:cNvSpPr>
          <p:nvPr/>
        </p:nvSpPr>
        <p:spPr>
          <a:xfrm>
            <a:off x="2" y="0"/>
            <a:ext cx="30275210" cy="7208136"/>
          </a:xfrm>
          <a:prstGeom prst="rect">
            <a:avLst/>
          </a:prstGeom>
        </p:spPr>
        <p:txBody>
          <a:bodyPr vert="horz" lIns="1044000" tIns="1044000" rIns="0" bIns="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15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Anonymization of data</a:t>
            </a:r>
            <a:endParaRPr lang="cs-CZ" dirty="0"/>
          </a:p>
          <a:p>
            <a:r>
              <a:rPr lang="en-US" dirty="0"/>
              <a:t>for open</a:t>
            </a:r>
            <a:r>
              <a:rPr lang="cs-CZ" dirty="0"/>
              <a:t> </a:t>
            </a:r>
            <a:r>
              <a:rPr lang="en-US" dirty="0"/>
              <a:t>science </a:t>
            </a:r>
            <a:endParaRPr lang="cs-CZ" dirty="0"/>
          </a:p>
          <a:p>
            <a:r>
              <a:rPr lang="en-US" dirty="0"/>
              <a:t>in psychology</a:t>
            </a:r>
          </a:p>
        </p:txBody>
      </p:sp>
      <p:sp>
        <p:nvSpPr>
          <p:cNvPr id="45" name="Inhaltsplatzhalter 44">
            <a:extLst>
              <a:ext uri="{FF2B5EF4-FFF2-40B4-BE49-F238E27FC236}">
                <a16:creationId xmlns:a16="http://schemas.microsoft.com/office/drawing/2014/main" id="{3778AA91-EAFD-5D88-BF48-5BFC1D88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75" y="15785257"/>
            <a:ext cx="8928000" cy="26501815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>
                <a:solidFill>
                  <a:srgbClr val="FF0000"/>
                </a:solidFill>
              </a:rPr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b="1" dirty="0">
                <a:solidFill>
                  <a:srgbClr val="FF0000"/>
                </a:solidFill>
              </a:rPr>
              <a:t>Subtitle (30 Pt. bold)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r>
              <a:rPr lang="en-GB" b="1" dirty="0">
                <a:solidFill>
                  <a:srgbClr val="FF0000"/>
                </a:solidFill>
              </a:rPr>
              <a:t>Subtitle (30 Pt. bold)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1BCC0CE9-E12B-D9AB-1E4E-500F8A44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45523" y="10595759"/>
            <a:ext cx="8928000" cy="9019596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b="0" dirty="0"/>
              <a:t>There is a great demand for making more research data openly available.</a:t>
            </a:r>
            <a:r>
              <a:rPr lang="cs-CZ" b="0" dirty="0"/>
              <a:t> </a:t>
            </a:r>
            <a:r>
              <a:rPr lang="en-US" b="0" dirty="0"/>
              <a:t>Unfortunately, many datasets cannot be publicly available for privacy reasons.</a:t>
            </a:r>
          </a:p>
          <a:p>
            <a:endParaRPr lang="cs-CZ" dirty="0"/>
          </a:p>
          <a:p>
            <a:endParaRPr lang="cs-CZ" dirty="0"/>
          </a:p>
          <a:p>
            <a:endParaRPr lang="en-GB" dirty="0"/>
          </a:p>
        </p:txBody>
      </p:sp>
      <p:sp>
        <p:nvSpPr>
          <p:cNvPr id="46" name="Inhaltsplatzhalter 45">
            <a:extLst>
              <a:ext uri="{FF2B5EF4-FFF2-40B4-BE49-F238E27FC236}">
                <a16:creationId xmlns:a16="http://schemas.microsoft.com/office/drawing/2014/main" id="{87753B05-B02B-3103-CE10-44BCBE1BDAF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0664925" y="10595760"/>
            <a:ext cx="8928000" cy="20419190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>
                <a:solidFill>
                  <a:srgbClr val="FF0000"/>
                </a:solidFill>
              </a:rPr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b="1" dirty="0">
                <a:solidFill>
                  <a:srgbClr val="FF0000"/>
                </a:solidFill>
              </a:rPr>
              <a:t>Subtitle (30 Pt. bold)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7" name="Inhaltsplatzhalter 46">
            <a:extLst>
              <a:ext uri="{FF2B5EF4-FFF2-40B4-BE49-F238E27FC236}">
                <a16:creationId xmlns:a16="http://schemas.microsoft.com/office/drawing/2014/main" id="{16F9E586-A231-F4CF-6C5A-80C9D15FD24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0313922" y="20556000"/>
            <a:ext cx="8928000" cy="3366161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/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b="1" dirty="0"/>
              <a:t>Subtitle (30 Pt. bold)</a:t>
            </a:r>
          </a:p>
          <a:p>
            <a:pPr>
              <a:lnSpc>
                <a:spcPct val="97000"/>
              </a:lnSpc>
            </a:pP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pulvinar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eros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</a:t>
            </a:r>
          </a:p>
        </p:txBody>
      </p:sp>
      <p:sp>
        <p:nvSpPr>
          <p:cNvPr id="48" name="Inhaltsplatzhalter 47">
            <a:extLst>
              <a:ext uri="{FF2B5EF4-FFF2-40B4-BE49-F238E27FC236}">
                <a16:creationId xmlns:a16="http://schemas.microsoft.com/office/drawing/2014/main" id="{4196C163-BD0E-8C4C-39B7-FDD809EE097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0656285" y="22482001"/>
            <a:ext cx="8928000" cy="12961441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>
                <a:solidFill>
                  <a:srgbClr val="FF0000"/>
                </a:solidFill>
              </a:rPr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49" name="Tabelle 20">
            <a:extLst>
              <a:ext uri="{FF2B5EF4-FFF2-40B4-BE49-F238E27FC236}">
                <a16:creationId xmlns:a16="http://schemas.microsoft.com/office/drawing/2014/main" id="{0F454E96-61BA-89DB-6D7F-BFC9DBCA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06717"/>
              </p:ext>
            </p:extLst>
          </p:nvPr>
        </p:nvGraphicFramePr>
        <p:xfrm>
          <a:off x="10680006" y="35493253"/>
          <a:ext cx="8912920" cy="6264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5672">
                  <a:extLst>
                    <a:ext uri="{9D8B030D-6E8A-4147-A177-3AD203B41FA5}">
                      <a16:colId xmlns:a16="http://schemas.microsoft.com/office/drawing/2014/main" val="143401273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110433612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82603456"/>
                    </a:ext>
                  </a:extLst>
                </a:gridCol>
                <a:gridCol w="1250964">
                  <a:extLst>
                    <a:ext uri="{9D8B030D-6E8A-4147-A177-3AD203B41FA5}">
                      <a16:colId xmlns:a16="http://schemas.microsoft.com/office/drawing/2014/main" val="745536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de-CH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CH"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de-CH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634620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28734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612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10038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9613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96514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38058"/>
                  </a:ext>
                </a:extLst>
              </a:tr>
              <a:tr h="648360">
                <a:tc>
                  <a:txBody>
                    <a:bodyPr/>
                    <a:lstStyle/>
                    <a:p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1745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kumimoji="0" lang="de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4199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30678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734923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552241"/>
                  </a:ext>
                </a:extLst>
              </a:tr>
            </a:tbl>
          </a:graphicData>
        </a:graphic>
      </p:graphicFrame>
      <p:sp>
        <p:nvSpPr>
          <p:cNvPr id="50" name="Inhaltsplatzhalter 5">
            <a:extLst>
              <a:ext uri="{FF2B5EF4-FFF2-40B4-BE49-F238E27FC236}">
                <a16:creationId xmlns:a16="http://schemas.microsoft.com/office/drawing/2014/main" id="{650AB6DD-9A6D-1AAD-0625-A129469BF9E5}"/>
              </a:ext>
            </a:extLst>
          </p:cNvPr>
          <p:cNvSpPr txBox="1">
            <a:spLocks/>
          </p:cNvSpPr>
          <p:nvPr/>
        </p:nvSpPr>
        <p:spPr>
          <a:xfrm>
            <a:off x="20407149" y="31397163"/>
            <a:ext cx="8928000" cy="537817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</a:pPr>
            <a:r>
              <a:rPr lang="en-GB" b="1" dirty="0"/>
              <a:t>Authors (30 Pt. bold)</a:t>
            </a:r>
          </a:p>
          <a:p>
            <a:pPr>
              <a:lnSpc>
                <a:spcPct val="97000"/>
              </a:lnSpc>
            </a:pPr>
            <a:r>
              <a:rPr lang="en-GB" dirty="0"/>
              <a:t>Author 1, Author 2, Author 3</a:t>
            </a:r>
          </a:p>
          <a:p>
            <a:pPr>
              <a:lnSpc>
                <a:spcPct val="97000"/>
              </a:lnSpc>
            </a:pPr>
            <a:r>
              <a:rPr lang="en-GB" dirty="0"/>
              <a:t>1 University unit</a:t>
            </a:r>
          </a:p>
          <a:p>
            <a:pPr>
              <a:lnSpc>
                <a:spcPct val="97000"/>
              </a:lnSpc>
            </a:pPr>
            <a:r>
              <a:rPr lang="en-GB" dirty="0"/>
              <a:t>2 University unit</a:t>
            </a:r>
          </a:p>
          <a:p>
            <a:pPr>
              <a:lnSpc>
                <a:spcPct val="97000"/>
              </a:lnSpc>
            </a:pPr>
            <a:endParaRPr lang="en-GB" dirty="0"/>
          </a:p>
          <a:p>
            <a:pPr>
              <a:lnSpc>
                <a:spcPct val="97000"/>
              </a:lnSpc>
              <a:spcBef>
                <a:spcPts val="600"/>
              </a:spcBef>
            </a:pPr>
            <a:r>
              <a:rPr lang="en-GB" b="1" dirty="0"/>
              <a:t>Contact (30 Pt. bold)</a:t>
            </a:r>
          </a:p>
          <a:p>
            <a:pPr>
              <a:lnSpc>
                <a:spcPct val="97000"/>
              </a:lnSpc>
            </a:pPr>
            <a:r>
              <a:rPr lang="en-GB" dirty="0"/>
              <a:t>First name Surname</a:t>
            </a:r>
          </a:p>
          <a:p>
            <a:pPr>
              <a:lnSpc>
                <a:spcPct val="97000"/>
              </a:lnSpc>
            </a:pPr>
            <a:r>
              <a:rPr lang="en-GB" dirty="0"/>
              <a:t>Position</a:t>
            </a:r>
          </a:p>
          <a:p>
            <a:pPr>
              <a:lnSpc>
                <a:spcPct val="97000"/>
              </a:lnSpc>
            </a:pPr>
            <a:r>
              <a:rPr lang="en-GB" dirty="0"/>
              <a:t>+00 00 000 00 00</a:t>
            </a:r>
          </a:p>
          <a:p>
            <a:pPr>
              <a:lnSpc>
                <a:spcPct val="97000"/>
              </a:lnSpc>
            </a:pPr>
            <a:r>
              <a:rPr lang="en-GB" dirty="0">
                <a:hlinkClick r:id="rId2"/>
              </a:rPr>
              <a:t>mail@adresse.ch</a:t>
            </a: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r>
              <a:rPr lang="en-US" b="1" dirty="0"/>
              <a:t>Acknowledgments</a:t>
            </a:r>
          </a:p>
          <a:p>
            <a:pPr>
              <a:lnSpc>
                <a:spcPct val="97000"/>
              </a:lnSpc>
            </a:pPr>
            <a:r>
              <a:rPr lang="en-US" dirty="0"/>
              <a:t>This work was funded by the Swiss National Science Foundation with grant number 211751: "</a:t>
            </a:r>
            <a:r>
              <a:rPr lang="en-US" i="1" dirty="0"/>
              <a:t>Harnessing event and longitudinal data in industry and health sector through privacy preserving technologies</a:t>
            </a:r>
            <a:r>
              <a:rPr lang="en-US" dirty="0"/>
              <a:t>".</a:t>
            </a:r>
          </a:p>
          <a:p>
            <a:pPr>
              <a:lnSpc>
                <a:spcPct val="97000"/>
              </a:lnSpc>
            </a:pPr>
            <a:endParaRPr lang="en-GB" dirty="0"/>
          </a:p>
          <a:p>
            <a:pPr>
              <a:lnSpc>
                <a:spcPct val="97000"/>
              </a:lnSpc>
            </a:pPr>
            <a:endParaRPr lang="en-GB" dirty="0"/>
          </a:p>
          <a:p>
            <a:pPr>
              <a:lnSpc>
                <a:spcPct val="97000"/>
              </a:lnSpc>
            </a:pPr>
            <a:endParaRPr lang="en-GB" dirty="0"/>
          </a:p>
        </p:txBody>
      </p:sp>
      <p:graphicFrame>
        <p:nvGraphicFramePr>
          <p:cNvPr id="57" name="Diagramm 56">
            <a:extLst>
              <a:ext uri="{FF2B5EF4-FFF2-40B4-BE49-F238E27FC236}">
                <a16:creationId xmlns:a16="http://schemas.microsoft.com/office/drawing/2014/main" id="{1BDCE0AB-BD1A-8921-3D25-8C813AF1B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853959"/>
              </p:ext>
            </p:extLst>
          </p:nvPr>
        </p:nvGraphicFramePr>
        <p:xfrm>
          <a:off x="20407149" y="23994169"/>
          <a:ext cx="8821315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9AF14FF9-635B-9906-A745-3DDD8245CFEE}"/>
              </a:ext>
            </a:extLst>
          </p:cNvPr>
          <p:cNvSpPr txBox="1">
            <a:spLocks/>
          </p:cNvSpPr>
          <p:nvPr/>
        </p:nvSpPr>
        <p:spPr>
          <a:xfrm>
            <a:off x="20285275" y="29873930"/>
            <a:ext cx="8928000" cy="114101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Fig.2: Lorem ipsum </a:t>
            </a:r>
            <a:r>
              <a:rPr lang="en-GB" sz="2000" b="1" dirty="0" err="1"/>
              <a:t>dolor</a:t>
            </a:r>
            <a:r>
              <a:rPr lang="en-GB" sz="2000" b="1" dirty="0"/>
              <a:t> sit </a:t>
            </a:r>
            <a:r>
              <a:rPr lang="en-GB" sz="2000" b="1" dirty="0" err="1"/>
              <a:t>amet</a:t>
            </a:r>
            <a:r>
              <a:rPr lang="en-GB" sz="2000" b="1" dirty="0"/>
              <a:t>, </a:t>
            </a:r>
            <a:r>
              <a:rPr lang="en-GB" sz="2000" b="1" dirty="0" err="1"/>
              <a:t>consectetuer</a:t>
            </a:r>
            <a:r>
              <a:rPr lang="en-GB" sz="2000" b="1" dirty="0"/>
              <a:t> </a:t>
            </a:r>
            <a:r>
              <a:rPr lang="en-GB" sz="2000" b="1" dirty="0" err="1"/>
              <a:t>adipiscing</a:t>
            </a:r>
            <a:r>
              <a:rPr lang="en-GB" sz="2000" b="1" dirty="0"/>
              <a:t> </a:t>
            </a:r>
            <a:r>
              <a:rPr lang="en-GB" sz="2000" b="1" dirty="0" err="1"/>
              <a:t>elit</a:t>
            </a:r>
            <a:r>
              <a:rPr lang="en-GB" sz="2000" b="1" dirty="0"/>
              <a:t>. Maecenas </a:t>
            </a:r>
            <a:r>
              <a:rPr lang="en-GB" sz="2000" b="1" dirty="0" err="1"/>
              <a:t>porttitor</a:t>
            </a:r>
            <a:r>
              <a:rPr lang="en-GB" sz="2000" b="1" dirty="0"/>
              <a:t> </a:t>
            </a:r>
            <a:r>
              <a:rPr lang="en-GB" sz="2000" b="1" dirty="0" err="1"/>
              <a:t>congue</a:t>
            </a:r>
            <a:r>
              <a:rPr lang="en-GB" sz="2000" b="1" dirty="0"/>
              <a:t> </a:t>
            </a:r>
            <a:r>
              <a:rPr lang="en-GB" sz="2000" b="1" dirty="0" err="1"/>
              <a:t>massa</a:t>
            </a:r>
            <a:r>
              <a:rPr lang="en-GB" sz="2000" b="1" dirty="0"/>
              <a:t>. </a:t>
            </a:r>
            <a:r>
              <a:rPr lang="en-GB" sz="2000" b="1" dirty="0" err="1"/>
              <a:t>Fusce</a:t>
            </a:r>
            <a:r>
              <a:rPr lang="en-GB" sz="2000" b="1" dirty="0"/>
              <a:t> </a:t>
            </a:r>
            <a:r>
              <a:rPr lang="en-GB" sz="2000" b="1" dirty="0" err="1"/>
              <a:t>posuere</a:t>
            </a:r>
            <a:r>
              <a:rPr lang="en-GB" sz="2000" b="1" dirty="0"/>
              <a:t>, magna </a:t>
            </a:r>
            <a:r>
              <a:rPr lang="en-GB" sz="2000" b="1" dirty="0" err="1"/>
              <a:t>sed</a:t>
            </a:r>
            <a:r>
              <a:rPr lang="en-GB" sz="2000" b="1" dirty="0"/>
              <a:t> pulvinar </a:t>
            </a:r>
            <a:r>
              <a:rPr lang="en-GB" sz="2000" b="1" dirty="0" err="1"/>
              <a:t>ultricies</a:t>
            </a:r>
            <a:r>
              <a:rPr lang="en-GB" sz="2000" b="1" dirty="0"/>
              <a:t>, </a:t>
            </a:r>
            <a:r>
              <a:rPr lang="en-GB" sz="2000" b="1" dirty="0" err="1"/>
              <a:t>purus</a:t>
            </a:r>
            <a:r>
              <a:rPr lang="en-GB" sz="2000" b="1" dirty="0"/>
              <a:t> </a:t>
            </a:r>
            <a:r>
              <a:rPr lang="en-GB" sz="2000" b="1" dirty="0" err="1"/>
              <a:t>lectus</a:t>
            </a:r>
            <a:r>
              <a:rPr lang="en-GB" sz="2000" b="1" dirty="0"/>
              <a:t> </a:t>
            </a:r>
            <a:r>
              <a:rPr lang="en-GB" sz="2000" b="1" dirty="0" err="1"/>
              <a:t>malesuada</a:t>
            </a:r>
            <a:r>
              <a:rPr lang="en-GB" sz="2000" b="1" dirty="0"/>
              <a:t> libero, sit </a:t>
            </a:r>
            <a:r>
              <a:rPr lang="en-GB" sz="2000" b="1" dirty="0" err="1"/>
              <a:t>amet</a:t>
            </a:r>
            <a:r>
              <a:rPr lang="en-GB" sz="2000" b="1" dirty="0"/>
              <a:t> </a:t>
            </a:r>
            <a:r>
              <a:rPr lang="en-GB" sz="2000" b="1" dirty="0" err="1"/>
              <a:t>commodo</a:t>
            </a:r>
            <a:r>
              <a:rPr lang="en-GB" sz="2000" b="1" dirty="0"/>
              <a:t> magna eros </a:t>
            </a:r>
            <a:r>
              <a:rPr lang="en-GB" sz="2000" b="1" dirty="0" err="1"/>
              <a:t>quis</a:t>
            </a:r>
            <a:r>
              <a:rPr lang="en-GB" sz="2000" b="1" dirty="0"/>
              <a:t> </a:t>
            </a:r>
            <a:r>
              <a:rPr lang="en-GB" sz="2000" b="1" dirty="0" err="1"/>
              <a:t>urna</a:t>
            </a:r>
            <a:endParaRPr lang="en-GB" sz="2000" b="1" dirty="0"/>
          </a:p>
        </p:txBody>
      </p:sp>
      <p:pic>
        <p:nvPicPr>
          <p:cNvPr id="5" name="Obrázek 4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2ECA5EA1-B1EE-B022-842E-1CDDB38367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10527" r="12486" b="11778"/>
          <a:stretch/>
        </p:blipFill>
        <p:spPr>
          <a:xfrm>
            <a:off x="15892056" y="3509786"/>
            <a:ext cx="3289756" cy="3278322"/>
          </a:xfrm>
          <a:prstGeom prst="rect">
            <a:avLst/>
          </a:prstGeom>
        </p:spPr>
      </p:pic>
      <p:pic>
        <p:nvPicPr>
          <p:cNvPr id="6" name="Obrázek 5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3246A40B-8CEB-505B-C831-2FA87BD709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25218726" y="3628132"/>
            <a:ext cx="4519544" cy="3041631"/>
          </a:xfrm>
          <a:prstGeom prst="rect">
            <a:avLst/>
          </a:prstGeom>
        </p:spPr>
      </p:pic>
      <p:pic>
        <p:nvPicPr>
          <p:cNvPr id="7" name="Obrázek 6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C6329EF5-6565-5EAB-B3DA-C13B197D0F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40" y="3732694"/>
            <a:ext cx="4052389" cy="3041631"/>
          </a:xfrm>
          <a:prstGeom prst="rect">
            <a:avLst/>
          </a:prstGeom>
        </p:spPr>
      </p:pic>
      <p:pic>
        <p:nvPicPr>
          <p:cNvPr id="21" name="Obrázek 20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A5F6C63D-717E-E242-DD80-235E6A3AE5F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23303" y="747344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9C89CD74-765A-BB24-42B3-B9C35A2C64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8649" y="7181191"/>
            <a:ext cx="12673407" cy="2803116"/>
          </a:xfrm>
        </p:spPr>
        <p:txBody>
          <a:bodyPr/>
          <a:lstStyle/>
          <a:p>
            <a:r>
              <a:rPr lang="en-US" dirty="0"/>
              <a:t>Jiří Novák</a:t>
            </a:r>
          </a:p>
          <a:p>
            <a:r>
              <a:rPr lang="en-US" sz="4000" i="1" dirty="0"/>
              <a:t>- University of Zürich</a:t>
            </a:r>
          </a:p>
          <a:p>
            <a:r>
              <a:rPr lang="en-US" sz="4000" i="1" dirty="0"/>
              <a:t>- University of Applied Sciences Northwestern Switzerland</a:t>
            </a:r>
          </a:p>
          <a:p>
            <a:r>
              <a:rPr lang="en-US" sz="4000" i="1" dirty="0"/>
              <a:t>- Swiss Data Anonymization Competence Center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882DB551-F1CA-B34C-C6A7-30C202A92D5A}"/>
              </a:ext>
            </a:extLst>
          </p:cNvPr>
          <p:cNvSpPr txBox="1"/>
          <p:nvPr/>
        </p:nvSpPr>
        <p:spPr>
          <a:xfrm>
            <a:off x="26614873" y="39691913"/>
            <a:ext cx="3123397" cy="173724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indent="0" defTabSz="646755">
              <a:lnSpc>
                <a:spcPct val="97000"/>
              </a:lnSpc>
              <a:spcBef>
                <a:spcPts val="0"/>
              </a:spcBef>
              <a:spcAft>
                <a:spcPts val="3000"/>
              </a:spcAft>
              <a:buFont typeface="+mj-lt"/>
              <a:buNone/>
              <a:defRPr sz="4800" b="1"/>
            </a:lvl1pPr>
            <a:lvl2pPr marL="252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2pPr>
            <a:lvl3pPr marL="504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3pPr>
            <a:lvl4pPr marL="756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4pPr>
            <a:lvl5pPr marL="1008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5pPr>
            <a:lvl6pPr marL="1778577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6pPr>
            <a:lvl7pPr marL="2101954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7pPr>
            <a:lvl8pPr marL="2425332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8pPr>
            <a:lvl9pPr marL="2748709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9pPr>
          </a:lstStyle>
          <a:p>
            <a:r>
              <a:rPr lang="en-US" dirty="0"/>
              <a:t>Take a picture to download </a:t>
            </a:r>
          </a:p>
        </p:txBody>
      </p:sp>
      <p:pic>
        <p:nvPicPr>
          <p:cNvPr id="30" name="Picture 4" descr="Mobile Phone Logo Icon">
            <a:extLst>
              <a:ext uri="{FF2B5EF4-FFF2-40B4-BE49-F238E27FC236}">
                <a16:creationId xmlns:a16="http://schemas.microsoft.com/office/drawing/2014/main" id="{7475C332-7014-0705-2BDE-F53C46329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6" r="16515"/>
          <a:stretch/>
        </p:blipFill>
        <p:spPr bwMode="auto">
          <a:xfrm>
            <a:off x="24421229" y="39168000"/>
            <a:ext cx="1748679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Obrázek 30" descr="Obsah obrázku vzor, steh&#10;&#10;Popis byl vytvořen automaticky">
            <a:extLst>
              <a:ext uri="{FF2B5EF4-FFF2-40B4-BE49-F238E27FC236}">
                <a16:creationId xmlns:a16="http://schemas.microsoft.com/office/drawing/2014/main" id="{2AFD55CE-E51E-0E4E-2E3D-43A44AB6D1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275" y="39191002"/>
            <a:ext cx="3384377" cy="3384377"/>
          </a:xfrm>
          <a:prstGeom prst="rect">
            <a:avLst/>
          </a:prstGeom>
        </p:spPr>
      </p:pic>
      <p:sp>
        <p:nvSpPr>
          <p:cNvPr id="32" name="TextBox 2">
            <a:extLst>
              <a:ext uri="{FF2B5EF4-FFF2-40B4-BE49-F238E27FC236}">
                <a16:creationId xmlns:a16="http://schemas.microsoft.com/office/drawing/2014/main" id="{0D587619-90C9-BF81-303A-BBE6C4BCCFEB}"/>
              </a:ext>
            </a:extLst>
          </p:cNvPr>
          <p:cNvSpPr txBox="1"/>
          <p:nvPr/>
        </p:nvSpPr>
        <p:spPr>
          <a:xfrm>
            <a:off x="523442" y="33573188"/>
            <a:ext cx="9687878" cy="897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b="1" dirty="0"/>
              <a:t>Open Science, Open Access, Open Data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Research data that results from publicly funded research </a:t>
            </a:r>
            <a:r>
              <a:rPr lang="en-US" sz="4000" noProof="1"/>
              <a:t>should be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b="1" dirty="0"/>
              <a:t>Findable</a:t>
            </a:r>
            <a:r>
              <a:rPr lang="en-US" sz="4000" dirty="0"/>
              <a:t>, </a:t>
            </a:r>
            <a:r>
              <a:rPr lang="en-US" sz="4000" b="1" dirty="0"/>
              <a:t>Accessible</a:t>
            </a:r>
            <a:r>
              <a:rPr lang="en-US" sz="4000" dirty="0"/>
              <a:t>, </a:t>
            </a:r>
            <a:r>
              <a:rPr lang="en-US" sz="4000" b="1" dirty="0"/>
              <a:t>Interoperable</a:t>
            </a:r>
            <a:r>
              <a:rPr lang="en-US" sz="4000" dirty="0"/>
              <a:t>, </a:t>
            </a:r>
            <a:r>
              <a:rPr lang="en-US" sz="4000" b="1" dirty="0"/>
              <a:t>Reusable</a:t>
            </a:r>
            <a:r>
              <a:rPr lang="en-US" sz="4000" dirty="0"/>
              <a:t> (‘</a:t>
            </a:r>
            <a:r>
              <a:rPr lang="en-US" sz="4000" b="1" dirty="0"/>
              <a:t>FAIR</a:t>
            </a:r>
            <a:r>
              <a:rPr lang="en-US" sz="4000" dirty="0"/>
              <a:t> principles’)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therefore replicable, transparent, trustworthy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b="1" dirty="0"/>
              <a:t>As open as possible, as closed as necessary</a:t>
            </a:r>
          </a:p>
          <a:p>
            <a:pPr marL="0" lvl="1">
              <a:lnSpc>
                <a:spcPct val="120000"/>
              </a:lnSpc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Commission Recommendation (EU) 2018/790 on access to and preservation of scientific information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3" name="Obrázek 32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865D14C5-A73E-021C-7CC0-FAF22D98A93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58" y="32086285"/>
            <a:ext cx="1253808" cy="1221598"/>
          </a:xfrm>
          <a:prstGeom prst="rect">
            <a:avLst/>
          </a:prstGeom>
        </p:spPr>
      </p:pic>
      <p:pic>
        <p:nvPicPr>
          <p:cNvPr id="34" name="Obrázek 33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A0510AFD-4E0F-812D-DCB7-BEDEDDED4F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49" y="31973978"/>
            <a:ext cx="1599210" cy="1599210"/>
          </a:xfrm>
          <a:prstGeom prst="rect">
            <a:avLst/>
          </a:prstGeom>
        </p:spPr>
      </p:pic>
      <p:pic>
        <p:nvPicPr>
          <p:cNvPr id="35" name="Obrázek 34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7D166884-4831-A62C-D9DA-7A7A9B8E6F1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4398910" y="32208004"/>
            <a:ext cx="1936941" cy="1063623"/>
          </a:xfrm>
          <a:prstGeom prst="rect">
            <a:avLst/>
          </a:prstGeom>
        </p:spPr>
      </p:pic>
      <p:pic>
        <p:nvPicPr>
          <p:cNvPr id="40" name="Obrázek 39">
            <a:extLst>
              <a:ext uri="{FF2B5EF4-FFF2-40B4-BE49-F238E27FC236}">
                <a16:creationId xmlns:a16="http://schemas.microsoft.com/office/drawing/2014/main" id="{92BDC802-FAC7-B413-BFC0-DD7DD4333E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114270" y="72289"/>
            <a:ext cx="9088935" cy="3408351"/>
          </a:xfrm>
          <a:prstGeom prst="rect">
            <a:avLst/>
          </a:prstGeom>
          <a:ln w="73025" cmpd="sng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1149333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issenschaftliche Poster A0 hoch UHZ EN V2.potx" id="{C4DE2F16-672D-49A6-8800-072FD1A0784E}" vid="{3343231B-2B18-4A43-BE13-F459ADF0BA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94130A2AF244FBF3F304D904ED593" ma:contentTypeVersion="18" ma:contentTypeDescription="Ein neues Dokument erstellen." ma:contentTypeScope="" ma:versionID="9c227ad3ab8d826471e210bb857ebfda">
  <xsd:schema xmlns:xsd="http://www.w3.org/2001/XMLSchema" xmlns:xs="http://www.w3.org/2001/XMLSchema" xmlns:p="http://schemas.microsoft.com/office/2006/metadata/properties" xmlns:ns2="c9077d15-72ed-4fec-bcfe-3472729e9195" xmlns:ns3="bc24777f-78b6-4f3c-a73a-d5fa08e4d537" targetNamespace="http://schemas.microsoft.com/office/2006/metadata/properties" ma:root="true" ma:fieldsID="2a0acd45fe6cc66a06723547185abeb0" ns2:_="" ns3:_="">
    <xsd:import namespace="c9077d15-72ed-4fec-bcfe-3472729e9195"/>
    <xsd:import namespace="bc24777f-78b6-4f3c-a73a-d5fa08e4d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77d15-72ed-4fec-bcfe-3472729e9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7fbe3b91-0d7a-4fca-85de-75d49bc052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4777f-78b6-4f3c-a73a-d5fa08e4d53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23888c3-3691-4ee2-9093-74875a1c94d8}" ma:internalName="TaxCatchAll" ma:showField="CatchAllData" ma:web="bc24777f-78b6-4f3c-a73a-d5fa08e4d5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24777f-78b6-4f3c-a73a-d5fa08e4d537" xsi:nil="true"/>
    <lcf76f155ced4ddcb4097134ff3c332f xmlns="c9077d15-72ed-4fec-bcfe-3472729e919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2E8-BE23-448C-AEDE-E777A2A572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77d15-72ed-4fec-bcfe-3472729e9195"/>
    <ds:schemaRef ds:uri="bc24777f-78b6-4f3c-a73a-d5fa08e4d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26B806-0237-4942-A1FD-5C97285908C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9077d15-72ed-4fec-bcfe-3472729e9195"/>
    <ds:schemaRef ds:uri="http://purl.org/dc/dcmitype/"/>
    <ds:schemaRef ds:uri="bc24777f-78b6-4f3c-a73a-d5fa08e4d53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uzh-scientific-poster-a0-en - kopie</Template>
  <TotalTime>21</TotalTime>
  <Words>692</Words>
  <Application>Microsoft Office PowerPoint</Application>
  <PresentationFormat>Vlastní</PresentationFormat>
  <Paragraphs>105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7" baseType="lpstr">
      <vt:lpstr>Arial</vt:lpstr>
      <vt:lpstr>Source Sans Pro</vt:lpstr>
      <vt:lpstr>Source Sans Pro SemiBold</vt:lpstr>
      <vt:lpstr>Symbol</vt:lpstr>
      <vt:lpstr>Wingdings</vt:lpstr>
      <vt:lpstr>Benutzerdefiniertes Design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dc:description>erstellt durch Vorlagenbauer.ch</dc:description>
  <cp:lastModifiedBy>Jiří Novák</cp:lastModifiedBy>
  <cp:revision>3</cp:revision>
  <dcterms:created xsi:type="dcterms:W3CDTF">2024-06-13T22:43:15Z</dcterms:created>
  <dcterms:modified xsi:type="dcterms:W3CDTF">2024-06-14T14:27:15Z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0x0101000E594130A2AF244FBF3F304D904ED593</vt:lpwstr>
  </property>
  <property fmtid="{D5CDD505-2E9C-101B-9397-08002B2CF9AE}" pid="3" name="MediaServiceImageTags">
    <vt:lpwstr/>
  </property>
</Properties>
</file>