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slideshow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567" r:id="rId2"/>
    <p:sldId id="593" r:id="rId3"/>
    <p:sldId id="595" r:id="rId4"/>
    <p:sldId id="596" r:id="rId5"/>
    <p:sldId id="597" r:id="rId6"/>
    <p:sldId id="598" r:id="rId7"/>
    <p:sldId id="599" r:id="rId8"/>
    <p:sldId id="600" r:id="rId9"/>
    <p:sldId id="576" r:id="rId10"/>
    <p:sldId id="577" r:id="rId11"/>
    <p:sldId id="578" r:id="rId12"/>
    <p:sldId id="579" r:id="rId13"/>
    <p:sldId id="580" r:id="rId14"/>
    <p:sldId id="581" r:id="rId15"/>
    <p:sldId id="582" r:id="rId16"/>
    <p:sldId id="583" r:id="rId17"/>
    <p:sldId id="584" r:id="rId18"/>
    <p:sldId id="585" r:id="rId19"/>
    <p:sldId id="586" r:id="rId20"/>
    <p:sldId id="587" r:id="rId21"/>
    <p:sldId id="588" r:id="rId22"/>
    <p:sldId id="589" r:id="rId23"/>
    <p:sldId id="590" r:id="rId24"/>
    <p:sldId id="32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  <a:srgbClr val="9FA286"/>
    <a:srgbClr val="8568C0"/>
    <a:srgbClr val="8F9856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7" autoAdjust="0"/>
  </p:normalViewPr>
  <p:slideViewPr>
    <p:cSldViewPr>
      <p:cViewPr varScale="1">
        <p:scale>
          <a:sx n="73" d="100"/>
          <a:sy n="73" d="100"/>
        </p:scale>
        <p:origin x="498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D08715-2F83-4971-BD93-1DCA8AF37352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437F3A-6B46-4C7C-B1C2-D304F3F29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705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437F3A-6B46-4C7C-B1C2-D304F3F29B3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6503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437F3A-6B46-4C7C-B1C2-D304F3F29B3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0660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437F3A-6B46-4C7C-B1C2-D304F3F29B3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9512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437F3A-6B46-4C7C-B1C2-D304F3F29B3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8951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437F3A-6B46-4C7C-B1C2-D304F3F29B3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4120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437F3A-6B46-4C7C-B1C2-D304F3F29B3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2939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437F3A-6B46-4C7C-B1C2-D304F3F29B3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2391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437F3A-6B46-4C7C-B1C2-D304F3F29B3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7437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437F3A-6B46-4C7C-B1C2-D304F3F29B3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1076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437F3A-6B46-4C7C-B1C2-D304F3F29B3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766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437F3A-6B46-4C7C-B1C2-D304F3F29B3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437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437F3A-6B46-4C7C-B1C2-D304F3F29B3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7853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437F3A-6B46-4C7C-B1C2-D304F3F29B3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9659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437F3A-6B46-4C7C-B1C2-D304F3F29B3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4381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437F3A-6B46-4C7C-B1C2-D304F3F29B3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813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437F3A-6B46-4C7C-B1C2-D304F3F29B3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075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437F3A-6B46-4C7C-B1C2-D304F3F29B3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2635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437F3A-6B46-4C7C-B1C2-D304F3F29B3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5509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437F3A-6B46-4C7C-B1C2-D304F3F29B3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1104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437F3A-6B46-4C7C-B1C2-D304F3F29B3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1875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437F3A-6B46-4C7C-B1C2-D304F3F29B3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652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437F3A-6B46-4C7C-B1C2-D304F3F29B3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7561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437F3A-6B46-4C7C-B1C2-D304F3F29B3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2295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437F3A-6B46-4C7C-B1C2-D304F3F29B3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021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D47D9-4881-4705-BE2B-4F35D29AF8AC}" type="datetime5">
              <a:rPr lang="en-US" smtClean="0"/>
              <a:t>18-Feb-22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EEE C391/ECE C391/CS C391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3C452-0A05-4E9F-B82A-13A5A7068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183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E09D0-3D67-45A2-87DD-E06A2E5624B0}" type="datetime5">
              <a:rPr lang="en-US" smtClean="0"/>
              <a:t>18-Feb-22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EEE C391/ECE C391/CS C391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3C452-0A05-4E9F-B82A-13A5A7068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677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A046F-F453-41A3-B7A7-4CF308BE91ED}" type="datetime5">
              <a:rPr lang="en-US" smtClean="0"/>
              <a:t>18-Feb-22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EEE C391/ECE C391/CS C391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3C452-0A05-4E9F-B82A-13A5A7068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088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AE4FA-1E14-45D3-9C73-C294458BD8EE}" type="datetime5">
              <a:rPr lang="en-US" smtClean="0"/>
              <a:t>18-Feb-22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EEE C391/ECE C391/CS C391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3C452-0A05-4E9F-B82A-13A5A7068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779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2A9BA-96B2-4CA0-8075-B91D4B8A7E87}" type="datetime5">
              <a:rPr lang="en-US" smtClean="0"/>
              <a:t>18-Feb-22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EEE C391/ECE C391/CS C391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3C452-0A05-4E9F-B82A-13A5A7068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114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4E73E-B39B-4189-A572-4867FE635230}" type="datetime5">
              <a:rPr lang="en-US" smtClean="0"/>
              <a:t>18-Feb-22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EEE C391/ECE C391/CS C391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3C452-0A05-4E9F-B82A-13A5A7068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172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4AD72-19F8-4871-9AF3-BA38CCBF2DB6}" type="datetime5">
              <a:rPr lang="en-US" smtClean="0"/>
              <a:t>18-Feb-22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EEE C391/ECE C391/CS C391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3C452-0A05-4E9F-B82A-13A5A7068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405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4CDED-B425-40D0-92C1-CE2335018CCA}" type="datetime5">
              <a:rPr lang="en-US" smtClean="0"/>
              <a:t>18-Feb-22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EEE C391/ECE C391/CS C391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3C452-0A05-4E9F-B82A-13A5A7068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332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F5856-0C2B-47E7-8BA5-9DB5B7A2163F}" type="datetime5">
              <a:rPr lang="en-US" smtClean="0"/>
              <a:t>18-Feb-22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EEE C391/ECE C391/CS C391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3C452-0A05-4E9F-B82A-13A5A7068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365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E7259-56AA-474A-ABD6-D6312305AD8D}" type="datetime5">
              <a:rPr lang="en-US" smtClean="0"/>
              <a:t>18-Feb-22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EEE C391/ECE C391/CS C391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3C452-0A05-4E9F-B82A-13A5A7068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973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7D239-FA50-45AA-9516-CDF5A3671D8D}" type="datetime5">
              <a:rPr lang="en-US" smtClean="0"/>
              <a:t>18-Feb-22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EEE C391/ECE C391/CS C391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3C452-0A05-4E9F-B82A-13A5A7068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959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BA6E1-CDD5-4C72-BBC7-471895498D88}" type="datetime5">
              <a:rPr lang="en-US" smtClean="0"/>
              <a:t>18-Feb-22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EEE C391/ECE C391/CS C391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3C452-0A05-4E9F-B82A-13A5A7068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390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5743576"/>
            <a:ext cx="6229350" cy="1114425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3351" y="5743575"/>
            <a:ext cx="2914649" cy="111442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210801" y="-33754"/>
            <a:ext cx="518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CKV</a:t>
            </a:r>
          </a:p>
        </p:txBody>
      </p:sp>
      <p:pic>
        <p:nvPicPr>
          <p:cNvPr id="10" name="Picture 9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474" y="1920876"/>
            <a:ext cx="9153525" cy="457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95600" y="2920426"/>
            <a:ext cx="693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Lecture </a:t>
            </a:r>
            <a:r>
              <a:rPr lang="en-US" sz="3200" dirty="0" smtClean="0">
                <a:solidFill>
                  <a:schemeClr val="bg1"/>
                </a:solidFill>
              </a:rPr>
              <a:t>13_14:  </a:t>
            </a:r>
            <a:r>
              <a:rPr lang="en-US" sz="3200" dirty="0">
                <a:solidFill>
                  <a:schemeClr val="bg1"/>
                </a:solidFill>
              </a:rPr>
              <a:t>Processor Design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09800" y="1158875"/>
            <a:ext cx="815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Computer Architecture</a:t>
            </a:r>
          </a:p>
        </p:txBody>
      </p:sp>
      <p:sp>
        <p:nvSpPr>
          <p:cNvPr id="13" name="Footer Placeholder 8"/>
          <p:cNvSpPr txBox="1">
            <a:spLocks/>
          </p:cNvSpPr>
          <p:nvPr/>
        </p:nvSpPr>
        <p:spPr>
          <a:xfrm>
            <a:off x="4648200" y="207327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2">
                    <a:lumMod val="40000"/>
                    <a:lumOff val="60000"/>
                  </a:schemeClr>
                </a:solidFill>
                <a:cs typeface="Arial" charset="0"/>
              </a:rPr>
              <a:t>CS F342</a:t>
            </a:r>
          </a:p>
        </p:txBody>
      </p:sp>
    </p:spTree>
    <p:extLst>
      <p:ext uri="{BB962C8B-B14F-4D97-AF65-F5344CB8AC3E}">
        <p14:creationId xmlns:p14="http://schemas.microsoft.com/office/powerpoint/2010/main" val="4129060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Arrow Connector 24"/>
          <p:cNvCxnSpPr/>
          <p:nvPr/>
        </p:nvCxnSpPr>
        <p:spPr>
          <a:xfrm>
            <a:off x="9886950" y="5529263"/>
            <a:ext cx="762000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6477000" y="2057400"/>
            <a:ext cx="609600" cy="2286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PC</a:t>
            </a:r>
            <a:endParaRPr lang="en-US" b="1" dirty="0"/>
          </a:p>
        </p:txBody>
      </p:sp>
      <p:sp>
        <p:nvSpPr>
          <p:cNvPr id="17" name="Rectangle 16"/>
          <p:cNvSpPr/>
          <p:nvPr/>
        </p:nvSpPr>
        <p:spPr>
          <a:xfrm>
            <a:off x="2372009" y="304800"/>
            <a:ext cx="2362200" cy="22479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algn="just"/>
            <a:r>
              <a:rPr lang="en-US" b="1" dirty="0"/>
              <a:t>Instruction</a:t>
            </a:r>
          </a:p>
          <a:p>
            <a:pPr algn="just"/>
            <a:r>
              <a:rPr lang="en-US" b="1" dirty="0"/>
              <a:t>Memory 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762409" y="647700"/>
            <a:ext cx="609600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734209" y="1400175"/>
            <a:ext cx="762000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715000" y="3200400"/>
            <a:ext cx="762000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086600" y="3200400"/>
            <a:ext cx="762000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8210550" y="4776788"/>
            <a:ext cx="762000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8210550" y="6176963"/>
            <a:ext cx="762000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Freeform 15"/>
          <p:cNvSpPr/>
          <p:nvPr/>
        </p:nvSpPr>
        <p:spPr>
          <a:xfrm>
            <a:off x="8991600" y="4343401"/>
            <a:ext cx="1276350" cy="2295525"/>
          </a:xfrm>
          <a:custGeom>
            <a:avLst/>
            <a:gdLst>
              <a:gd name="connsiteX0" fmla="*/ 9525 w 1276350"/>
              <a:gd name="connsiteY0" fmla="*/ 0 h 2295525"/>
              <a:gd name="connsiteX1" fmla="*/ 9525 w 1276350"/>
              <a:gd name="connsiteY1" fmla="*/ 828675 h 2295525"/>
              <a:gd name="connsiteX2" fmla="*/ 247650 w 1276350"/>
              <a:gd name="connsiteY2" fmla="*/ 1076325 h 2295525"/>
              <a:gd name="connsiteX3" fmla="*/ 0 w 1276350"/>
              <a:gd name="connsiteY3" fmla="*/ 1314450 h 2295525"/>
              <a:gd name="connsiteX4" fmla="*/ 0 w 1276350"/>
              <a:gd name="connsiteY4" fmla="*/ 2295525 h 2295525"/>
              <a:gd name="connsiteX5" fmla="*/ 1276350 w 1276350"/>
              <a:gd name="connsiteY5" fmla="*/ 1676400 h 2295525"/>
              <a:gd name="connsiteX6" fmla="*/ 1276350 w 1276350"/>
              <a:gd name="connsiteY6" fmla="*/ 590550 h 2295525"/>
              <a:gd name="connsiteX7" fmla="*/ 9525 w 1276350"/>
              <a:gd name="connsiteY7" fmla="*/ 0 h 2295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76350" h="2295525">
                <a:moveTo>
                  <a:pt x="9525" y="0"/>
                </a:moveTo>
                <a:lnTo>
                  <a:pt x="9525" y="828675"/>
                </a:lnTo>
                <a:lnTo>
                  <a:pt x="247650" y="1076325"/>
                </a:lnTo>
                <a:lnTo>
                  <a:pt x="0" y="1314450"/>
                </a:lnTo>
                <a:lnTo>
                  <a:pt x="0" y="2295525"/>
                </a:lnTo>
                <a:lnTo>
                  <a:pt x="1276350" y="1676400"/>
                </a:lnTo>
                <a:lnTo>
                  <a:pt x="1276350" y="590550"/>
                </a:lnTo>
                <a:lnTo>
                  <a:pt x="9525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 dirty="0"/>
              <a:t>   Add</a:t>
            </a:r>
          </a:p>
          <a:p>
            <a:pPr algn="ctr"/>
            <a:endParaRPr lang="en-US" b="1" dirty="0"/>
          </a:p>
        </p:txBody>
      </p:sp>
      <p:sp>
        <p:nvSpPr>
          <p:cNvPr id="31" name="Rectangle 30"/>
          <p:cNvSpPr/>
          <p:nvPr/>
        </p:nvSpPr>
        <p:spPr>
          <a:xfrm>
            <a:off x="2391059" y="342900"/>
            <a:ext cx="1276350" cy="6096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Instruction Address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438809" y="1257300"/>
            <a:ext cx="1295400" cy="3810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Instruction</a:t>
            </a:r>
          </a:p>
        </p:txBody>
      </p:sp>
    </p:spTree>
    <p:extLst>
      <p:ext uri="{BB962C8B-B14F-4D97-AF65-F5344CB8AC3E}">
        <p14:creationId xmlns:p14="http://schemas.microsoft.com/office/powerpoint/2010/main" val="37755980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7" grpId="0" animBg="1"/>
      <p:bldP spid="16" grpId="0" animBg="1"/>
      <p:bldP spid="31" grpId="0" animBg="1"/>
      <p:bldP spid="3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/>
          <p:cNvCxnSpPr/>
          <p:nvPr/>
        </p:nvCxnSpPr>
        <p:spPr>
          <a:xfrm>
            <a:off x="6629400" y="4533900"/>
            <a:ext cx="762000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971800" y="3009900"/>
            <a:ext cx="609600" cy="16192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PC</a:t>
            </a:r>
            <a:endParaRPr lang="en-US" b="1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895975" y="2395537"/>
            <a:ext cx="762000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8" name="Freeform 27"/>
          <p:cNvSpPr/>
          <p:nvPr/>
        </p:nvSpPr>
        <p:spPr>
          <a:xfrm>
            <a:off x="6677025" y="947738"/>
            <a:ext cx="895350" cy="1833563"/>
          </a:xfrm>
          <a:custGeom>
            <a:avLst/>
            <a:gdLst>
              <a:gd name="connsiteX0" fmla="*/ 9525 w 1276350"/>
              <a:gd name="connsiteY0" fmla="*/ 0 h 2295525"/>
              <a:gd name="connsiteX1" fmla="*/ 9525 w 1276350"/>
              <a:gd name="connsiteY1" fmla="*/ 828675 h 2295525"/>
              <a:gd name="connsiteX2" fmla="*/ 247650 w 1276350"/>
              <a:gd name="connsiteY2" fmla="*/ 1076325 h 2295525"/>
              <a:gd name="connsiteX3" fmla="*/ 0 w 1276350"/>
              <a:gd name="connsiteY3" fmla="*/ 1314450 h 2295525"/>
              <a:gd name="connsiteX4" fmla="*/ 0 w 1276350"/>
              <a:gd name="connsiteY4" fmla="*/ 2295525 h 2295525"/>
              <a:gd name="connsiteX5" fmla="*/ 1276350 w 1276350"/>
              <a:gd name="connsiteY5" fmla="*/ 1676400 h 2295525"/>
              <a:gd name="connsiteX6" fmla="*/ 1276350 w 1276350"/>
              <a:gd name="connsiteY6" fmla="*/ 590550 h 2295525"/>
              <a:gd name="connsiteX7" fmla="*/ 9525 w 1276350"/>
              <a:gd name="connsiteY7" fmla="*/ 0 h 2295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76350" h="2295525">
                <a:moveTo>
                  <a:pt x="9525" y="0"/>
                </a:moveTo>
                <a:lnTo>
                  <a:pt x="9525" y="828675"/>
                </a:lnTo>
                <a:lnTo>
                  <a:pt x="247650" y="1076325"/>
                </a:lnTo>
                <a:lnTo>
                  <a:pt x="0" y="1314450"/>
                </a:lnTo>
                <a:lnTo>
                  <a:pt x="0" y="2295525"/>
                </a:lnTo>
                <a:lnTo>
                  <a:pt x="1276350" y="1676400"/>
                </a:lnTo>
                <a:lnTo>
                  <a:pt x="1276350" y="590550"/>
                </a:lnTo>
                <a:lnTo>
                  <a:pt x="9525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 dirty="0"/>
              <a:t>   Add</a:t>
            </a:r>
          </a:p>
          <a:p>
            <a:endParaRPr lang="en-US" sz="2400" b="1" dirty="0"/>
          </a:p>
          <a:p>
            <a:endParaRPr lang="en-US" sz="2400" b="1" dirty="0"/>
          </a:p>
          <a:p>
            <a:pPr algn="ctr"/>
            <a:endParaRPr lang="en-US" b="1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7572376" y="1864518"/>
            <a:ext cx="5048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8077200" y="571500"/>
            <a:ext cx="0" cy="12930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2438400" y="571500"/>
            <a:ext cx="5638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25" name="Straight Connector 1024"/>
          <p:cNvCxnSpPr/>
          <p:nvPr/>
        </p:nvCxnSpPr>
        <p:spPr>
          <a:xfrm>
            <a:off x="2438400" y="571500"/>
            <a:ext cx="0" cy="31242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28" name="Straight Arrow Connector 1027"/>
          <p:cNvCxnSpPr/>
          <p:nvPr/>
        </p:nvCxnSpPr>
        <p:spPr>
          <a:xfrm>
            <a:off x="2438400" y="3695700"/>
            <a:ext cx="533400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32" name="Straight Connector 1031"/>
          <p:cNvCxnSpPr/>
          <p:nvPr/>
        </p:nvCxnSpPr>
        <p:spPr>
          <a:xfrm flipV="1">
            <a:off x="3886200" y="1218010"/>
            <a:ext cx="0" cy="25538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34" name="Straight Arrow Connector 1033"/>
          <p:cNvCxnSpPr/>
          <p:nvPr/>
        </p:nvCxnSpPr>
        <p:spPr>
          <a:xfrm>
            <a:off x="3886201" y="1218009"/>
            <a:ext cx="2771775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7189506" y="5867400"/>
            <a:ext cx="3326095" cy="6858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Instruction Fetch</a:t>
            </a:r>
          </a:p>
        </p:txBody>
      </p:sp>
      <p:sp>
        <p:nvSpPr>
          <p:cNvPr id="1035" name="Rectangle 1034"/>
          <p:cNvSpPr/>
          <p:nvPr/>
        </p:nvSpPr>
        <p:spPr>
          <a:xfrm>
            <a:off x="5524501" y="2119729"/>
            <a:ext cx="3674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5" name="Rectangle 44"/>
          <p:cNvSpPr/>
          <p:nvPr/>
        </p:nvSpPr>
        <p:spPr>
          <a:xfrm>
            <a:off x="4314825" y="3390900"/>
            <a:ext cx="2362200" cy="22479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algn="just"/>
            <a:r>
              <a:rPr lang="en-US" b="1" dirty="0"/>
              <a:t>Instruction</a:t>
            </a:r>
          </a:p>
          <a:p>
            <a:pPr algn="just"/>
            <a:r>
              <a:rPr lang="en-US" b="1" dirty="0"/>
              <a:t>Memory </a:t>
            </a:r>
          </a:p>
        </p:txBody>
      </p:sp>
      <p:sp>
        <p:nvSpPr>
          <p:cNvPr id="48" name="Rectangle 47"/>
          <p:cNvSpPr/>
          <p:nvPr/>
        </p:nvSpPr>
        <p:spPr>
          <a:xfrm>
            <a:off x="4333875" y="3429000"/>
            <a:ext cx="1276350" cy="6096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Instruction Address</a:t>
            </a:r>
          </a:p>
        </p:txBody>
      </p:sp>
      <p:sp>
        <p:nvSpPr>
          <p:cNvPr id="49" name="Rectangle 48"/>
          <p:cNvSpPr/>
          <p:nvPr/>
        </p:nvSpPr>
        <p:spPr>
          <a:xfrm>
            <a:off x="5381625" y="4343400"/>
            <a:ext cx="1295400" cy="3810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Instruction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581400" y="3771900"/>
            <a:ext cx="762000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84384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8" grpId="0" animBg="1"/>
      <p:bldP spid="43" grpId="0" animBg="1"/>
      <p:bldP spid="1035" grpId="0"/>
      <p:bldP spid="45" grpId="0" animBg="1"/>
      <p:bldP spid="48" grpId="0" animBg="1"/>
      <p:bldP spid="4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3886200" y="1143000"/>
            <a:ext cx="4343400" cy="6096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Register Bank</a:t>
            </a:r>
          </a:p>
        </p:txBody>
      </p:sp>
      <p:sp>
        <p:nvSpPr>
          <p:cNvPr id="4" name="Rectangle 3"/>
          <p:cNvSpPr/>
          <p:nvPr/>
        </p:nvSpPr>
        <p:spPr>
          <a:xfrm>
            <a:off x="4119036" y="3124201"/>
            <a:ext cx="3877728" cy="58477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3200" dirty="0"/>
              <a:t>Register File with R/W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42783671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567236" y="1447800"/>
            <a:ext cx="3048000" cy="28575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US" b="1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862386" y="1714500"/>
            <a:ext cx="704850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862386" y="2476500"/>
            <a:ext cx="704850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615236" y="2171700"/>
            <a:ext cx="666750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615236" y="3448050"/>
            <a:ext cx="666750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586286" y="1562100"/>
            <a:ext cx="1504950" cy="4953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Read Register number 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700836" y="1924050"/>
            <a:ext cx="895350" cy="466724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Read Data 1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700836" y="3200400"/>
            <a:ext cx="895350" cy="4953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Read Data 2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586286" y="2247900"/>
            <a:ext cx="1504950" cy="4953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Read Register number 2</a:t>
            </a:r>
          </a:p>
        </p:txBody>
      </p:sp>
    </p:spTree>
    <p:extLst>
      <p:ext uri="{BB962C8B-B14F-4D97-AF65-F5344CB8AC3E}">
        <p14:creationId xmlns:p14="http://schemas.microsoft.com/office/powerpoint/2010/main" val="27342562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 animBg="1"/>
      <p:bldP spid="27" grpId="0" animBg="1"/>
      <p:bldP spid="2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591050" y="1480066"/>
            <a:ext cx="3048000" cy="28575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US" b="1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886200" y="1746766"/>
            <a:ext cx="704850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886200" y="2508766"/>
            <a:ext cx="704850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639050" y="2203966"/>
            <a:ext cx="666750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639050" y="3480316"/>
            <a:ext cx="666750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886200" y="3423166"/>
            <a:ext cx="704850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886200" y="4032766"/>
            <a:ext cx="704850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6934200" y="4566166"/>
            <a:ext cx="1276350" cy="38100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err="1"/>
              <a:t>RegWrite</a:t>
            </a:r>
            <a:endParaRPr lang="en-US" sz="2000" b="1" dirty="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6877050" y="4337566"/>
            <a:ext cx="0" cy="4572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610100" y="1594366"/>
            <a:ext cx="1504950" cy="4953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Read Register number 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724650" y="1956316"/>
            <a:ext cx="895350" cy="466724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Read Data 1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724650" y="3232666"/>
            <a:ext cx="895350" cy="4953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Read Data 2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610100" y="2280166"/>
            <a:ext cx="1504950" cy="4953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Read Register number 2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591050" y="3194566"/>
            <a:ext cx="1524000" cy="4572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Write Register 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600575" y="3880366"/>
            <a:ext cx="1514475" cy="32385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Write Data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124201" y="5372577"/>
            <a:ext cx="6496051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solidFill>
                  <a:schemeClr val="tx1"/>
                </a:solidFill>
              </a:rPr>
              <a:t>Writes are controlled by write control signal</a:t>
            </a:r>
          </a:p>
        </p:txBody>
      </p:sp>
      <p:cxnSp>
        <p:nvCxnSpPr>
          <p:cNvPr id="1031" name="Straight Connector 1030"/>
          <p:cNvCxnSpPr/>
          <p:nvPr/>
        </p:nvCxnSpPr>
        <p:spPr>
          <a:xfrm flipH="1">
            <a:off x="4038601" y="1594366"/>
            <a:ext cx="266699" cy="24765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4038601" y="2403991"/>
            <a:ext cx="266699" cy="24765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4038601" y="3289816"/>
            <a:ext cx="266699" cy="24765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4038601" y="3908941"/>
            <a:ext cx="266699" cy="24765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7705727" y="2099191"/>
            <a:ext cx="266699" cy="24765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7715252" y="3346966"/>
            <a:ext cx="266699" cy="24765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32" name="Rectangle 1031"/>
          <p:cNvSpPr/>
          <p:nvPr/>
        </p:nvSpPr>
        <p:spPr>
          <a:xfrm>
            <a:off x="3990975" y="1295400"/>
            <a:ext cx="314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5</a:t>
            </a:r>
            <a:endParaRPr lang="en-US" sz="2000" b="1" dirty="0"/>
          </a:p>
        </p:txBody>
      </p:sp>
      <p:sp>
        <p:nvSpPr>
          <p:cNvPr id="48" name="Rectangle 47"/>
          <p:cNvSpPr/>
          <p:nvPr/>
        </p:nvSpPr>
        <p:spPr>
          <a:xfrm>
            <a:off x="4009839" y="2019239"/>
            <a:ext cx="314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5</a:t>
            </a:r>
            <a:endParaRPr lang="en-US" sz="2000" b="1" dirty="0"/>
          </a:p>
        </p:txBody>
      </p:sp>
      <p:sp>
        <p:nvSpPr>
          <p:cNvPr id="49" name="Rectangle 48"/>
          <p:cNvSpPr/>
          <p:nvPr/>
        </p:nvSpPr>
        <p:spPr>
          <a:xfrm>
            <a:off x="4014694" y="2956411"/>
            <a:ext cx="314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5</a:t>
            </a:r>
            <a:endParaRPr lang="en-US" sz="2000" b="1" dirty="0"/>
          </a:p>
        </p:txBody>
      </p:sp>
      <p:sp>
        <p:nvSpPr>
          <p:cNvPr id="50" name="Rectangle 49"/>
          <p:cNvSpPr/>
          <p:nvPr/>
        </p:nvSpPr>
        <p:spPr>
          <a:xfrm>
            <a:off x="4014694" y="3613576"/>
            <a:ext cx="4443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32</a:t>
            </a:r>
            <a:endParaRPr lang="en-US" sz="2000" b="1" dirty="0"/>
          </a:p>
        </p:txBody>
      </p:sp>
      <p:sp>
        <p:nvSpPr>
          <p:cNvPr id="51" name="Rectangle 50"/>
          <p:cNvSpPr/>
          <p:nvPr/>
        </p:nvSpPr>
        <p:spPr>
          <a:xfrm>
            <a:off x="7710580" y="1746676"/>
            <a:ext cx="4443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32</a:t>
            </a:r>
            <a:endParaRPr lang="en-US" sz="2000" b="1" dirty="0"/>
          </a:p>
        </p:txBody>
      </p:sp>
      <p:sp>
        <p:nvSpPr>
          <p:cNvPr id="52" name="Rectangle 51"/>
          <p:cNvSpPr/>
          <p:nvPr/>
        </p:nvSpPr>
        <p:spPr>
          <a:xfrm>
            <a:off x="7715251" y="2956411"/>
            <a:ext cx="4443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32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9687070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9" grpId="0" animBg="1"/>
      <p:bldP spid="30" grpId="0" animBg="1"/>
      <p:bldP spid="38" grpId="0" animBg="1"/>
      <p:bldP spid="1032" grpId="0"/>
      <p:bldP spid="48" grpId="0"/>
      <p:bldP spid="49" grpId="0"/>
      <p:bldP spid="50" grpId="0"/>
      <p:bldP spid="51" grpId="0"/>
      <p:bldP spid="5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3886200" y="1143000"/>
            <a:ext cx="4343400" cy="6096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ALU</a:t>
            </a:r>
          </a:p>
        </p:txBody>
      </p:sp>
      <p:sp>
        <p:nvSpPr>
          <p:cNvPr id="4" name="Rectangle 3"/>
          <p:cNvSpPr/>
          <p:nvPr/>
        </p:nvSpPr>
        <p:spPr>
          <a:xfrm>
            <a:off x="3962400" y="3124201"/>
            <a:ext cx="4178388" cy="58477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3200" dirty="0"/>
              <a:t>Perform ALU operations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9747035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Arrow Connector 34"/>
          <p:cNvCxnSpPr/>
          <p:nvPr/>
        </p:nvCxnSpPr>
        <p:spPr>
          <a:xfrm>
            <a:off x="7065169" y="4157724"/>
            <a:ext cx="762000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495800" y="2938524"/>
            <a:ext cx="762000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495800" y="4614923"/>
            <a:ext cx="762000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9" name="Freeform 38"/>
          <p:cNvSpPr/>
          <p:nvPr/>
        </p:nvSpPr>
        <p:spPr>
          <a:xfrm>
            <a:off x="5279231" y="2481324"/>
            <a:ext cx="1785939" cy="2595564"/>
          </a:xfrm>
          <a:custGeom>
            <a:avLst/>
            <a:gdLst>
              <a:gd name="connsiteX0" fmla="*/ 9525 w 1276350"/>
              <a:gd name="connsiteY0" fmla="*/ 0 h 2295525"/>
              <a:gd name="connsiteX1" fmla="*/ 9525 w 1276350"/>
              <a:gd name="connsiteY1" fmla="*/ 828675 h 2295525"/>
              <a:gd name="connsiteX2" fmla="*/ 247650 w 1276350"/>
              <a:gd name="connsiteY2" fmla="*/ 1076325 h 2295525"/>
              <a:gd name="connsiteX3" fmla="*/ 0 w 1276350"/>
              <a:gd name="connsiteY3" fmla="*/ 1314450 h 2295525"/>
              <a:gd name="connsiteX4" fmla="*/ 0 w 1276350"/>
              <a:gd name="connsiteY4" fmla="*/ 2295525 h 2295525"/>
              <a:gd name="connsiteX5" fmla="*/ 1276350 w 1276350"/>
              <a:gd name="connsiteY5" fmla="*/ 1676400 h 2295525"/>
              <a:gd name="connsiteX6" fmla="*/ 1276350 w 1276350"/>
              <a:gd name="connsiteY6" fmla="*/ 590550 h 2295525"/>
              <a:gd name="connsiteX7" fmla="*/ 9525 w 1276350"/>
              <a:gd name="connsiteY7" fmla="*/ 0 h 2295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76350" h="2295525">
                <a:moveTo>
                  <a:pt x="9525" y="0"/>
                </a:moveTo>
                <a:lnTo>
                  <a:pt x="9525" y="828675"/>
                </a:lnTo>
                <a:lnTo>
                  <a:pt x="247650" y="1076325"/>
                </a:lnTo>
                <a:lnTo>
                  <a:pt x="0" y="1314450"/>
                </a:lnTo>
                <a:lnTo>
                  <a:pt x="0" y="2295525"/>
                </a:lnTo>
                <a:lnTo>
                  <a:pt x="1276350" y="1676400"/>
                </a:lnTo>
                <a:lnTo>
                  <a:pt x="1276350" y="590550"/>
                </a:lnTo>
                <a:lnTo>
                  <a:pt x="9525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 dirty="0"/>
              <a:t>   </a:t>
            </a:r>
          </a:p>
          <a:p>
            <a:endParaRPr lang="en-US" sz="2400" b="1" dirty="0"/>
          </a:p>
          <a:p>
            <a:r>
              <a:rPr lang="en-US" sz="2400" b="1" dirty="0"/>
              <a:t>    </a:t>
            </a:r>
          </a:p>
          <a:p>
            <a:r>
              <a:rPr lang="en-US" sz="2400" b="1" dirty="0"/>
              <a:t>               Zero </a:t>
            </a:r>
          </a:p>
          <a:p>
            <a:r>
              <a:rPr lang="en-US" sz="2400" b="1" dirty="0"/>
              <a:t>    ALU      </a:t>
            </a:r>
          </a:p>
          <a:p>
            <a:pPr algn="r"/>
            <a:r>
              <a:rPr lang="en-US" sz="2000" b="1" dirty="0"/>
              <a:t>               ALU </a:t>
            </a:r>
          </a:p>
          <a:p>
            <a:pPr algn="r"/>
            <a:r>
              <a:rPr lang="en-US" sz="2000" b="1" dirty="0"/>
              <a:t>Result</a:t>
            </a:r>
          </a:p>
          <a:p>
            <a:endParaRPr lang="en-US" sz="2400" b="1" dirty="0"/>
          </a:p>
          <a:p>
            <a:endParaRPr lang="en-US" sz="2400" b="1" dirty="0"/>
          </a:p>
          <a:p>
            <a:pPr algn="ctr"/>
            <a:endParaRPr lang="en-US" b="1" dirty="0"/>
          </a:p>
        </p:txBody>
      </p:sp>
      <p:cxnSp>
        <p:nvCxnSpPr>
          <p:cNvPr id="40" name="Straight Connector 39"/>
          <p:cNvCxnSpPr/>
          <p:nvPr/>
        </p:nvCxnSpPr>
        <p:spPr>
          <a:xfrm flipH="1">
            <a:off x="4610102" y="2795649"/>
            <a:ext cx="266699" cy="24765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4614955" y="2443134"/>
            <a:ext cx="4443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32</a:t>
            </a:r>
            <a:endParaRPr lang="en-US" sz="2000" b="1" dirty="0"/>
          </a:p>
        </p:txBody>
      </p:sp>
      <p:cxnSp>
        <p:nvCxnSpPr>
          <p:cNvPr id="47" name="Straight Connector 46"/>
          <p:cNvCxnSpPr/>
          <p:nvPr/>
        </p:nvCxnSpPr>
        <p:spPr>
          <a:xfrm flipH="1">
            <a:off x="4624481" y="4491098"/>
            <a:ext cx="266699" cy="24765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4629334" y="4138583"/>
            <a:ext cx="4443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32</a:t>
            </a:r>
            <a:endParaRPr lang="en-US" sz="2000" b="1" dirty="0"/>
          </a:p>
        </p:txBody>
      </p:sp>
      <p:cxnSp>
        <p:nvCxnSpPr>
          <p:cNvPr id="54" name="Straight Connector 53"/>
          <p:cNvCxnSpPr/>
          <p:nvPr/>
        </p:nvCxnSpPr>
        <p:spPr>
          <a:xfrm flipH="1">
            <a:off x="7219140" y="4033899"/>
            <a:ext cx="266699" cy="24765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7223993" y="3681384"/>
            <a:ext cx="4443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32</a:t>
            </a:r>
            <a:endParaRPr lang="en-US" sz="2000" b="1" dirty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7065169" y="3395724"/>
            <a:ext cx="762000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6248400" y="2028888"/>
            <a:ext cx="0" cy="814356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5580564" y="1676400"/>
            <a:ext cx="1581150" cy="38100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ALU operation</a:t>
            </a:r>
          </a:p>
        </p:txBody>
      </p:sp>
      <p:cxnSp>
        <p:nvCxnSpPr>
          <p:cNvPr id="59" name="Straight Connector 58"/>
          <p:cNvCxnSpPr/>
          <p:nvPr/>
        </p:nvCxnSpPr>
        <p:spPr>
          <a:xfrm flipH="1">
            <a:off x="6115051" y="2233674"/>
            <a:ext cx="266699" cy="24765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6381749" y="2228820"/>
            <a:ext cx="314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4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0339967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6" grpId="0"/>
      <p:bldP spid="53" grpId="0"/>
      <p:bldP spid="55" grpId="0"/>
      <p:bldP spid="58" grpId="0" animBg="1"/>
      <p:bldP spid="6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381250" y="2305050"/>
            <a:ext cx="3048000" cy="28575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US" b="1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676400" y="2571750"/>
            <a:ext cx="704850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676400" y="3333750"/>
            <a:ext cx="704850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429250" y="3028950"/>
            <a:ext cx="2212180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429250" y="4248150"/>
            <a:ext cx="2212180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676400" y="4248150"/>
            <a:ext cx="704850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676400" y="4857750"/>
            <a:ext cx="704850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4229101" y="5762625"/>
            <a:ext cx="1276350" cy="38100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err="1"/>
              <a:t>RegWrite</a:t>
            </a:r>
            <a:endParaRPr lang="en-US" sz="2000" b="1" dirty="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4667250" y="5162550"/>
            <a:ext cx="0" cy="4572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400300" y="2419350"/>
            <a:ext cx="1504950" cy="4953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Read Register number 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514850" y="2781300"/>
            <a:ext cx="895350" cy="466724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Read Data 1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514850" y="4000500"/>
            <a:ext cx="895350" cy="4953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Read Data 2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400300" y="3105150"/>
            <a:ext cx="1504950" cy="4953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Read Register number 2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381250" y="4019550"/>
            <a:ext cx="1524000" cy="4572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Write Register 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390775" y="4705350"/>
            <a:ext cx="1514475" cy="32385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Write Data</a:t>
            </a:r>
          </a:p>
        </p:txBody>
      </p:sp>
      <p:cxnSp>
        <p:nvCxnSpPr>
          <p:cNvPr id="1031" name="Straight Connector 1030"/>
          <p:cNvCxnSpPr/>
          <p:nvPr/>
        </p:nvCxnSpPr>
        <p:spPr>
          <a:xfrm flipH="1">
            <a:off x="1828801" y="2419350"/>
            <a:ext cx="266699" cy="24765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1828801" y="3228975"/>
            <a:ext cx="266699" cy="24765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1828801" y="4114800"/>
            <a:ext cx="266699" cy="24765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1828801" y="4733925"/>
            <a:ext cx="266699" cy="24765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5495927" y="2924175"/>
            <a:ext cx="266699" cy="24765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5505452" y="4114800"/>
            <a:ext cx="266699" cy="24765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32" name="Rectangle 1031"/>
          <p:cNvSpPr/>
          <p:nvPr/>
        </p:nvSpPr>
        <p:spPr>
          <a:xfrm>
            <a:off x="1781175" y="2120384"/>
            <a:ext cx="314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5</a:t>
            </a:r>
            <a:endParaRPr lang="en-US" sz="2000" b="1" dirty="0"/>
          </a:p>
        </p:txBody>
      </p:sp>
      <p:sp>
        <p:nvSpPr>
          <p:cNvPr id="48" name="Rectangle 47"/>
          <p:cNvSpPr/>
          <p:nvPr/>
        </p:nvSpPr>
        <p:spPr>
          <a:xfrm>
            <a:off x="1800039" y="2844223"/>
            <a:ext cx="314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5</a:t>
            </a:r>
            <a:endParaRPr lang="en-US" sz="2000" b="1" dirty="0"/>
          </a:p>
        </p:txBody>
      </p:sp>
      <p:sp>
        <p:nvSpPr>
          <p:cNvPr id="49" name="Rectangle 48"/>
          <p:cNvSpPr/>
          <p:nvPr/>
        </p:nvSpPr>
        <p:spPr>
          <a:xfrm>
            <a:off x="1804894" y="3781395"/>
            <a:ext cx="314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5</a:t>
            </a:r>
            <a:endParaRPr lang="en-US" sz="2000" b="1" dirty="0"/>
          </a:p>
        </p:txBody>
      </p:sp>
      <p:sp>
        <p:nvSpPr>
          <p:cNvPr id="50" name="Rectangle 49"/>
          <p:cNvSpPr/>
          <p:nvPr/>
        </p:nvSpPr>
        <p:spPr>
          <a:xfrm>
            <a:off x="1804894" y="4438560"/>
            <a:ext cx="4443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32</a:t>
            </a:r>
            <a:endParaRPr lang="en-US" sz="2000" b="1" dirty="0"/>
          </a:p>
        </p:txBody>
      </p:sp>
      <p:sp>
        <p:nvSpPr>
          <p:cNvPr id="51" name="Rectangle 50"/>
          <p:cNvSpPr/>
          <p:nvPr/>
        </p:nvSpPr>
        <p:spPr>
          <a:xfrm>
            <a:off x="5500780" y="2571660"/>
            <a:ext cx="4443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32</a:t>
            </a:r>
            <a:endParaRPr lang="en-US" sz="2000" b="1" dirty="0"/>
          </a:p>
        </p:txBody>
      </p:sp>
      <p:sp>
        <p:nvSpPr>
          <p:cNvPr id="52" name="Rectangle 51"/>
          <p:cNvSpPr/>
          <p:nvPr/>
        </p:nvSpPr>
        <p:spPr>
          <a:xfrm>
            <a:off x="5505451" y="3781395"/>
            <a:ext cx="4443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32</a:t>
            </a:r>
            <a:endParaRPr lang="en-US" sz="2000" b="1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9427369" y="4033836"/>
            <a:ext cx="762000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9" name="Freeform 38"/>
          <p:cNvSpPr/>
          <p:nvPr/>
        </p:nvSpPr>
        <p:spPr>
          <a:xfrm>
            <a:off x="7641431" y="2357436"/>
            <a:ext cx="1785939" cy="2595564"/>
          </a:xfrm>
          <a:custGeom>
            <a:avLst/>
            <a:gdLst>
              <a:gd name="connsiteX0" fmla="*/ 9525 w 1276350"/>
              <a:gd name="connsiteY0" fmla="*/ 0 h 2295525"/>
              <a:gd name="connsiteX1" fmla="*/ 9525 w 1276350"/>
              <a:gd name="connsiteY1" fmla="*/ 828675 h 2295525"/>
              <a:gd name="connsiteX2" fmla="*/ 247650 w 1276350"/>
              <a:gd name="connsiteY2" fmla="*/ 1076325 h 2295525"/>
              <a:gd name="connsiteX3" fmla="*/ 0 w 1276350"/>
              <a:gd name="connsiteY3" fmla="*/ 1314450 h 2295525"/>
              <a:gd name="connsiteX4" fmla="*/ 0 w 1276350"/>
              <a:gd name="connsiteY4" fmla="*/ 2295525 h 2295525"/>
              <a:gd name="connsiteX5" fmla="*/ 1276350 w 1276350"/>
              <a:gd name="connsiteY5" fmla="*/ 1676400 h 2295525"/>
              <a:gd name="connsiteX6" fmla="*/ 1276350 w 1276350"/>
              <a:gd name="connsiteY6" fmla="*/ 590550 h 2295525"/>
              <a:gd name="connsiteX7" fmla="*/ 9525 w 1276350"/>
              <a:gd name="connsiteY7" fmla="*/ 0 h 2295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76350" h="2295525">
                <a:moveTo>
                  <a:pt x="9525" y="0"/>
                </a:moveTo>
                <a:lnTo>
                  <a:pt x="9525" y="828675"/>
                </a:lnTo>
                <a:lnTo>
                  <a:pt x="247650" y="1076325"/>
                </a:lnTo>
                <a:lnTo>
                  <a:pt x="0" y="1314450"/>
                </a:lnTo>
                <a:lnTo>
                  <a:pt x="0" y="2295525"/>
                </a:lnTo>
                <a:lnTo>
                  <a:pt x="1276350" y="1676400"/>
                </a:lnTo>
                <a:lnTo>
                  <a:pt x="1276350" y="590550"/>
                </a:lnTo>
                <a:lnTo>
                  <a:pt x="9525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 dirty="0"/>
              <a:t>   </a:t>
            </a:r>
          </a:p>
          <a:p>
            <a:endParaRPr lang="en-US" sz="2400" b="1" dirty="0"/>
          </a:p>
          <a:p>
            <a:r>
              <a:rPr lang="en-US" sz="2400" b="1" dirty="0"/>
              <a:t>    </a:t>
            </a:r>
          </a:p>
          <a:p>
            <a:r>
              <a:rPr lang="en-US" sz="2400" b="1" dirty="0"/>
              <a:t>               Zero </a:t>
            </a:r>
          </a:p>
          <a:p>
            <a:r>
              <a:rPr lang="en-US" sz="2400" b="1" dirty="0"/>
              <a:t>    ALU      </a:t>
            </a:r>
          </a:p>
          <a:p>
            <a:pPr algn="r"/>
            <a:r>
              <a:rPr lang="en-US" sz="2000" b="1" dirty="0"/>
              <a:t>               ALU </a:t>
            </a:r>
          </a:p>
          <a:p>
            <a:pPr algn="r"/>
            <a:r>
              <a:rPr lang="en-US" sz="2000" b="1" dirty="0"/>
              <a:t>Result</a:t>
            </a:r>
          </a:p>
          <a:p>
            <a:endParaRPr lang="en-US" sz="2400" b="1" dirty="0"/>
          </a:p>
          <a:p>
            <a:endParaRPr lang="en-US" sz="2400" b="1" dirty="0"/>
          </a:p>
          <a:p>
            <a:pPr algn="ctr"/>
            <a:endParaRPr lang="en-US" b="1" dirty="0"/>
          </a:p>
        </p:txBody>
      </p:sp>
      <p:cxnSp>
        <p:nvCxnSpPr>
          <p:cNvPr id="54" name="Straight Connector 53"/>
          <p:cNvCxnSpPr/>
          <p:nvPr/>
        </p:nvCxnSpPr>
        <p:spPr>
          <a:xfrm flipH="1">
            <a:off x="9581340" y="3910011"/>
            <a:ext cx="266699" cy="24765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9586193" y="3557496"/>
            <a:ext cx="4443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32</a:t>
            </a:r>
            <a:endParaRPr lang="en-US" sz="2000" b="1" dirty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9427369" y="3271836"/>
            <a:ext cx="762000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8610600" y="1905000"/>
            <a:ext cx="0" cy="814356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7846219" y="1556583"/>
            <a:ext cx="1581150" cy="38100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ALU operation</a:t>
            </a:r>
          </a:p>
        </p:txBody>
      </p:sp>
      <p:cxnSp>
        <p:nvCxnSpPr>
          <p:cNvPr id="59" name="Straight Connector 58"/>
          <p:cNvCxnSpPr/>
          <p:nvPr/>
        </p:nvCxnSpPr>
        <p:spPr>
          <a:xfrm flipH="1">
            <a:off x="8477251" y="2109786"/>
            <a:ext cx="266699" cy="24765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8743949" y="2104932"/>
            <a:ext cx="314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4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9932962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55" grpId="0"/>
      <p:bldP spid="58" grpId="0" animBg="1"/>
      <p:bldP spid="6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0" name="Straight Connector 169"/>
          <p:cNvCxnSpPr/>
          <p:nvPr/>
        </p:nvCxnSpPr>
        <p:spPr>
          <a:xfrm>
            <a:off x="6428184" y="4048651"/>
            <a:ext cx="429816" cy="3716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 flipV="1">
            <a:off x="9069366" y="1803368"/>
            <a:ext cx="522308" cy="114"/>
          </a:xfrm>
          <a:prstGeom prst="straightConnector1">
            <a:avLst/>
          </a:prstGeom>
          <a:ln>
            <a:solidFill>
              <a:schemeClr val="bg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886200" y="135524"/>
            <a:ext cx="472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R-Type Instructions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828801" y="2897321"/>
            <a:ext cx="457199" cy="1065749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PC</a:t>
            </a:r>
            <a:endParaRPr lang="en-US" b="1" dirty="0"/>
          </a:p>
        </p:txBody>
      </p:sp>
      <p:sp>
        <p:nvSpPr>
          <p:cNvPr id="28" name="Rectangle 27"/>
          <p:cNvSpPr/>
          <p:nvPr/>
        </p:nvSpPr>
        <p:spPr>
          <a:xfrm>
            <a:off x="2627313" y="3270569"/>
            <a:ext cx="1219202" cy="14545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/>
              <a:t>Read </a:t>
            </a:r>
          </a:p>
          <a:p>
            <a:r>
              <a:rPr lang="en-US" sz="1400" b="1" dirty="0"/>
              <a:t>Address</a:t>
            </a:r>
          </a:p>
          <a:p>
            <a:pPr algn="r"/>
            <a:endParaRPr lang="en-US" sz="1400" b="1" dirty="0"/>
          </a:p>
          <a:p>
            <a:pPr algn="r"/>
            <a:r>
              <a:rPr lang="en-US" sz="1400" b="1" dirty="0"/>
              <a:t>Instruction</a:t>
            </a:r>
          </a:p>
          <a:p>
            <a:pPr algn="r"/>
            <a:endParaRPr lang="en-US" b="1" dirty="0"/>
          </a:p>
          <a:p>
            <a:pPr algn="just"/>
            <a:r>
              <a:rPr lang="en-US" sz="1400" b="1" dirty="0"/>
              <a:t>Instruction</a:t>
            </a:r>
          </a:p>
          <a:p>
            <a:pPr algn="just"/>
            <a:r>
              <a:rPr lang="en-US" sz="1400" b="1" dirty="0"/>
              <a:t>Memory 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264818" y="3097661"/>
            <a:ext cx="1754982" cy="1856009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1400" b="1" dirty="0"/>
              <a:t>Read Reg 1</a:t>
            </a:r>
          </a:p>
          <a:p>
            <a:pPr algn="r"/>
            <a:r>
              <a:rPr lang="en-US" sz="1400" b="1" dirty="0"/>
              <a:t>Data1</a:t>
            </a:r>
          </a:p>
          <a:p>
            <a:pPr algn="just"/>
            <a:r>
              <a:rPr lang="en-US" sz="1400" b="1" dirty="0"/>
              <a:t>Read Reg 2</a:t>
            </a:r>
          </a:p>
          <a:p>
            <a:pPr algn="r"/>
            <a:r>
              <a:rPr lang="en-US" sz="1400" b="1" dirty="0"/>
              <a:t>Data2</a:t>
            </a:r>
          </a:p>
          <a:p>
            <a:pPr algn="just"/>
            <a:r>
              <a:rPr lang="en-US" sz="1400" b="1" dirty="0"/>
              <a:t>Write Reg</a:t>
            </a:r>
          </a:p>
          <a:p>
            <a:pPr algn="just"/>
            <a:endParaRPr lang="en-US" sz="1400" b="1" dirty="0"/>
          </a:p>
          <a:p>
            <a:pPr algn="just"/>
            <a:r>
              <a:rPr lang="en-US" sz="1400" b="1" dirty="0"/>
              <a:t>Write data</a:t>
            </a:r>
          </a:p>
        </p:txBody>
      </p:sp>
      <p:sp>
        <p:nvSpPr>
          <p:cNvPr id="50" name="Freeform 49"/>
          <p:cNvSpPr/>
          <p:nvPr/>
        </p:nvSpPr>
        <p:spPr>
          <a:xfrm>
            <a:off x="7105650" y="3286651"/>
            <a:ext cx="1047750" cy="1667019"/>
          </a:xfrm>
          <a:custGeom>
            <a:avLst/>
            <a:gdLst>
              <a:gd name="connsiteX0" fmla="*/ 9525 w 1276350"/>
              <a:gd name="connsiteY0" fmla="*/ 0 h 2295525"/>
              <a:gd name="connsiteX1" fmla="*/ 9525 w 1276350"/>
              <a:gd name="connsiteY1" fmla="*/ 828675 h 2295525"/>
              <a:gd name="connsiteX2" fmla="*/ 247650 w 1276350"/>
              <a:gd name="connsiteY2" fmla="*/ 1076325 h 2295525"/>
              <a:gd name="connsiteX3" fmla="*/ 0 w 1276350"/>
              <a:gd name="connsiteY3" fmla="*/ 1314450 h 2295525"/>
              <a:gd name="connsiteX4" fmla="*/ 0 w 1276350"/>
              <a:gd name="connsiteY4" fmla="*/ 2295525 h 2295525"/>
              <a:gd name="connsiteX5" fmla="*/ 1276350 w 1276350"/>
              <a:gd name="connsiteY5" fmla="*/ 1676400 h 2295525"/>
              <a:gd name="connsiteX6" fmla="*/ 1276350 w 1276350"/>
              <a:gd name="connsiteY6" fmla="*/ 590550 h 2295525"/>
              <a:gd name="connsiteX7" fmla="*/ 9525 w 1276350"/>
              <a:gd name="connsiteY7" fmla="*/ 0 h 2295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76350" h="2295525">
                <a:moveTo>
                  <a:pt x="9525" y="0"/>
                </a:moveTo>
                <a:lnTo>
                  <a:pt x="9525" y="828675"/>
                </a:lnTo>
                <a:lnTo>
                  <a:pt x="247650" y="1076325"/>
                </a:lnTo>
                <a:lnTo>
                  <a:pt x="0" y="1314450"/>
                </a:lnTo>
                <a:lnTo>
                  <a:pt x="0" y="2295525"/>
                </a:lnTo>
                <a:lnTo>
                  <a:pt x="1276350" y="1676400"/>
                </a:lnTo>
                <a:lnTo>
                  <a:pt x="1276350" y="590550"/>
                </a:lnTo>
                <a:lnTo>
                  <a:pt x="9525" y="0"/>
                </a:lnTo>
                <a:close/>
              </a:path>
            </a:pathLst>
          </a:cu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 dirty="0"/>
              <a:t>   </a:t>
            </a:r>
          </a:p>
          <a:p>
            <a:endParaRPr lang="en-US" sz="2400" b="1" dirty="0"/>
          </a:p>
          <a:p>
            <a:pPr algn="r"/>
            <a:r>
              <a:rPr lang="en-US" sz="2400" b="1" dirty="0"/>
              <a:t>                </a:t>
            </a:r>
            <a:r>
              <a:rPr lang="en-US" sz="1600" b="1" dirty="0"/>
              <a:t>Zero </a:t>
            </a:r>
          </a:p>
          <a:p>
            <a:r>
              <a:rPr lang="en-US" sz="1600" b="1" dirty="0"/>
              <a:t>    ALU      </a:t>
            </a:r>
          </a:p>
          <a:p>
            <a:pPr algn="r"/>
            <a:r>
              <a:rPr lang="en-US" sz="1400" b="1" dirty="0"/>
              <a:t>              ALU </a:t>
            </a:r>
          </a:p>
          <a:p>
            <a:pPr algn="r"/>
            <a:r>
              <a:rPr lang="en-US" sz="1400" b="1" dirty="0"/>
              <a:t>Result</a:t>
            </a:r>
          </a:p>
          <a:p>
            <a:endParaRPr lang="en-US" sz="2400" b="1" dirty="0"/>
          </a:p>
          <a:p>
            <a:endParaRPr lang="en-US" sz="2400" b="1" dirty="0"/>
          </a:p>
          <a:p>
            <a:pPr algn="ctr"/>
            <a:endParaRPr lang="en-US" b="1" dirty="0"/>
          </a:p>
        </p:txBody>
      </p:sp>
      <p:sp>
        <p:nvSpPr>
          <p:cNvPr id="54" name="Freeform 53"/>
          <p:cNvSpPr/>
          <p:nvPr/>
        </p:nvSpPr>
        <p:spPr>
          <a:xfrm>
            <a:off x="3124201" y="1261790"/>
            <a:ext cx="566775" cy="1252810"/>
          </a:xfrm>
          <a:custGeom>
            <a:avLst/>
            <a:gdLst>
              <a:gd name="connsiteX0" fmla="*/ 9525 w 1276350"/>
              <a:gd name="connsiteY0" fmla="*/ 0 h 2295525"/>
              <a:gd name="connsiteX1" fmla="*/ 9525 w 1276350"/>
              <a:gd name="connsiteY1" fmla="*/ 828675 h 2295525"/>
              <a:gd name="connsiteX2" fmla="*/ 247650 w 1276350"/>
              <a:gd name="connsiteY2" fmla="*/ 1076325 h 2295525"/>
              <a:gd name="connsiteX3" fmla="*/ 0 w 1276350"/>
              <a:gd name="connsiteY3" fmla="*/ 1314450 h 2295525"/>
              <a:gd name="connsiteX4" fmla="*/ 0 w 1276350"/>
              <a:gd name="connsiteY4" fmla="*/ 2295525 h 2295525"/>
              <a:gd name="connsiteX5" fmla="*/ 1276350 w 1276350"/>
              <a:gd name="connsiteY5" fmla="*/ 1676400 h 2295525"/>
              <a:gd name="connsiteX6" fmla="*/ 1276350 w 1276350"/>
              <a:gd name="connsiteY6" fmla="*/ 590550 h 2295525"/>
              <a:gd name="connsiteX7" fmla="*/ 9525 w 1276350"/>
              <a:gd name="connsiteY7" fmla="*/ 0 h 2295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76350" h="2295525">
                <a:moveTo>
                  <a:pt x="9525" y="0"/>
                </a:moveTo>
                <a:lnTo>
                  <a:pt x="9525" y="828675"/>
                </a:lnTo>
                <a:lnTo>
                  <a:pt x="247650" y="1076325"/>
                </a:lnTo>
                <a:lnTo>
                  <a:pt x="0" y="1314450"/>
                </a:lnTo>
                <a:lnTo>
                  <a:pt x="0" y="2295525"/>
                </a:lnTo>
                <a:lnTo>
                  <a:pt x="1276350" y="1676400"/>
                </a:lnTo>
                <a:lnTo>
                  <a:pt x="1276350" y="590550"/>
                </a:lnTo>
                <a:lnTo>
                  <a:pt x="9525" y="0"/>
                </a:lnTo>
                <a:close/>
              </a:path>
            </a:pathLst>
          </a:cu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/>
              <a:t>   </a:t>
            </a:r>
          </a:p>
          <a:p>
            <a:endParaRPr lang="en-US" sz="1400" b="1" dirty="0"/>
          </a:p>
          <a:p>
            <a:endParaRPr lang="en-US" sz="1400" b="1" dirty="0"/>
          </a:p>
          <a:p>
            <a:endParaRPr lang="en-US" sz="1400" b="1" dirty="0"/>
          </a:p>
          <a:p>
            <a:pPr algn="r"/>
            <a:r>
              <a:rPr lang="en-US" sz="1400" b="1" dirty="0"/>
              <a:t>Add</a:t>
            </a:r>
          </a:p>
          <a:p>
            <a:endParaRPr lang="en-US" sz="2400" b="1" dirty="0"/>
          </a:p>
          <a:p>
            <a:endParaRPr lang="en-US" sz="2400" b="1" dirty="0"/>
          </a:p>
          <a:p>
            <a:pPr algn="ctr"/>
            <a:endParaRPr lang="en-US" b="1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733801" y="3993175"/>
            <a:ext cx="2714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4005225" y="3353469"/>
            <a:ext cx="0" cy="63970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005225" y="3353469"/>
            <a:ext cx="30480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005225" y="3835368"/>
            <a:ext cx="30480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4005225" y="3993176"/>
            <a:ext cx="0" cy="26380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Arrow Connector 1023"/>
          <p:cNvCxnSpPr/>
          <p:nvPr/>
        </p:nvCxnSpPr>
        <p:spPr>
          <a:xfrm>
            <a:off x="4005225" y="4256978"/>
            <a:ext cx="30480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4" name="Straight Arrow Connector 1033"/>
          <p:cNvCxnSpPr>
            <a:stCxn id="27" idx="3"/>
          </p:cNvCxnSpPr>
          <p:nvPr/>
        </p:nvCxnSpPr>
        <p:spPr>
          <a:xfrm flipV="1">
            <a:off x="2285999" y="3430195"/>
            <a:ext cx="341314" cy="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5981700" y="3582069"/>
            <a:ext cx="112395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5981700" y="4035189"/>
            <a:ext cx="51435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Oval 85"/>
          <p:cNvSpPr/>
          <p:nvPr/>
        </p:nvSpPr>
        <p:spPr>
          <a:xfrm>
            <a:off x="3950438" y="3942344"/>
            <a:ext cx="112673" cy="1109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3948889" y="3779893"/>
            <a:ext cx="112673" cy="1109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3950438" y="4201503"/>
            <a:ext cx="112673" cy="1109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Arrow Connector 97"/>
          <p:cNvCxnSpPr/>
          <p:nvPr/>
        </p:nvCxnSpPr>
        <p:spPr>
          <a:xfrm>
            <a:off x="6858000" y="4420269"/>
            <a:ext cx="24765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8110538" y="4353594"/>
            <a:ext cx="500063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Oval 110"/>
          <p:cNvSpPr/>
          <p:nvPr/>
        </p:nvSpPr>
        <p:spPr>
          <a:xfrm>
            <a:off x="8248651" y="4305969"/>
            <a:ext cx="112673" cy="1109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2" name="Straight Connector 111"/>
          <p:cNvCxnSpPr>
            <a:endCxn id="111" idx="0"/>
          </p:cNvCxnSpPr>
          <p:nvPr/>
        </p:nvCxnSpPr>
        <p:spPr>
          <a:xfrm flipH="1" flipV="1">
            <a:off x="8304988" y="4305969"/>
            <a:ext cx="9525" cy="12573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8304987" y="5563269"/>
            <a:ext cx="1615301" cy="0"/>
          </a:xfrm>
          <a:prstGeom prst="straightConnector1">
            <a:avLst/>
          </a:prstGeom>
          <a:ln>
            <a:solidFill>
              <a:schemeClr val="bg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flipH="1" flipV="1">
            <a:off x="9910763" y="4501231"/>
            <a:ext cx="9524" cy="106203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10344151" y="4266503"/>
            <a:ext cx="180975" cy="0"/>
          </a:xfrm>
          <a:prstGeom prst="straightConnector1">
            <a:avLst/>
          </a:prstGeom>
          <a:ln>
            <a:solidFill>
              <a:schemeClr val="bg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V="1">
            <a:off x="10525125" y="4270250"/>
            <a:ext cx="0" cy="19781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>
            <a:off x="4093368" y="4648869"/>
            <a:ext cx="24765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flipH="1" flipV="1">
            <a:off x="4098130" y="4648870"/>
            <a:ext cx="4764" cy="159953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4098131" y="6248400"/>
            <a:ext cx="64269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" name="Oval 133"/>
          <p:cNvSpPr/>
          <p:nvPr/>
        </p:nvSpPr>
        <p:spPr>
          <a:xfrm>
            <a:off x="2376451" y="3374720"/>
            <a:ext cx="112673" cy="1109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5" name="Straight Connector 134"/>
          <p:cNvCxnSpPr/>
          <p:nvPr/>
        </p:nvCxnSpPr>
        <p:spPr>
          <a:xfrm flipV="1">
            <a:off x="2432786" y="1448471"/>
            <a:ext cx="0" cy="19690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flipV="1">
            <a:off x="2438400" y="1448470"/>
            <a:ext cx="691414" cy="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2815490" y="2248570"/>
            <a:ext cx="345707" cy="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 flipV="1">
            <a:off x="8276412" y="2248570"/>
            <a:ext cx="546121" cy="11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 flipV="1">
            <a:off x="3659130" y="1855801"/>
            <a:ext cx="4050507" cy="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2" name="Rectangle 151"/>
          <p:cNvSpPr/>
          <p:nvPr/>
        </p:nvSpPr>
        <p:spPr>
          <a:xfrm>
            <a:off x="2679406" y="1886559"/>
            <a:ext cx="314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4</a:t>
            </a:r>
            <a:endParaRPr lang="en-US" sz="2000" b="1" dirty="0"/>
          </a:p>
        </p:txBody>
      </p:sp>
      <p:cxnSp>
        <p:nvCxnSpPr>
          <p:cNvPr id="154" name="Straight Arrow Connector 153"/>
          <p:cNvCxnSpPr/>
          <p:nvPr/>
        </p:nvCxnSpPr>
        <p:spPr>
          <a:xfrm flipV="1">
            <a:off x="1694658" y="3408515"/>
            <a:ext cx="170657" cy="899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 flipV="1">
            <a:off x="1694657" y="1066801"/>
            <a:ext cx="0" cy="236339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/>
          <p:nvPr/>
        </p:nvCxnSpPr>
        <p:spPr>
          <a:xfrm flipV="1">
            <a:off x="1694658" y="1066800"/>
            <a:ext cx="7892255" cy="2"/>
          </a:xfrm>
          <a:prstGeom prst="straightConnector1">
            <a:avLst/>
          </a:prstGeom>
          <a:ln>
            <a:solidFill>
              <a:schemeClr val="bg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 flipH="1" flipV="1">
            <a:off x="9586912" y="1066802"/>
            <a:ext cx="4762" cy="7365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>
            <a:off x="7684889" y="1858956"/>
            <a:ext cx="591523" cy="38972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 flipV="1">
            <a:off x="8804674" y="1803482"/>
            <a:ext cx="264693" cy="43960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 flipV="1">
            <a:off x="9920288" y="4270251"/>
            <a:ext cx="423863" cy="25615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 flipV="1">
            <a:off x="5105401" y="4951560"/>
            <a:ext cx="1" cy="16138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 flipV="1">
            <a:off x="7629525" y="3097660"/>
            <a:ext cx="0" cy="448118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88" name="Rectangle 187"/>
          <p:cNvSpPr/>
          <p:nvPr/>
        </p:nvSpPr>
        <p:spPr>
          <a:xfrm>
            <a:off x="7105650" y="2868456"/>
            <a:ext cx="1283850" cy="229205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ALU operation</a:t>
            </a:r>
          </a:p>
        </p:txBody>
      </p:sp>
      <p:sp>
        <p:nvSpPr>
          <p:cNvPr id="189" name="Rectangle 188"/>
          <p:cNvSpPr/>
          <p:nvPr/>
        </p:nvSpPr>
        <p:spPr>
          <a:xfrm>
            <a:off x="4191000" y="5105401"/>
            <a:ext cx="990600" cy="229205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RegWrite</a:t>
            </a:r>
            <a:endParaRPr lang="en-US" sz="1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4264818" y="1990635"/>
            <a:ext cx="2593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add t3, t1, t2</a:t>
            </a:r>
          </a:p>
        </p:txBody>
      </p:sp>
      <p:sp>
        <p:nvSpPr>
          <p:cNvPr id="3" name="Freeform 2"/>
          <p:cNvSpPr/>
          <p:nvPr/>
        </p:nvSpPr>
        <p:spPr>
          <a:xfrm>
            <a:off x="3876675" y="2247901"/>
            <a:ext cx="704850" cy="1724025"/>
          </a:xfrm>
          <a:custGeom>
            <a:avLst/>
            <a:gdLst>
              <a:gd name="connsiteX0" fmla="*/ 704850 w 704850"/>
              <a:gd name="connsiteY0" fmla="*/ 0 h 1724025"/>
              <a:gd name="connsiteX1" fmla="*/ 95250 w 704850"/>
              <a:gd name="connsiteY1" fmla="*/ 600075 h 1724025"/>
              <a:gd name="connsiteX2" fmla="*/ 0 w 704850"/>
              <a:gd name="connsiteY2" fmla="*/ 1724025 h 1724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4850" h="1724025">
                <a:moveTo>
                  <a:pt x="704850" y="0"/>
                </a:moveTo>
                <a:cubicBezTo>
                  <a:pt x="458787" y="156369"/>
                  <a:pt x="212725" y="312738"/>
                  <a:pt x="95250" y="600075"/>
                </a:cubicBezTo>
                <a:cubicBezTo>
                  <a:pt x="-22225" y="887412"/>
                  <a:pt x="14287" y="1538288"/>
                  <a:pt x="0" y="1724025"/>
                </a:cubicBezTo>
              </a:path>
            </a:pathLst>
          </a:cu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911779" y="2990612"/>
            <a:ext cx="378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t1</a:t>
            </a:r>
          </a:p>
        </p:txBody>
      </p:sp>
      <p:sp>
        <p:nvSpPr>
          <p:cNvPr id="6" name="Rectangle 5"/>
          <p:cNvSpPr/>
          <p:nvPr/>
        </p:nvSpPr>
        <p:spPr>
          <a:xfrm>
            <a:off x="3979813" y="3460005"/>
            <a:ext cx="378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t2</a:t>
            </a:r>
          </a:p>
        </p:txBody>
      </p:sp>
      <p:sp>
        <p:nvSpPr>
          <p:cNvPr id="59" name="Rectangle 58"/>
          <p:cNvSpPr/>
          <p:nvPr/>
        </p:nvSpPr>
        <p:spPr>
          <a:xfrm>
            <a:off x="8184545" y="3963070"/>
            <a:ext cx="12603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FFFF00"/>
                </a:solidFill>
              </a:rPr>
              <a:t>Result (t1 + t2)</a:t>
            </a:r>
          </a:p>
        </p:txBody>
      </p:sp>
      <p:sp>
        <p:nvSpPr>
          <p:cNvPr id="60" name="Rectangle 59"/>
          <p:cNvSpPr/>
          <p:nvPr/>
        </p:nvSpPr>
        <p:spPr>
          <a:xfrm>
            <a:off x="3967926" y="4267200"/>
            <a:ext cx="378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t3</a:t>
            </a:r>
          </a:p>
        </p:txBody>
      </p:sp>
      <p:sp>
        <p:nvSpPr>
          <p:cNvPr id="61" name="Rectangle 60"/>
          <p:cNvSpPr/>
          <p:nvPr/>
        </p:nvSpPr>
        <p:spPr>
          <a:xfrm>
            <a:off x="6096000" y="3306853"/>
            <a:ext cx="91602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</a:rPr>
              <a:t>Data (t1)</a:t>
            </a:r>
          </a:p>
        </p:txBody>
      </p:sp>
      <p:sp>
        <p:nvSpPr>
          <p:cNvPr id="63" name="Rectangle 62"/>
          <p:cNvSpPr/>
          <p:nvPr/>
        </p:nvSpPr>
        <p:spPr>
          <a:xfrm>
            <a:off x="6142039" y="3776246"/>
            <a:ext cx="91602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srgbClr val="FFFF00"/>
                </a:solidFill>
              </a:rPr>
              <a:t>Data (t2)</a:t>
            </a:r>
          </a:p>
        </p:txBody>
      </p:sp>
    </p:spTree>
    <p:extLst>
      <p:ext uri="{BB962C8B-B14F-4D97-AF65-F5344CB8AC3E}">
        <p14:creationId xmlns:p14="http://schemas.microsoft.com/office/powerpoint/2010/main" val="22585733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7.40741E-7 C -0.00208 0.02407 0.00104 -0.0088 -0.00403 0.02778 C -0.00586 0.04097 -0.0056 0.05463 -0.00638 0.06806 C -0.00534 0.10046 -0.01054 0.13449 -0.00481 0.16528 C -0.00351 0.17245 0.00365 0.1662 0.00795 0.16667 C 0.028 0.17245 0.0487 0.17107 0.06875 0.16528 C 0.07474 0.16019 0.08073 0.15417 0.08555 0.14583 C 0.08672 0.14375 0.0875 0.14097 0.08881 0.13889 C 0.09076 0.13495 0.09519 0.12778 0.09519 0.12801 C 0.0961 0.12315 0.09623 0.11806 0.09753 0.11389 C 0.09831 0.11134 0.09974 0.10949 0.10078 0.10695 C 0.1043 0.09792 0.10599 0.09097 0.10795 0.08056 C 0.10886 0.07546 0.11068 0.07153 0.11198 0.06667 C 0.11263 0.06389 0.11354 0.05833 0.11354 0.05857 C 0.11446 0.04236 0.11459 0.04745 0.11667 0.03611 C 0.11706 0.03287 0.1168 0.0294 0.11758 0.02639 C 0.11888 0.0206 0.12578 0.01782 0.12878 0.01667 C 0.1306 0.01713 0.13256 0.0169 0.13438 0.01806 C 0.14063 0.02199 0.14349 0.03982 0.1487 0.04583 C 0.15131 0.05695 0.15404 0.06759 0.15756 0.07778 C 0.15729 0.09884 0.16237 0.15486 0.15118 0.18056 C 0.14883 0.19213 0.14375 0.19907 0.13907 0.20833 C 0.1319 0.22269 0.13985 0.20741 0.13347 0.22361 C 0.13021 0.23241 0.12448 0.2412 0.11914 0.24583 C 0.11706 0.25139 0.11485 0.25093 0.11198 0.25556 C 0.10482 0.26644 0.11068 0.25926 0.10547 0.26528 C 0.10248 0.27338 0.09688 0.27917 0.09193 0.28333 C 0.08959 0.28542 0.08802 0.29028 0.08555 0.29167 C 0.08269 0.29329 0.07969 0.29259 0.0767 0.29306 C 0.03776 0.30648 -0.00247 0.2919 -0.04166 0.29028 C -0.13698 0.28634 -0.19987 0.28704 -0.30247 0.28611 C -0.32161 0.2794 -0.34518 0.28148 -0.36471 0.28056 C -0.36888 0.2787 -0.36979 0.27593 -0.37278 0.27083 C -0.37526 0.26644 -0.37877 0.26366 -0.38151 0.25972 C -0.39401 0.24167 -0.38255 0.25509 -0.38958 0.24722 C -0.39349 0.23681 -0.40052 0.22824 -0.4056 0.21945 C -0.40755 0.21574 -0.40872 0.20995 -0.41028 0.20556 C -0.41198 0.19352 -0.40989 0.20648 -0.41263 0.19445 C -0.41341 0.19167 -0.41419 0.18611 -0.41419 0.18634 C -0.41393 0.18056 -0.4138 0.175 -0.41341 0.16945 C -0.41276 0.16088 -0.41146 0.16343 -0.4095 0.15278 C -0.40755 0.14282 -0.40534 0.12176 -0.39909 0.11806 C -0.39713 0.1132 -0.39544 0.11019 -0.39271 0.10695 C -0.39036 0.10116 -0.38724 0.09861 -0.38307 0.09861 " pathEditMode="relative" rAng="0" ptsTypes="AAAAAAAAAAAAAAAAAAAAAAAAAAAAAAAAAAAAAAAAAAAA">
                                      <p:cBhvr>
                                        <p:cTn id="206" dur="3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786" y="149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39" grpId="0" animBg="1"/>
      <p:bldP spid="50" grpId="0" animBg="1"/>
      <p:bldP spid="54" grpId="0" animBg="1"/>
      <p:bldP spid="86" grpId="0" animBg="1"/>
      <p:bldP spid="87" grpId="0" animBg="1"/>
      <p:bldP spid="88" grpId="0" animBg="1"/>
      <p:bldP spid="111" grpId="0" animBg="1"/>
      <p:bldP spid="134" grpId="0" animBg="1"/>
      <p:bldP spid="152" grpId="0"/>
      <p:bldP spid="188" grpId="0" animBg="1"/>
      <p:bldP spid="189" grpId="0" animBg="1"/>
      <p:bldP spid="55" grpId="0"/>
      <p:bldP spid="3" grpId="0" animBg="1"/>
      <p:bldP spid="4" grpId="0"/>
      <p:bldP spid="6" grpId="0"/>
      <p:bldP spid="59" grpId="0"/>
      <p:bldP spid="59" grpId="1"/>
      <p:bldP spid="60" grpId="0"/>
      <p:bldP spid="61" grpId="0"/>
      <p:bldP spid="6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2933700" y="452026"/>
            <a:ext cx="6210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Additional blocks for Load and Store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634408" y="2054223"/>
            <a:ext cx="1222375" cy="381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rs1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856783" y="2054223"/>
            <a:ext cx="1222375" cy="381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funct3</a:t>
            </a:r>
          </a:p>
        </p:txBody>
      </p:sp>
      <p:sp>
        <p:nvSpPr>
          <p:cNvPr id="37" name="Rectangle 36"/>
          <p:cNvSpPr/>
          <p:nvPr/>
        </p:nvSpPr>
        <p:spPr>
          <a:xfrm>
            <a:off x="8311057" y="2054223"/>
            <a:ext cx="1335086" cy="381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/>
              <a:t>opcode</a:t>
            </a:r>
            <a:endParaRPr lang="en-US" sz="2800" b="1" dirty="0"/>
          </a:p>
        </p:txBody>
      </p:sp>
      <p:sp>
        <p:nvSpPr>
          <p:cNvPr id="39" name="Rectangle 38"/>
          <p:cNvSpPr/>
          <p:nvPr/>
        </p:nvSpPr>
        <p:spPr>
          <a:xfrm>
            <a:off x="2196008" y="2054223"/>
            <a:ext cx="1222375" cy="381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funct7</a:t>
            </a:r>
          </a:p>
        </p:txBody>
      </p:sp>
      <p:sp>
        <p:nvSpPr>
          <p:cNvPr id="40" name="Rectangle 39"/>
          <p:cNvSpPr/>
          <p:nvPr/>
        </p:nvSpPr>
        <p:spPr>
          <a:xfrm>
            <a:off x="7079158" y="2054223"/>
            <a:ext cx="1222375" cy="381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/>
              <a:t>rd</a:t>
            </a:r>
            <a:endParaRPr lang="en-US" sz="2800" b="1" dirty="0"/>
          </a:p>
        </p:txBody>
      </p:sp>
      <p:sp>
        <p:nvSpPr>
          <p:cNvPr id="47" name="Left Brace 46"/>
          <p:cNvSpPr/>
          <p:nvPr/>
        </p:nvSpPr>
        <p:spPr>
          <a:xfrm rot="16200000">
            <a:off x="5053508" y="2093911"/>
            <a:ext cx="384175" cy="1066800"/>
          </a:xfrm>
          <a:prstGeom prst="leftBrac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Left Brace 49"/>
          <p:cNvSpPr/>
          <p:nvPr/>
        </p:nvSpPr>
        <p:spPr>
          <a:xfrm rot="16200000">
            <a:off x="6236196" y="2093912"/>
            <a:ext cx="384175" cy="1066800"/>
          </a:xfrm>
          <a:prstGeom prst="leftBrac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Left Brace 50"/>
          <p:cNvSpPr/>
          <p:nvPr/>
        </p:nvSpPr>
        <p:spPr>
          <a:xfrm rot="16200000">
            <a:off x="7498258" y="2093910"/>
            <a:ext cx="384175" cy="1066800"/>
          </a:xfrm>
          <a:prstGeom prst="leftBrac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Left Brace 51"/>
          <p:cNvSpPr/>
          <p:nvPr/>
        </p:nvSpPr>
        <p:spPr>
          <a:xfrm rot="16200000">
            <a:off x="8730158" y="2093910"/>
            <a:ext cx="384175" cy="1066800"/>
          </a:xfrm>
          <a:prstGeom prst="leftBrac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4800601" y="2819401"/>
            <a:ext cx="8899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5-bits</a:t>
            </a:r>
            <a:endParaRPr lang="en-US" sz="2400" dirty="0"/>
          </a:p>
        </p:txBody>
      </p:sp>
      <p:sp>
        <p:nvSpPr>
          <p:cNvPr id="55" name="Rectangle 54"/>
          <p:cNvSpPr/>
          <p:nvPr/>
        </p:nvSpPr>
        <p:spPr>
          <a:xfrm>
            <a:off x="6022976" y="2819401"/>
            <a:ext cx="8899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3-bits</a:t>
            </a:r>
            <a:endParaRPr lang="en-US" sz="2400" dirty="0"/>
          </a:p>
        </p:txBody>
      </p:sp>
      <p:sp>
        <p:nvSpPr>
          <p:cNvPr id="56" name="Rectangle 55"/>
          <p:cNvSpPr/>
          <p:nvPr/>
        </p:nvSpPr>
        <p:spPr>
          <a:xfrm>
            <a:off x="7295659" y="2819401"/>
            <a:ext cx="8899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5-bits</a:t>
            </a:r>
            <a:endParaRPr lang="en-US" sz="2400" dirty="0"/>
          </a:p>
        </p:txBody>
      </p:sp>
      <p:sp>
        <p:nvSpPr>
          <p:cNvPr id="57" name="Rectangle 56"/>
          <p:cNvSpPr/>
          <p:nvPr/>
        </p:nvSpPr>
        <p:spPr>
          <a:xfrm>
            <a:off x="8546609" y="2819401"/>
            <a:ext cx="8899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7-bits</a:t>
            </a:r>
            <a:endParaRPr lang="en-US" sz="2400" dirty="0"/>
          </a:p>
        </p:txBody>
      </p:sp>
      <p:sp>
        <p:nvSpPr>
          <p:cNvPr id="58" name="Rectangle 57"/>
          <p:cNvSpPr/>
          <p:nvPr/>
        </p:nvSpPr>
        <p:spPr>
          <a:xfrm>
            <a:off x="1950051" y="1680423"/>
            <a:ext cx="4443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31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013219" y="1680423"/>
            <a:ext cx="4443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25</a:t>
            </a:r>
          </a:p>
        </p:txBody>
      </p:sp>
      <p:sp>
        <p:nvSpPr>
          <p:cNvPr id="60" name="Rectangle 59"/>
          <p:cNvSpPr/>
          <p:nvPr/>
        </p:nvSpPr>
        <p:spPr>
          <a:xfrm>
            <a:off x="3340595" y="1680423"/>
            <a:ext cx="4443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24</a:t>
            </a:r>
          </a:p>
        </p:txBody>
      </p:sp>
      <p:sp>
        <p:nvSpPr>
          <p:cNvPr id="61" name="Rectangle 60"/>
          <p:cNvSpPr/>
          <p:nvPr/>
        </p:nvSpPr>
        <p:spPr>
          <a:xfrm>
            <a:off x="4267842" y="1680423"/>
            <a:ext cx="4443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20</a:t>
            </a:r>
          </a:p>
        </p:txBody>
      </p:sp>
      <p:sp>
        <p:nvSpPr>
          <p:cNvPr id="62" name="Rectangle 61"/>
          <p:cNvSpPr/>
          <p:nvPr/>
        </p:nvSpPr>
        <p:spPr>
          <a:xfrm>
            <a:off x="4595218" y="1680423"/>
            <a:ext cx="4443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19</a:t>
            </a:r>
          </a:p>
        </p:txBody>
      </p:sp>
      <p:sp>
        <p:nvSpPr>
          <p:cNvPr id="63" name="Rectangle 62"/>
          <p:cNvSpPr/>
          <p:nvPr/>
        </p:nvSpPr>
        <p:spPr>
          <a:xfrm>
            <a:off x="5442560" y="1680423"/>
            <a:ext cx="4443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15</a:t>
            </a:r>
          </a:p>
        </p:txBody>
      </p:sp>
      <p:sp>
        <p:nvSpPr>
          <p:cNvPr id="64" name="Rectangle 63"/>
          <p:cNvSpPr/>
          <p:nvPr/>
        </p:nvSpPr>
        <p:spPr>
          <a:xfrm>
            <a:off x="5784489" y="1680423"/>
            <a:ext cx="4443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14</a:t>
            </a:r>
          </a:p>
        </p:txBody>
      </p:sp>
      <p:sp>
        <p:nvSpPr>
          <p:cNvPr id="65" name="Rectangle 64"/>
          <p:cNvSpPr/>
          <p:nvPr/>
        </p:nvSpPr>
        <p:spPr>
          <a:xfrm>
            <a:off x="6671400" y="1680423"/>
            <a:ext cx="4443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12</a:t>
            </a:r>
          </a:p>
        </p:txBody>
      </p:sp>
      <p:sp>
        <p:nvSpPr>
          <p:cNvPr id="66" name="Rectangle 65"/>
          <p:cNvSpPr/>
          <p:nvPr/>
        </p:nvSpPr>
        <p:spPr>
          <a:xfrm>
            <a:off x="6976082" y="1680423"/>
            <a:ext cx="4443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11</a:t>
            </a:r>
          </a:p>
        </p:txBody>
      </p:sp>
      <p:sp>
        <p:nvSpPr>
          <p:cNvPr id="67" name="Rectangle 66"/>
          <p:cNvSpPr/>
          <p:nvPr/>
        </p:nvSpPr>
        <p:spPr>
          <a:xfrm>
            <a:off x="7886881" y="1680423"/>
            <a:ext cx="314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7</a:t>
            </a:r>
          </a:p>
        </p:txBody>
      </p:sp>
      <p:sp>
        <p:nvSpPr>
          <p:cNvPr id="68" name="Rectangle 67"/>
          <p:cNvSpPr/>
          <p:nvPr/>
        </p:nvSpPr>
        <p:spPr>
          <a:xfrm>
            <a:off x="8213161" y="1680423"/>
            <a:ext cx="314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6</a:t>
            </a:r>
          </a:p>
        </p:txBody>
      </p:sp>
      <p:sp>
        <p:nvSpPr>
          <p:cNvPr id="69" name="Rectangle 68"/>
          <p:cNvSpPr/>
          <p:nvPr/>
        </p:nvSpPr>
        <p:spPr>
          <a:xfrm>
            <a:off x="9243061" y="1680423"/>
            <a:ext cx="314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0</a:t>
            </a:r>
          </a:p>
        </p:txBody>
      </p:sp>
      <p:sp>
        <p:nvSpPr>
          <p:cNvPr id="70" name="Rectangle 69"/>
          <p:cNvSpPr/>
          <p:nvPr/>
        </p:nvSpPr>
        <p:spPr>
          <a:xfrm>
            <a:off x="2183659" y="2066825"/>
            <a:ext cx="2450748" cy="381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/>
              <a:t>Imm</a:t>
            </a:r>
            <a:r>
              <a:rPr lang="en-US" sz="2800" b="1" dirty="0"/>
              <a:t>[11:0]</a:t>
            </a:r>
          </a:p>
        </p:txBody>
      </p:sp>
      <p:sp>
        <p:nvSpPr>
          <p:cNvPr id="71" name="Left Brace 70"/>
          <p:cNvSpPr/>
          <p:nvPr/>
        </p:nvSpPr>
        <p:spPr>
          <a:xfrm rot="16200000">
            <a:off x="3214639" y="1446460"/>
            <a:ext cx="384175" cy="2376987"/>
          </a:xfrm>
          <a:prstGeom prst="leftBrac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2881350" y="2794929"/>
            <a:ext cx="11202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12-bits</a:t>
            </a:r>
            <a:endParaRPr lang="en-US" sz="2400" dirty="0"/>
          </a:p>
        </p:txBody>
      </p:sp>
      <p:sp>
        <p:nvSpPr>
          <p:cNvPr id="75" name="Freeform 74"/>
          <p:cNvSpPr/>
          <p:nvPr/>
        </p:nvSpPr>
        <p:spPr>
          <a:xfrm rot="5400000">
            <a:off x="3267561" y="2773329"/>
            <a:ext cx="1504751" cy="873393"/>
          </a:xfrm>
          <a:custGeom>
            <a:avLst/>
            <a:gdLst>
              <a:gd name="connsiteX0" fmla="*/ 0 w 2124075"/>
              <a:gd name="connsiteY0" fmla="*/ 771525 h 831390"/>
              <a:gd name="connsiteX1" fmla="*/ 1381125 w 2124075"/>
              <a:gd name="connsiteY1" fmla="*/ 752475 h 831390"/>
              <a:gd name="connsiteX2" fmla="*/ 2124075 w 2124075"/>
              <a:gd name="connsiteY2" fmla="*/ 0 h 831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24075" h="831390">
                <a:moveTo>
                  <a:pt x="0" y="771525"/>
                </a:moveTo>
                <a:cubicBezTo>
                  <a:pt x="513556" y="826293"/>
                  <a:pt x="1027113" y="881062"/>
                  <a:pt x="1381125" y="752475"/>
                </a:cubicBezTo>
                <a:cubicBezTo>
                  <a:pt x="1735137" y="623888"/>
                  <a:pt x="2124075" y="0"/>
                  <a:pt x="2124075" y="0"/>
                </a:cubicBezTo>
              </a:path>
            </a:pathLst>
          </a:custGeom>
          <a:ln>
            <a:solidFill>
              <a:schemeClr val="bg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4335739" y="3810000"/>
            <a:ext cx="838200" cy="609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+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2100231" y="1019706"/>
            <a:ext cx="20907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err="1">
                <a:solidFill>
                  <a:schemeClr val="bg1"/>
                </a:solidFill>
              </a:rPr>
              <a:t>lw</a:t>
            </a:r>
            <a:r>
              <a:rPr lang="en-US" sz="2800" dirty="0">
                <a:solidFill>
                  <a:schemeClr val="bg1"/>
                </a:solidFill>
              </a:rPr>
              <a:t> t0, 12(s3)</a:t>
            </a:r>
          </a:p>
        </p:txBody>
      </p:sp>
      <p:cxnSp>
        <p:nvCxnSpPr>
          <p:cNvPr id="3" name="Straight Arrow Connector 2"/>
          <p:cNvCxnSpPr>
            <a:endCxn id="70" idx="0"/>
          </p:cNvCxnSpPr>
          <p:nvPr/>
        </p:nvCxnSpPr>
        <p:spPr>
          <a:xfrm>
            <a:off x="3285033" y="1447801"/>
            <a:ext cx="124001" cy="61902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2440265" y="3556031"/>
            <a:ext cx="1895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solidFill>
                  <a:schemeClr val="bg1"/>
                </a:solidFill>
              </a:rPr>
              <a:t>12 bit data </a:t>
            </a:r>
          </a:p>
        </p:txBody>
      </p:sp>
      <p:cxnSp>
        <p:nvCxnSpPr>
          <p:cNvPr id="79" name="Straight Arrow Connector 78"/>
          <p:cNvCxnSpPr>
            <a:endCxn id="76" idx="0"/>
          </p:cNvCxnSpPr>
          <p:nvPr/>
        </p:nvCxnSpPr>
        <p:spPr>
          <a:xfrm>
            <a:off x="3795057" y="1406524"/>
            <a:ext cx="959783" cy="2403477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4735547" y="3317396"/>
            <a:ext cx="1895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solidFill>
                  <a:schemeClr val="bg1"/>
                </a:solidFill>
              </a:rPr>
              <a:t>32 bit data </a:t>
            </a:r>
          </a:p>
        </p:txBody>
      </p:sp>
      <p:sp>
        <p:nvSpPr>
          <p:cNvPr id="81" name="Rectangle 80"/>
          <p:cNvSpPr/>
          <p:nvPr/>
        </p:nvSpPr>
        <p:spPr>
          <a:xfrm>
            <a:off x="3449640" y="5330823"/>
            <a:ext cx="1222375" cy="381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rs2</a:t>
            </a:r>
          </a:p>
        </p:txBody>
      </p:sp>
      <p:sp>
        <p:nvSpPr>
          <p:cNvPr id="82" name="Rectangle 81"/>
          <p:cNvSpPr/>
          <p:nvPr/>
        </p:nvSpPr>
        <p:spPr>
          <a:xfrm>
            <a:off x="4665665" y="5330823"/>
            <a:ext cx="1222375" cy="381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rs1</a:t>
            </a:r>
          </a:p>
        </p:txBody>
      </p:sp>
      <p:sp>
        <p:nvSpPr>
          <p:cNvPr id="83" name="Rectangle 82"/>
          <p:cNvSpPr/>
          <p:nvPr/>
        </p:nvSpPr>
        <p:spPr>
          <a:xfrm>
            <a:off x="5888040" y="5330823"/>
            <a:ext cx="1222375" cy="381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funct3</a:t>
            </a:r>
          </a:p>
        </p:txBody>
      </p:sp>
      <p:sp>
        <p:nvSpPr>
          <p:cNvPr id="84" name="Rectangle 83"/>
          <p:cNvSpPr/>
          <p:nvPr/>
        </p:nvSpPr>
        <p:spPr>
          <a:xfrm>
            <a:off x="8342314" y="5330823"/>
            <a:ext cx="1335086" cy="381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/>
              <a:t>opcode</a:t>
            </a:r>
            <a:endParaRPr lang="en-US" sz="2800" b="1" dirty="0"/>
          </a:p>
        </p:txBody>
      </p:sp>
      <p:sp>
        <p:nvSpPr>
          <p:cNvPr id="90" name="Rectangle 89"/>
          <p:cNvSpPr/>
          <p:nvPr/>
        </p:nvSpPr>
        <p:spPr>
          <a:xfrm>
            <a:off x="1981308" y="4957023"/>
            <a:ext cx="4443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31</a:t>
            </a:r>
          </a:p>
        </p:txBody>
      </p:sp>
      <p:sp>
        <p:nvSpPr>
          <p:cNvPr id="91" name="Rectangle 90"/>
          <p:cNvSpPr/>
          <p:nvPr/>
        </p:nvSpPr>
        <p:spPr>
          <a:xfrm>
            <a:off x="3044476" y="4957023"/>
            <a:ext cx="4443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25</a:t>
            </a:r>
          </a:p>
        </p:txBody>
      </p:sp>
      <p:sp>
        <p:nvSpPr>
          <p:cNvPr id="92" name="Rectangle 91"/>
          <p:cNvSpPr/>
          <p:nvPr/>
        </p:nvSpPr>
        <p:spPr>
          <a:xfrm>
            <a:off x="3371852" y="4957023"/>
            <a:ext cx="4443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24</a:t>
            </a:r>
          </a:p>
        </p:txBody>
      </p:sp>
      <p:sp>
        <p:nvSpPr>
          <p:cNvPr id="93" name="Rectangle 92"/>
          <p:cNvSpPr/>
          <p:nvPr/>
        </p:nvSpPr>
        <p:spPr>
          <a:xfrm>
            <a:off x="4299099" y="4957023"/>
            <a:ext cx="4443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20</a:t>
            </a:r>
          </a:p>
        </p:txBody>
      </p:sp>
      <p:sp>
        <p:nvSpPr>
          <p:cNvPr id="94" name="Rectangle 93"/>
          <p:cNvSpPr/>
          <p:nvPr/>
        </p:nvSpPr>
        <p:spPr>
          <a:xfrm>
            <a:off x="4626475" y="4957023"/>
            <a:ext cx="4443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19</a:t>
            </a:r>
          </a:p>
        </p:txBody>
      </p:sp>
      <p:sp>
        <p:nvSpPr>
          <p:cNvPr id="95" name="Rectangle 94"/>
          <p:cNvSpPr/>
          <p:nvPr/>
        </p:nvSpPr>
        <p:spPr>
          <a:xfrm>
            <a:off x="5473817" y="4957023"/>
            <a:ext cx="4443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15</a:t>
            </a:r>
          </a:p>
        </p:txBody>
      </p:sp>
      <p:sp>
        <p:nvSpPr>
          <p:cNvPr id="96" name="Rectangle 95"/>
          <p:cNvSpPr/>
          <p:nvPr/>
        </p:nvSpPr>
        <p:spPr>
          <a:xfrm>
            <a:off x="5815746" y="4957023"/>
            <a:ext cx="4443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14</a:t>
            </a:r>
          </a:p>
        </p:txBody>
      </p:sp>
      <p:sp>
        <p:nvSpPr>
          <p:cNvPr id="97" name="Rectangle 96"/>
          <p:cNvSpPr/>
          <p:nvPr/>
        </p:nvSpPr>
        <p:spPr>
          <a:xfrm>
            <a:off x="6702657" y="4957023"/>
            <a:ext cx="4443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12</a:t>
            </a:r>
          </a:p>
        </p:txBody>
      </p:sp>
      <p:sp>
        <p:nvSpPr>
          <p:cNvPr id="98" name="Rectangle 97"/>
          <p:cNvSpPr/>
          <p:nvPr/>
        </p:nvSpPr>
        <p:spPr>
          <a:xfrm>
            <a:off x="7007339" y="4957023"/>
            <a:ext cx="4443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11</a:t>
            </a:r>
          </a:p>
        </p:txBody>
      </p:sp>
      <p:sp>
        <p:nvSpPr>
          <p:cNvPr id="99" name="Rectangle 98"/>
          <p:cNvSpPr/>
          <p:nvPr/>
        </p:nvSpPr>
        <p:spPr>
          <a:xfrm>
            <a:off x="7918138" y="4957023"/>
            <a:ext cx="314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7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8244418" y="4957023"/>
            <a:ext cx="314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6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9274318" y="4957023"/>
            <a:ext cx="314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0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7110415" y="5330823"/>
            <a:ext cx="1222375" cy="381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/>
              <a:t>Imm</a:t>
            </a:r>
            <a:r>
              <a:rPr lang="en-US" sz="2000" b="1" dirty="0"/>
              <a:t>[4:0]</a:t>
            </a:r>
            <a:endParaRPr lang="en-US" sz="2800" b="1" dirty="0"/>
          </a:p>
        </p:txBody>
      </p:sp>
      <p:sp>
        <p:nvSpPr>
          <p:cNvPr id="103" name="Rectangle 102"/>
          <p:cNvSpPr/>
          <p:nvPr/>
        </p:nvSpPr>
        <p:spPr>
          <a:xfrm>
            <a:off x="2149478" y="5330823"/>
            <a:ext cx="1300162" cy="381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/>
              <a:t>Imm</a:t>
            </a:r>
            <a:r>
              <a:rPr lang="en-US" sz="2000" b="1" dirty="0"/>
              <a:t>[11:5]</a:t>
            </a:r>
          </a:p>
        </p:txBody>
      </p:sp>
      <p:sp>
        <p:nvSpPr>
          <p:cNvPr id="7" name="Oval 6"/>
          <p:cNvSpPr/>
          <p:nvPr/>
        </p:nvSpPr>
        <p:spPr>
          <a:xfrm>
            <a:off x="2083910" y="5181601"/>
            <a:ext cx="1443516" cy="62126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7" name="Oval 106"/>
          <p:cNvSpPr/>
          <p:nvPr/>
        </p:nvSpPr>
        <p:spPr>
          <a:xfrm>
            <a:off x="7098194" y="5181601"/>
            <a:ext cx="1233336" cy="62126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8" name="TextBox 107"/>
          <p:cNvSpPr txBox="1"/>
          <p:nvPr/>
        </p:nvSpPr>
        <p:spPr>
          <a:xfrm>
            <a:off x="2132223" y="4378689"/>
            <a:ext cx="20907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solidFill>
                  <a:schemeClr val="bg1"/>
                </a:solidFill>
              </a:rPr>
              <a:t>sw t0, 12(s3)</a:t>
            </a:r>
          </a:p>
        </p:txBody>
      </p:sp>
    </p:spTree>
    <p:extLst>
      <p:ext uri="{BB962C8B-B14F-4D97-AF65-F5344CB8AC3E}">
        <p14:creationId xmlns:p14="http://schemas.microsoft.com/office/powerpoint/2010/main" val="5055244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  <p:bldP spid="39" grpId="0" animBg="1"/>
      <p:bldP spid="40" grpId="0" animBg="1"/>
      <p:bldP spid="47" grpId="0" animBg="1"/>
      <p:bldP spid="50" grpId="0" animBg="1"/>
      <p:bldP spid="51" grpId="0" animBg="1"/>
      <p:bldP spid="52" grpId="0" animBg="1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 animBg="1"/>
      <p:bldP spid="71" grpId="0" animBg="1"/>
      <p:bldP spid="72" grpId="0"/>
      <p:bldP spid="75" grpId="0" animBg="1"/>
      <p:bldP spid="76" grpId="0" animBg="1"/>
      <p:bldP spid="77" grpId="0"/>
      <p:bldP spid="78" grpId="0"/>
      <p:bldP spid="80" grpId="0"/>
      <p:bldP spid="81" grpId="0" animBg="1"/>
      <p:bldP spid="82" grpId="0" animBg="1"/>
      <p:bldP spid="83" grpId="0" animBg="1"/>
      <p:bldP spid="84" grpId="0" animBg="1"/>
      <p:bldP spid="90" grpId="0"/>
      <p:bldP spid="91" grpId="0"/>
      <p:bldP spid="92" grpId="0"/>
      <p:bldP spid="93" grpId="0"/>
      <p:bldP spid="94" grpId="0"/>
      <p:bldP spid="95" grpId="0"/>
      <p:bldP spid="96" grpId="0"/>
      <p:bldP spid="97" grpId="0"/>
      <p:bldP spid="98" grpId="0"/>
      <p:bldP spid="99" grpId="0"/>
      <p:bldP spid="100" grpId="0"/>
      <p:bldP spid="101" grpId="0"/>
      <p:bldP spid="102" grpId="0" animBg="1"/>
      <p:bldP spid="103" grpId="0" animBg="1"/>
      <p:bldP spid="7" grpId="0" animBg="1"/>
      <p:bldP spid="107" grpId="0" animBg="1"/>
      <p:bldP spid="10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86200" y="1143000"/>
            <a:ext cx="4473084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Principles and Techniques</a:t>
            </a:r>
            <a:endParaRPr lang="en-IN" sz="3200" dirty="0"/>
          </a:p>
        </p:txBody>
      </p:sp>
      <p:sp>
        <p:nvSpPr>
          <p:cNvPr id="4" name="Rectangle 3"/>
          <p:cNvSpPr/>
          <p:nvPr/>
        </p:nvSpPr>
        <p:spPr>
          <a:xfrm>
            <a:off x="4114307" y="4139625"/>
            <a:ext cx="4016869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Abstract and simplified</a:t>
            </a:r>
            <a:endParaRPr lang="en-IN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7613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>
          <a:xfrm>
            <a:off x="6781800" y="3314700"/>
            <a:ext cx="2362200" cy="22479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  <a:p>
            <a:pPr algn="ctr"/>
            <a:r>
              <a:rPr lang="en-US" b="1" dirty="0"/>
              <a:t>Data</a:t>
            </a:r>
          </a:p>
          <a:p>
            <a:pPr algn="ctr"/>
            <a:r>
              <a:rPr lang="en-US" b="1" dirty="0"/>
              <a:t>Memory </a:t>
            </a:r>
          </a:p>
        </p:txBody>
      </p:sp>
      <p:sp>
        <p:nvSpPr>
          <p:cNvPr id="50" name="Rectangle 49"/>
          <p:cNvSpPr/>
          <p:nvPr/>
        </p:nvSpPr>
        <p:spPr>
          <a:xfrm>
            <a:off x="6800850" y="3352800"/>
            <a:ext cx="1276350" cy="3048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Address</a:t>
            </a:r>
          </a:p>
        </p:txBody>
      </p:sp>
      <p:sp>
        <p:nvSpPr>
          <p:cNvPr id="52" name="Rectangle 51"/>
          <p:cNvSpPr/>
          <p:nvPr/>
        </p:nvSpPr>
        <p:spPr>
          <a:xfrm>
            <a:off x="6800850" y="5143500"/>
            <a:ext cx="1276350" cy="3048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Write data</a:t>
            </a:r>
          </a:p>
        </p:txBody>
      </p:sp>
      <p:sp>
        <p:nvSpPr>
          <p:cNvPr id="53" name="Rectangle 52"/>
          <p:cNvSpPr/>
          <p:nvPr/>
        </p:nvSpPr>
        <p:spPr>
          <a:xfrm>
            <a:off x="7867650" y="3867150"/>
            <a:ext cx="1276350" cy="3048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Read data</a:t>
            </a: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6038850" y="3486150"/>
            <a:ext cx="762000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6038850" y="5295900"/>
            <a:ext cx="762000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9144000" y="4019550"/>
            <a:ext cx="762000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8324850" y="27813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8401050" y="55626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8324850" y="2404635"/>
            <a:ext cx="1581150" cy="38100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MemWrite</a:t>
            </a:r>
            <a:endParaRPr lang="en-US" b="1" dirty="0"/>
          </a:p>
        </p:txBody>
      </p:sp>
      <p:sp>
        <p:nvSpPr>
          <p:cNvPr id="61" name="Rectangle 60"/>
          <p:cNvSpPr/>
          <p:nvPr/>
        </p:nvSpPr>
        <p:spPr>
          <a:xfrm>
            <a:off x="8401050" y="6019800"/>
            <a:ext cx="1581150" cy="38100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MemRead</a:t>
            </a:r>
            <a:endParaRPr lang="en-US" b="1" dirty="0"/>
          </a:p>
        </p:txBody>
      </p:sp>
      <p:sp>
        <p:nvSpPr>
          <p:cNvPr id="25" name="Oval 24"/>
          <p:cNvSpPr/>
          <p:nvPr/>
        </p:nvSpPr>
        <p:spPr>
          <a:xfrm>
            <a:off x="3940176" y="1295400"/>
            <a:ext cx="1314452" cy="16002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Sign-extend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3178176" y="2062101"/>
            <a:ext cx="762000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3292478" y="1919226"/>
            <a:ext cx="266699" cy="24765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3297331" y="1566711"/>
            <a:ext cx="4443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12</a:t>
            </a:r>
            <a:endParaRPr lang="en-US" sz="2000" b="1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5254628" y="2095500"/>
            <a:ext cx="762000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5373784" y="1981200"/>
            <a:ext cx="266699" cy="24765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5373783" y="1600110"/>
            <a:ext cx="4443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32</a:t>
            </a:r>
            <a:endParaRPr lang="en-US" sz="20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1524001" y="1812219"/>
            <a:ext cx="15271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solidFill>
                  <a:schemeClr val="bg1"/>
                </a:solidFill>
              </a:rPr>
              <a:t>Instruction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946181" y="1463634"/>
            <a:ext cx="15971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ALU for Address calculation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200401" y="452026"/>
            <a:ext cx="57451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solidFill>
                  <a:schemeClr val="bg1"/>
                </a:solidFill>
              </a:rPr>
              <a:t>Extras for MIPS load store instructions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1629430" y="6057900"/>
            <a:ext cx="3326095" cy="6858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Data Memory</a:t>
            </a:r>
          </a:p>
        </p:txBody>
      </p:sp>
    </p:spTree>
    <p:extLst>
      <p:ext uri="{BB962C8B-B14F-4D97-AF65-F5344CB8AC3E}">
        <p14:creationId xmlns:p14="http://schemas.microsoft.com/office/powerpoint/2010/main" val="31493500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50" grpId="0" animBg="1"/>
      <p:bldP spid="52" grpId="0" animBg="1"/>
      <p:bldP spid="53" grpId="0" animBg="1"/>
      <p:bldP spid="60" grpId="0" animBg="1"/>
      <p:bldP spid="61" grpId="0" animBg="1"/>
      <p:bldP spid="25" grpId="0" animBg="1"/>
      <p:bldP spid="28" grpId="0"/>
      <p:bldP spid="31" grpId="0"/>
      <p:bldP spid="32" grpId="0"/>
      <p:bldP spid="33" grpId="0"/>
      <p:bldP spid="2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Arrow Connector 70"/>
          <p:cNvCxnSpPr/>
          <p:nvPr/>
        </p:nvCxnSpPr>
        <p:spPr>
          <a:xfrm>
            <a:off x="5305242" y="5199477"/>
            <a:ext cx="0" cy="601451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Freeform 10"/>
          <p:cNvSpPr/>
          <p:nvPr/>
        </p:nvSpPr>
        <p:spPr>
          <a:xfrm>
            <a:off x="2943772" y="3656979"/>
            <a:ext cx="1323833" cy="627044"/>
          </a:xfrm>
          <a:custGeom>
            <a:avLst/>
            <a:gdLst>
              <a:gd name="connsiteX0" fmla="*/ 0 w 1323833"/>
              <a:gd name="connsiteY0" fmla="*/ 0 h 627044"/>
              <a:gd name="connsiteX1" fmla="*/ 709684 w 1323833"/>
              <a:gd name="connsiteY1" fmla="*/ 545910 h 627044"/>
              <a:gd name="connsiteX2" fmla="*/ 1323833 w 1323833"/>
              <a:gd name="connsiteY2" fmla="*/ 614149 h 627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23833" h="627044">
                <a:moveTo>
                  <a:pt x="0" y="0"/>
                </a:moveTo>
                <a:cubicBezTo>
                  <a:pt x="244522" y="221776"/>
                  <a:pt x="489045" y="443552"/>
                  <a:pt x="709684" y="545910"/>
                </a:cubicBezTo>
                <a:cubicBezTo>
                  <a:pt x="930323" y="648268"/>
                  <a:pt x="1127078" y="631208"/>
                  <a:pt x="1323833" y="614149"/>
                </a:cubicBezTo>
              </a:path>
            </a:pathLst>
          </a:custGeom>
          <a:ln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TextBox 44"/>
          <p:cNvSpPr txBox="1"/>
          <p:nvPr/>
        </p:nvSpPr>
        <p:spPr>
          <a:xfrm>
            <a:off x="2590800" y="228600"/>
            <a:ext cx="6629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Additional Blocks for branch instructions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948608" y="1524000"/>
            <a:ext cx="1222375" cy="381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rs2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164633" y="1524000"/>
            <a:ext cx="1222375" cy="381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rs1</a:t>
            </a:r>
          </a:p>
        </p:txBody>
      </p:sp>
      <p:sp>
        <p:nvSpPr>
          <p:cNvPr id="43" name="Rectangle 42"/>
          <p:cNvSpPr/>
          <p:nvPr/>
        </p:nvSpPr>
        <p:spPr>
          <a:xfrm>
            <a:off x="6387008" y="1524000"/>
            <a:ext cx="1222375" cy="381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funct3</a:t>
            </a:r>
          </a:p>
        </p:txBody>
      </p:sp>
      <p:sp>
        <p:nvSpPr>
          <p:cNvPr id="44" name="Rectangle 43"/>
          <p:cNvSpPr/>
          <p:nvPr/>
        </p:nvSpPr>
        <p:spPr>
          <a:xfrm>
            <a:off x="8841282" y="1524000"/>
            <a:ext cx="1335086" cy="381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/>
              <a:t>opcode</a:t>
            </a:r>
            <a:endParaRPr lang="en-US" sz="2000" b="1" dirty="0"/>
          </a:p>
        </p:txBody>
      </p:sp>
      <p:sp>
        <p:nvSpPr>
          <p:cNvPr id="46" name="Left Brace 45"/>
          <p:cNvSpPr/>
          <p:nvPr/>
        </p:nvSpPr>
        <p:spPr>
          <a:xfrm rot="16200000">
            <a:off x="4367708" y="1563688"/>
            <a:ext cx="384175" cy="1066800"/>
          </a:xfrm>
          <a:prstGeom prst="leftBrac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Left Brace 46"/>
          <p:cNvSpPr/>
          <p:nvPr/>
        </p:nvSpPr>
        <p:spPr>
          <a:xfrm rot="16200000">
            <a:off x="5583733" y="1563688"/>
            <a:ext cx="384175" cy="1066800"/>
          </a:xfrm>
          <a:prstGeom prst="leftBrac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Left Brace 47"/>
          <p:cNvSpPr/>
          <p:nvPr/>
        </p:nvSpPr>
        <p:spPr>
          <a:xfrm rot="16200000">
            <a:off x="6766421" y="1563689"/>
            <a:ext cx="384175" cy="1066800"/>
          </a:xfrm>
          <a:prstGeom prst="leftBrac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Left Brace 48"/>
          <p:cNvSpPr/>
          <p:nvPr/>
        </p:nvSpPr>
        <p:spPr>
          <a:xfrm rot="16200000">
            <a:off x="8028483" y="1563687"/>
            <a:ext cx="384175" cy="1066800"/>
          </a:xfrm>
          <a:prstGeom prst="leftBrac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Left Brace 49"/>
          <p:cNvSpPr/>
          <p:nvPr/>
        </p:nvSpPr>
        <p:spPr>
          <a:xfrm rot="16200000">
            <a:off x="9260383" y="1563687"/>
            <a:ext cx="384175" cy="1066800"/>
          </a:xfrm>
          <a:prstGeom prst="leftBrac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4114801" y="2289178"/>
            <a:ext cx="8899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5-bits</a:t>
            </a:r>
            <a:endParaRPr lang="en-US" sz="2400" dirty="0"/>
          </a:p>
        </p:txBody>
      </p:sp>
      <p:sp>
        <p:nvSpPr>
          <p:cNvPr id="52" name="Rectangle 51"/>
          <p:cNvSpPr/>
          <p:nvPr/>
        </p:nvSpPr>
        <p:spPr>
          <a:xfrm>
            <a:off x="5330826" y="2289178"/>
            <a:ext cx="8899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5-bits</a:t>
            </a:r>
            <a:endParaRPr lang="en-US" sz="2400" dirty="0"/>
          </a:p>
        </p:txBody>
      </p:sp>
      <p:sp>
        <p:nvSpPr>
          <p:cNvPr id="53" name="Rectangle 52"/>
          <p:cNvSpPr/>
          <p:nvPr/>
        </p:nvSpPr>
        <p:spPr>
          <a:xfrm>
            <a:off x="6553201" y="2289178"/>
            <a:ext cx="8899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3-bits</a:t>
            </a:r>
            <a:endParaRPr lang="en-US" sz="2400" dirty="0"/>
          </a:p>
        </p:txBody>
      </p:sp>
      <p:sp>
        <p:nvSpPr>
          <p:cNvPr id="54" name="Rectangle 53"/>
          <p:cNvSpPr/>
          <p:nvPr/>
        </p:nvSpPr>
        <p:spPr>
          <a:xfrm>
            <a:off x="7825884" y="2289178"/>
            <a:ext cx="8899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5-bits</a:t>
            </a:r>
            <a:endParaRPr lang="en-US" sz="2400" dirty="0"/>
          </a:p>
        </p:txBody>
      </p:sp>
      <p:sp>
        <p:nvSpPr>
          <p:cNvPr id="55" name="Rectangle 54"/>
          <p:cNvSpPr/>
          <p:nvPr/>
        </p:nvSpPr>
        <p:spPr>
          <a:xfrm>
            <a:off x="9076834" y="2289178"/>
            <a:ext cx="8899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7-bits</a:t>
            </a:r>
            <a:endParaRPr lang="en-US" sz="2400" dirty="0"/>
          </a:p>
        </p:txBody>
      </p:sp>
      <p:sp>
        <p:nvSpPr>
          <p:cNvPr id="56" name="Rectangle 55"/>
          <p:cNvSpPr/>
          <p:nvPr/>
        </p:nvSpPr>
        <p:spPr>
          <a:xfrm>
            <a:off x="7443188" y="1524000"/>
            <a:ext cx="1614708" cy="381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Imm</a:t>
            </a:r>
            <a:r>
              <a:rPr lang="en-US" b="1" dirty="0"/>
              <a:t>[4:1|11]</a:t>
            </a:r>
          </a:p>
        </p:txBody>
      </p:sp>
      <p:sp>
        <p:nvSpPr>
          <p:cNvPr id="57" name="Rectangle 56"/>
          <p:cNvSpPr/>
          <p:nvPr/>
        </p:nvSpPr>
        <p:spPr>
          <a:xfrm>
            <a:off x="2116284" y="1524000"/>
            <a:ext cx="1832325" cy="381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/>
              <a:t>Imm</a:t>
            </a:r>
            <a:r>
              <a:rPr lang="en-US" sz="2000" b="1" dirty="0"/>
              <a:t>[12|10:5]</a:t>
            </a:r>
          </a:p>
        </p:txBody>
      </p:sp>
      <p:sp>
        <p:nvSpPr>
          <p:cNvPr id="58" name="Left Brace 57"/>
          <p:cNvSpPr/>
          <p:nvPr/>
        </p:nvSpPr>
        <p:spPr>
          <a:xfrm rot="16200000">
            <a:off x="3132634" y="1563687"/>
            <a:ext cx="384175" cy="1066800"/>
          </a:xfrm>
          <a:prstGeom prst="leftBrac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2925271" y="2289178"/>
            <a:ext cx="8899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7-bits</a:t>
            </a:r>
            <a:endParaRPr lang="en-US" sz="2400" dirty="0"/>
          </a:p>
        </p:txBody>
      </p:sp>
      <p:sp>
        <p:nvSpPr>
          <p:cNvPr id="61" name="Rectangle 60"/>
          <p:cNvSpPr/>
          <p:nvPr/>
        </p:nvSpPr>
        <p:spPr>
          <a:xfrm>
            <a:off x="1980944" y="923649"/>
            <a:ext cx="26875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beq</a:t>
            </a:r>
            <a:r>
              <a:rPr lang="en-US" sz="2800" b="1" dirty="0">
                <a:solidFill>
                  <a:schemeClr val="bg1"/>
                </a:solidFill>
              </a:rPr>
              <a:t> t0, s5, L1  </a:t>
            </a:r>
          </a:p>
        </p:txBody>
      </p:sp>
      <p:cxnSp>
        <p:nvCxnSpPr>
          <p:cNvPr id="4" name="Straight Arrow Connector 3"/>
          <p:cNvCxnSpPr>
            <a:stCxn id="57" idx="2"/>
          </p:cNvCxnSpPr>
          <p:nvPr/>
        </p:nvCxnSpPr>
        <p:spPr>
          <a:xfrm>
            <a:off x="3032446" y="1905000"/>
            <a:ext cx="65974" cy="94470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56" idx="2"/>
          </p:cNvCxnSpPr>
          <p:nvPr/>
        </p:nvCxnSpPr>
        <p:spPr>
          <a:xfrm flipH="1">
            <a:off x="3098420" y="1905000"/>
            <a:ext cx="5152122" cy="94139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2825370" y="2822578"/>
            <a:ext cx="9252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12-bit</a:t>
            </a:r>
            <a:endParaRPr lang="en-US" sz="2400" dirty="0"/>
          </a:p>
        </p:txBody>
      </p:sp>
      <p:sp>
        <p:nvSpPr>
          <p:cNvPr id="8" name="Freeform 7"/>
          <p:cNvSpPr/>
          <p:nvPr/>
        </p:nvSpPr>
        <p:spPr>
          <a:xfrm>
            <a:off x="3049641" y="3205200"/>
            <a:ext cx="344102" cy="723331"/>
          </a:xfrm>
          <a:custGeom>
            <a:avLst/>
            <a:gdLst>
              <a:gd name="connsiteX0" fmla="*/ 30204 w 344102"/>
              <a:gd name="connsiteY0" fmla="*/ 0 h 723331"/>
              <a:gd name="connsiteX1" fmla="*/ 30204 w 344102"/>
              <a:gd name="connsiteY1" fmla="*/ 518615 h 723331"/>
              <a:gd name="connsiteX2" fmla="*/ 344102 w 344102"/>
              <a:gd name="connsiteY2" fmla="*/ 723331 h 723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4102" h="723331">
                <a:moveTo>
                  <a:pt x="30204" y="0"/>
                </a:moveTo>
                <a:cubicBezTo>
                  <a:pt x="4046" y="199030"/>
                  <a:pt x="-22112" y="398060"/>
                  <a:pt x="30204" y="518615"/>
                </a:cubicBezTo>
                <a:cubicBezTo>
                  <a:pt x="82520" y="639170"/>
                  <a:pt x="213311" y="681250"/>
                  <a:pt x="344102" y="723331"/>
                </a:cubicBezTo>
              </a:path>
            </a:pathLst>
          </a:custGeom>
          <a:ln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3" name="Oval 62"/>
          <p:cNvSpPr/>
          <p:nvPr/>
        </p:nvSpPr>
        <p:spPr>
          <a:xfrm>
            <a:off x="2713037" y="3385235"/>
            <a:ext cx="1314452" cy="8382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Shift left 1</a:t>
            </a:r>
          </a:p>
        </p:txBody>
      </p:sp>
      <p:sp>
        <p:nvSpPr>
          <p:cNvPr id="64" name="Oval 63"/>
          <p:cNvSpPr/>
          <p:nvPr/>
        </p:nvSpPr>
        <p:spPr>
          <a:xfrm>
            <a:off x="4038600" y="3767611"/>
            <a:ext cx="1314452" cy="8382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Sign-extend</a:t>
            </a:r>
          </a:p>
        </p:txBody>
      </p:sp>
      <p:sp>
        <p:nvSpPr>
          <p:cNvPr id="65" name="Rectangle 64"/>
          <p:cNvSpPr/>
          <p:nvPr/>
        </p:nvSpPr>
        <p:spPr>
          <a:xfrm>
            <a:off x="6170420" y="3996211"/>
            <a:ext cx="967883" cy="38100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PC</a:t>
            </a:r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5025940" y="4526954"/>
            <a:ext cx="145042" cy="367195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5" idx="2"/>
          </p:cNvCxnSpPr>
          <p:nvPr/>
        </p:nvCxnSpPr>
        <p:spPr>
          <a:xfrm flipH="1">
            <a:off x="5486401" y="4377212"/>
            <a:ext cx="1167960" cy="516937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4886142" y="4800600"/>
            <a:ext cx="838200" cy="609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+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846666" y="5698538"/>
            <a:ext cx="9589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PC + X</a:t>
            </a:r>
            <a:endParaRPr lang="en-US" sz="2400" dirty="0"/>
          </a:p>
        </p:txBody>
      </p:sp>
      <p:cxnSp>
        <p:nvCxnSpPr>
          <p:cNvPr id="74" name="Straight Arrow Connector 73"/>
          <p:cNvCxnSpPr>
            <a:endCxn id="87" idx="0"/>
          </p:cNvCxnSpPr>
          <p:nvPr/>
        </p:nvCxnSpPr>
        <p:spPr>
          <a:xfrm>
            <a:off x="6654361" y="4377212"/>
            <a:ext cx="15311" cy="423389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6335494" y="5617873"/>
            <a:ext cx="8162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PC+4</a:t>
            </a:r>
            <a:endParaRPr lang="en-US" sz="2400" dirty="0"/>
          </a:p>
        </p:txBody>
      </p:sp>
      <p:sp>
        <p:nvSpPr>
          <p:cNvPr id="80" name="Freeform 79"/>
          <p:cNvSpPr/>
          <p:nvPr/>
        </p:nvSpPr>
        <p:spPr>
          <a:xfrm>
            <a:off x="5331725" y="3199606"/>
            <a:ext cx="3637932" cy="3485789"/>
          </a:xfrm>
          <a:custGeom>
            <a:avLst/>
            <a:gdLst>
              <a:gd name="connsiteX0" fmla="*/ 0 w 3637932"/>
              <a:gd name="connsiteY0" fmla="*/ 2887296 h 3485789"/>
              <a:gd name="connsiteX1" fmla="*/ 1705971 w 3637932"/>
              <a:gd name="connsiteY1" fmla="*/ 3392264 h 3485789"/>
              <a:gd name="connsiteX2" fmla="*/ 3616657 w 3637932"/>
              <a:gd name="connsiteY2" fmla="*/ 1222270 h 3485789"/>
              <a:gd name="connsiteX3" fmla="*/ 2634018 w 3637932"/>
              <a:gd name="connsiteY3" fmla="*/ 7619 h 3485789"/>
              <a:gd name="connsiteX4" fmla="*/ 1146412 w 3637932"/>
              <a:gd name="connsiteY4" fmla="*/ 799189 h 3485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37932" h="3485789">
                <a:moveTo>
                  <a:pt x="0" y="2887296"/>
                </a:moveTo>
                <a:cubicBezTo>
                  <a:pt x="551597" y="3278532"/>
                  <a:pt x="1103195" y="3669768"/>
                  <a:pt x="1705971" y="3392264"/>
                </a:cubicBezTo>
                <a:cubicBezTo>
                  <a:pt x="2308747" y="3114760"/>
                  <a:pt x="3461983" y="1786377"/>
                  <a:pt x="3616657" y="1222270"/>
                </a:cubicBezTo>
                <a:cubicBezTo>
                  <a:pt x="3771331" y="658163"/>
                  <a:pt x="3045726" y="78133"/>
                  <a:pt x="2634018" y="7619"/>
                </a:cubicBezTo>
                <a:cubicBezTo>
                  <a:pt x="2222310" y="-62895"/>
                  <a:pt x="1684361" y="368147"/>
                  <a:pt x="1146412" y="799189"/>
                </a:cubicBezTo>
              </a:path>
            </a:pathLst>
          </a:custGeom>
          <a:ln>
            <a:solidFill>
              <a:srgbClr val="FFFF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2" name="Freeform 81"/>
          <p:cNvSpPr/>
          <p:nvPr/>
        </p:nvSpPr>
        <p:spPr>
          <a:xfrm>
            <a:off x="6450843" y="3506959"/>
            <a:ext cx="1676649" cy="2923300"/>
          </a:xfrm>
          <a:custGeom>
            <a:avLst/>
            <a:gdLst>
              <a:gd name="connsiteX0" fmla="*/ 272955 w 1676649"/>
              <a:gd name="connsiteY0" fmla="*/ 2511704 h 2923300"/>
              <a:gd name="connsiteX1" fmla="*/ 450376 w 1676649"/>
              <a:gd name="connsiteY1" fmla="*/ 2784659 h 2923300"/>
              <a:gd name="connsiteX2" fmla="*/ 1624083 w 1676649"/>
              <a:gd name="connsiteY2" fmla="*/ 587369 h 2923300"/>
              <a:gd name="connsiteX3" fmla="*/ 1323833 w 1676649"/>
              <a:gd name="connsiteY3" fmla="*/ 516 h 2923300"/>
              <a:gd name="connsiteX4" fmla="*/ 0 w 1676649"/>
              <a:gd name="connsiteY4" fmla="*/ 505483 h 292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6649" h="2923300">
                <a:moveTo>
                  <a:pt x="272955" y="2511704"/>
                </a:moveTo>
                <a:cubicBezTo>
                  <a:pt x="249071" y="2808543"/>
                  <a:pt x="225188" y="3105382"/>
                  <a:pt x="450376" y="2784659"/>
                </a:cubicBezTo>
                <a:cubicBezTo>
                  <a:pt x="675564" y="2463936"/>
                  <a:pt x="1478507" y="1051393"/>
                  <a:pt x="1624083" y="587369"/>
                </a:cubicBezTo>
                <a:cubicBezTo>
                  <a:pt x="1769659" y="123345"/>
                  <a:pt x="1594513" y="14164"/>
                  <a:pt x="1323833" y="516"/>
                </a:cubicBezTo>
                <a:cubicBezTo>
                  <a:pt x="1053153" y="-13132"/>
                  <a:pt x="526576" y="246175"/>
                  <a:pt x="0" y="505483"/>
                </a:cubicBezTo>
              </a:path>
            </a:pathLst>
          </a:custGeom>
          <a:ln>
            <a:solidFill>
              <a:srgbClr val="FFFF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3" name="Oval 82"/>
          <p:cNvSpPr/>
          <p:nvPr/>
        </p:nvSpPr>
        <p:spPr>
          <a:xfrm>
            <a:off x="2681258" y="994184"/>
            <a:ext cx="1069367" cy="353211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4" name="Rectangle 83"/>
          <p:cNvSpPr/>
          <p:nvPr/>
        </p:nvSpPr>
        <p:spPr>
          <a:xfrm>
            <a:off x="6625578" y="3404273"/>
            <a:ext cx="967883" cy="38100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MUX</a:t>
            </a:r>
          </a:p>
        </p:txBody>
      </p:sp>
      <p:sp>
        <p:nvSpPr>
          <p:cNvPr id="85" name="Oval 84"/>
          <p:cNvSpPr/>
          <p:nvPr/>
        </p:nvSpPr>
        <p:spPr>
          <a:xfrm>
            <a:off x="4036120" y="3756824"/>
            <a:ext cx="1314452" cy="8382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Shift left 1</a:t>
            </a:r>
          </a:p>
        </p:txBody>
      </p:sp>
      <p:sp>
        <p:nvSpPr>
          <p:cNvPr id="86" name="Oval 85"/>
          <p:cNvSpPr/>
          <p:nvPr/>
        </p:nvSpPr>
        <p:spPr>
          <a:xfrm>
            <a:off x="2724148" y="3370084"/>
            <a:ext cx="1314452" cy="8382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Sign-extend</a:t>
            </a:r>
          </a:p>
        </p:txBody>
      </p:sp>
      <p:sp>
        <p:nvSpPr>
          <p:cNvPr id="87" name="Oval 86"/>
          <p:cNvSpPr/>
          <p:nvPr/>
        </p:nvSpPr>
        <p:spPr>
          <a:xfrm>
            <a:off x="6250571" y="4800600"/>
            <a:ext cx="838200" cy="609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+4</a:t>
            </a:r>
          </a:p>
        </p:txBody>
      </p:sp>
      <p:cxnSp>
        <p:nvCxnSpPr>
          <p:cNvPr id="89" name="Straight Arrow Connector 88"/>
          <p:cNvCxnSpPr/>
          <p:nvPr/>
        </p:nvCxnSpPr>
        <p:spPr>
          <a:xfrm>
            <a:off x="6690317" y="5267151"/>
            <a:ext cx="15311" cy="423389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07350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4" grpId="0" animBg="1"/>
      <p:bldP spid="36" grpId="0" animBg="1"/>
      <p:bldP spid="43" grpId="0" animBg="1"/>
      <p:bldP spid="44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/>
      <p:bldP spid="52" grpId="0"/>
      <p:bldP spid="53" grpId="0"/>
      <p:bldP spid="54" grpId="0"/>
      <p:bldP spid="55" grpId="0"/>
      <p:bldP spid="56" grpId="0" animBg="1"/>
      <p:bldP spid="57" grpId="0" animBg="1"/>
      <p:bldP spid="58" grpId="0" animBg="1"/>
      <p:bldP spid="59" grpId="0"/>
      <p:bldP spid="61" grpId="0"/>
      <p:bldP spid="62" grpId="0"/>
      <p:bldP spid="8" grpId="0" animBg="1"/>
      <p:bldP spid="63" grpId="0" animBg="1"/>
      <p:bldP spid="64" grpId="0" animBg="1"/>
      <p:bldP spid="65" grpId="0" animBg="1"/>
      <p:bldP spid="68" grpId="0" animBg="1"/>
      <p:bldP spid="73" grpId="0"/>
      <p:bldP spid="79" grpId="0"/>
      <p:bldP spid="80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/>
          <p:nvPr/>
        </p:nvSpPr>
        <p:spPr>
          <a:xfrm>
            <a:off x="4831557" y="3805236"/>
            <a:ext cx="1785939" cy="2595564"/>
          </a:xfrm>
          <a:custGeom>
            <a:avLst/>
            <a:gdLst>
              <a:gd name="connsiteX0" fmla="*/ 9525 w 1276350"/>
              <a:gd name="connsiteY0" fmla="*/ 0 h 2295525"/>
              <a:gd name="connsiteX1" fmla="*/ 9525 w 1276350"/>
              <a:gd name="connsiteY1" fmla="*/ 828675 h 2295525"/>
              <a:gd name="connsiteX2" fmla="*/ 247650 w 1276350"/>
              <a:gd name="connsiteY2" fmla="*/ 1076325 h 2295525"/>
              <a:gd name="connsiteX3" fmla="*/ 0 w 1276350"/>
              <a:gd name="connsiteY3" fmla="*/ 1314450 h 2295525"/>
              <a:gd name="connsiteX4" fmla="*/ 0 w 1276350"/>
              <a:gd name="connsiteY4" fmla="*/ 2295525 h 2295525"/>
              <a:gd name="connsiteX5" fmla="*/ 1276350 w 1276350"/>
              <a:gd name="connsiteY5" fmla="*/ 1676400 h 2295525"/>
              <a:gd name="connsiteX6" fmla="*/ 1276350 w 1276350"/>
              <a:gd name="connsiteY6" fmla="*/ 590550 h 2295525"/>
              <a:gd name="connsiteX7" fmla="*/ 9525 w 1276350"/>
              <a:gd name="connsiteY7" fmla="*/ 0 h 2295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76350" h="2295525">
                <a:moveTo>
                  <a:pt x="9525" y="0"/>
                </a:moveTo>
                <a:lnTo>
                  <a:pt x="9525" y="828675"/>
                </a:lnTo>
                <a:lnTo>
                  <a:pt x="247650" y="1076325"/>
                </a:lnTo>
                <a:lnTo>
                  <a:pt x="0" y="1314450"/>
                </a:lnTo>
                <a:lnTo>
                  <a:pt x="0" y="2295525"/>
                </a:lnTo>
                <a:lnTo>
                  <a:pt x="1276350" y="1676400"/>
                </a:lnTo>
                <a:lnTo>
                  <a:pt x="1276350" y="590550"/>
                </a:lnTo>
                <a:lnTo>
                  <a:pt x="9525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 dirty="0"/>
              <a:t>   </a:t>
            </a:r>
          </a:p>
          <a:p>
            <a:endParaRPr lang="en-US" sz="2400" b="1" dirty="0"/>
          </a:p>
          <a:p>
            <a:r>
              <a:rPr lang="en-US" sz="2400" b="1" dirty="0"/>
              <a:t>    </a:t>
            </a:r>
          </a:p>
          <a:p>
            <a:r>
              <a:rPr lang="en-US" sz="2400" b="1" dirty="0"/>
              <a:t>               Zero </a:t>
            </a:r>
          </a:p>
          <a:p>
            <a:r>
              <a:rPr lang="en-US" sz="2400" b="1" dirty="0"/>
              <a:t>    ALU      </a:t>
            </a:r>
          </a:p>
          <a:p>
            <a:pPr algn="r"/>
            <a:r>
              <a:rPr lang="en-US" sz="2000" b="1" dirty="0"/>
              <a:t>               ALU </a:t>
            </a:r>
          </a:p>
          <a:p>
            <a:pPr algn="r"/>
            <a:r>
              <a:rPr lang="en-US" sz="2000" b="1" dirty="0"/>
              <a:t>Result</a:t>
            </a:r>
          </a:p>
          <a:p>
            <a:endParaRPr lang="en-US" sz="2400" b="1" dirty="0"/>
          </a:p>
          <a:p>
            <a:endParaRPr lang="en-US" sz="2400" b="1" dirty="0"/>
          </a:p>
          <a:p>
            <a:pPr algn="ctr"/>
            <a:endParaRPr lang="en-US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617495" y="4719636"/>
            <a:ext cx="762000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800726" y="3552732"/>
            <a:ext cx="1" cy="6144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405440" y="3185810"/>
            <a:ext cx="1581150" cy="38100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ALU operation</a:t>
            </a:r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5667377" y="3736119"/>
            <a:ext cx="266699" cy="2476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934075" y="3552732"/>
            <a:ext cx="314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4</a:t>
            </a:r>
            <a:endParaRPr lang="en-US" sz="2000" b="1" dirty="0"/>
          </a:p>
        </p:txBody>
      </p:sp>
      <p:sp>
        <p:nvSpPr>
          <p:cNvPr id="21" name="Rectangle 20"/>
          <p:cNvSpPr/>
          <p:nvPr/>
        </p:nvSpPr>
        <p:spPr>
          <a:xfrm>
            <a:off x="7369971" y="4488804"/>
            <a:ext cx="214550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To Branch Control Logic</a:t>
            </a:r>
            <a:endParaRPr lang="en-US" sz="2400" dirty="0"/>
          </a:p>
        </p:txBody>
      </p:sp>
      <p:sp>
        <p:nvSpPr>
          <p:cNvPr id="22" name="Oval 21"/>
          <p:cNvSpPr/>
          <p:nvPr/>
        </p:nvSpPr>
        <p:spPr>
          <a:xfrm>
            <a:off x="2571748" y="1600200"/>
            <a:ext cx="1314452" cy="1143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Sign-extend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828800" y="2171790"/>
            <a:ext cx="762000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1943102" y="2028915"/>
            <a:ext cx="266699" cy="24765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947955" y="1676400"/>
            <a:ext cx="4443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12</a:t>
            </a:r>
            <a:endParaRPr lang="en-US" sz="2000" b="1" dirty="0"/>
          </a:p>
        </p:txBody>
      </p:sp>
      <p:sp>
        <p:nvSpPr>
          <p:cNvPr id="29" name="Oval 28"/>
          <p:cNvSpPr/>
          <p:nvPr/>
        </p:nvSpPr>
        <p:spPr>
          <a:xfrm>
            <a:off x="4795928" y="1756314"/>
            <a:ext cx="1314452" cy="90023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Shift left 1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038600" y="1747760"/>
            <a:ext cx="4443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32</a:t>
            </a:r>
            <a:endParaRPr lang="en-US" sz="2000" b="1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6110381" y="2256256"/>
            <a:ext cx="1323845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3" name="Freeform 32"/>
          <p:cNvSpPr/>
          <p:nvPr/>
        </p:nvSpPr>
        <p:spPr>
          <a:xfrm>
            <a:off x="7434225" y="880791"/>
            <a:ext cx="895350" cy="1833563"/>
          </a:xfrm>
          <a:custGeom>
            <a:avLst/>
            <a:gdLst>
              <a:gd name="connsiteX0" fmla="*/ 9525 w 1276350"/>
              <a:gd name="connsiteY0" fmla="*/ 0 h 2295525"/>
              <a:gd name="connsiteX1" fmla="*/ 9525 w 1276350"/>
              <a:gd name="connsiteY1" fmla="*/ 828675 h 2295525"/>
              <a:gd name="connsiteX2" fmla="*/ 247650 w 1276350"/>
              <a:gd name="connsiteY2" fmla="*/ 1076325 h 2295525"/>
              <a:gd name="connsiteX3" fmla="*/ 0 w 1276350"/>
              <a:gd name="connsiteY3" fmla="*/ 1314450 h 2295525"/>
              <a:gd name="connsiteX4" fmla="*/ 0 w 1276350"/>
              <a:gd name="connsiteY4" fmla="*/ 2295525 h 2295525"/>
              <a:gd name="connsiteX5" fmla="*/ 1276350 w 1276350"/>
              <a:gd name="connsiteY5" fmla="*/ 1676400 h 2295525"/>
              <a:gd name="connsiteX6" fmla="*/ 1276350 w 1276350"/>
              <a:gd name="connsiteY6" fmla="*/ 590550 h 2295525"/>
              <a:gd name="connsiteX7" fmla="*/ 9525 w 1276350"/>
              <a:gd name="connsiteY7" fmla="*/ 0 h 2295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76350" h="2295525">
                <a:moveTo>
                  <a:pt x="9525" y="0"/>
                </a:moveTo>
                <a:lnTo>
                  <a:pt x="9525" y="828675"/>
                </a:lnTo>
                <a:lnTo>
                  <a:pt x="247650" y="1076325"/>
                </a:lnTo>
                <a:lnTo>
                  <a:pt x="0" y="1314450"/>
                </a:lnTo>
                <a:lnTo>
                  <a:pt x="0" y="2295525"/>
                </a:lnTo>
                <a:lnTo>
                  <a:pt x="1276350" y="1676400"/>
                </a:lnTo>
                <a:lnTo>
                  <a:pt x="1276350" y="590550"/>
                </a:lnTo>
                <a:lnTo>
                  <a:pt x="9525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 dirty="0"/>
              <a:t>   Add</a:t>
            </a:r>
          </a:p>
          <a:p>
            <a:endParaRPr lang="en-US" sz="2400" b="1" dirty="0"/>
          </a:p>
          <a:p>
            <a:endParaRPr lang="en-US" sz="2400" b="1" dirty="0"/>
          </a:p>
          <a:p>
            <a:pPr algn="ctr"/>
            <a:endParaRPr lang="en-US" b="1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6110381" y="1295400"/>
            <a:ext cx="1323845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4915392" y="1064568"/>
            <a:ext cx="11949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PC</a:t>
            </a:r>
            <a:endParaRPr lang="en-US" sz="2400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8329575" y="1756314"/>
            <a:ext cx="661922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8927506" y="1234909"/>
            <a:ext cx="11949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Branch Target</a:t>
            </a:r>
            <a:endParaRPr lang="en-US" sz="2400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3897224" y="2209800"/>
            <a:ext cx="979576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4116722" y="2133600"/>
            <a:ext cx="156243" cy="1524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4080522" y="4267200"/>
            <a:ext cx="762000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4080522" y="5943600"/>
            <a:ext cx="762000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200401" y="228600"/>
            <a:ext cx="57451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Extras for branch instructions</a:t>
            </a:r>
          </a:p>
        </p:txBody>
      </p:sp>
    </p:spTree>
    <p:extLst>
      <p:ext uri="{BB962C8B-B14F-4D97-AF65-F5344CB8AC3E}">
        <p14:creationId xmlns:p14="http://schemas.microsoft.com/office/powerpoint/2010/main" val="34337529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8" grpId="0" animBg="1"/>
      <p:bldP spid="20" grpId="0"/>
      <p:bldP spid="21" grpId="0"/>
      <p:bldP spid="22" grpId="0" animBg="1"/>
      <p:bldP spid="25" grpId="0"/>
      <p:bldP spid="29" grpId="0" animBg="1"/>
      <p:bldP spid="31" grpId="0"/>
      <p:bldP spid="33" grpId="0" animBg="1"/>
      <p:bldP spid="37" grpId="0"/>
      <p:bldP spid="4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Arrow Connector 69"/>
          <p:cNvCxnSpPr/>
          <p:nvPr/>
        </p:nvCxnSpPr>
        <p:spPr>
          <a:xfrm>
            <a:off x="9586913" y="4048650"/>
            <a:ext cx="500063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>
            <a:off x="6428184" y="4048651"/>
            <a:ext cx="429816" cy="3716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 flipV="1">
            <a:off x="9069366" y="1803368"/>
            <a:ext cx="522308" cy="114"/>
          </a:xfrm>
          <a:prstGeom prst="straightConnector1">
            <a:avLst/>
          </a:prstGeom>
          <a:ln>
            <a:solidFill>
              <a:schemeClr val="bg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1828801" y="2897321"/>
            <a:ext cx="457199" cy="1065749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PC</a:t>
            </a:r>
            <a:endParaRPr lang="en-US" b="1" dirty="0"/>
          </a:p>
        </p:txBody>
      </p:sp>
      <p:sp>
        <p:nvSpPr>
          <p:cNvPr id="28" name="Rectangle 27"/>
          <p:cNvSpPr/>
          <p:nvPr/>
        </p:nvSpPr>
        <p:spPr>
          <a:xfrm>
            <a:off x="2627313" y="3270569"/>
            <a:ext cx="1219202" cy="14545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/>
              <a:t>Read </a:t>
            </a:r>
          </a:p>
          <a:p>
            <a:r>
              <a:rPr lang="en-US" sz="1400" b="1" dirty="0"/>
              <a:t>Address</a:t>
            </a:r>
          </a:p>
          <a:p>
            <a:pPr algn="r"/>
            <a:endParaRPr lang="en-US" sz="1400" b="1" dirty="0"/>
          </a:p>
          <a:p>
            <a:pPr algn="r"/>
            <a:r>
              <a:rPr lang="en-US" sz="1400" b="1" dirty="0"/>
              <a:t>Instruction</a:t>
            </a:r>
          </a:p>
          <a:p>
            <a:pPr algn="r"/>
            <a:endParaRPr lang="en-US" b="1" dirty="0"/>
          </a:p>
          <a:p>
            <a:pPr algn="just"/>
            <a:r>
              <a:rPr lang="en-US" sz="1400" b="1" dirty="0"/>
              <a:t>Instruction</a:t>
            </a:r>
          </a:p>
          <a:p>
            <a:pPr algn="just"/>
            <a:r>
              <a:rPr lang="en-US" sz="1400" b="1" dirty="0"/>
              <a:t>Memory 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264818" y="3097661"/>
            <a:ext cx="1754982" cy="1856009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1400" b="1" dirty="0"/>
              <a:t>Read Reg 1</a:t>
            </a:r>
          </a:p>
          <a:p>
            <a:pPr algn="r"/>
            <a:r>
              <a:rPr lang="en-US" sz="1400" b="1" dirty="0"/>
              <a:t>Data1</a:t>
            </a:r>
          </a:p>
          <a:p>
            <a:pPr algn="just"/>
            <a:r>
              <a:rPr lang="en-US" sz="1400" b="1" dirty="0"/>
              <a:t>Read Reg 2</a:t>
            </a:r>
          </a:p>
          <a:p>
            <a:pPr algn="r"/>
            <a:r>
              <a:rPr lang="en-US" sz="1400" b="1" dirty="0"/>
              <a:t>Data2</a:t>
            </a:r>
          </a:p>
          <a:p>
            <a:pPr algn="just"/>
            <a:r>
              <a:rPr lang="en-US" sz="1400" b="1" dirty="0"/>
              <a:t>Write Reg</a:t>
            </a:r>
          </a:p>
          <a:p>
            <a:pPr algn="just"/>
            <a:endParaRPr lang="en-US" sz="1400" b="1" dirty="0"/>
          </a:p>
          <a:p>
            <a:pPr algn="just"/>
            <a:r>
              <a:rPr lang="en-US" sz="1400" b="1" dirty="0"/>
              <a:t>Write data</a:t>
            </a:r>
          </a:p>
        </p:txBody>
      </p:sp>
      <p:sp>
        <p:nvSpPr>
          <p:cNvPr id="50" name="Freeform 49"/>
          <p:cNvSpPr/>
          <p:nvPr/>
        </p:nvSpPr>
        <p:spPr>
          <a:xfrm>
            <a:off x="7105650" y="3286651"/>
            <a:ext cx="1047750" cy="1667019"/>
          </a:xfrm>
          <a:custGeom>
            <a:avLst/>
            <a:gdLst>
              <a:gd name="connsiteX0" fmla="*/ 9525 w 1276350"/>
              <a:gd name="connsiteY0" fmla="*/ 0 h 2295525"/>
              <a:gd name="connsiteX1" fmla="*/ 9525 w 1276350"/>
              <a:gd name="connsiteY1" fmla="*/ 828675 h 2295525"/>
              <a:gd name="connsiteX2" fmla="*/ 247650 w 1276350"/>
              <a:gd name="connsiteY2" fmla="*/ 1076325 h 2295525"/>
              <a:gd name="connsiteX3" fmla="*/ 0 w 1276350"/>
              <a:gd name="connsiteY3" fmla="*/ 1314450 h 2295525"/>
              <a:gd name="connsiteX4" fmla="*/ 0 w 1276350"/>
              <a:gd name="connsiteY4" fmla="*/ 2295525 h 2295525"/>
              <a:gd name="connsiteX5" fmla="*/ 1276350 w 1276350"/>
              <a:gd name="connsiteY5" fmla="*/ 1676400 h 2295525"/>
              <a:gd name="connsiteX6" fmla="*/ 1276350 w 1276350"/>
              <a:gd name="connsiteY6" fmla="*/ 590550 h 2295525"/>
              <a:gd name="connsiteX7" fmla="*/ 9525 w 1276350"/>
              <a:gd name="connsiteY7" fmla="*/ 0 h 2295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76350" h="2295525">
                <a:moveTo>
                  <a:pt x="9525" y="0"/>
                </a:moveTo>
                <a:lnTo>
                  <a:pt x="9525" y="828675"/>
                </a:lnTo>
                <a:lnTo>
                  <a:pt x="247650" y="1076325"/>
                </a:lnTo>
                <a:lnTo>
                  <a:pt x="0" y="1314450"/>
                </a:lnTo>
                <a:lnTo>
                  <a:pt x="0" y="2295525"/>
                </a:lnTo>
                <a:lnTo>
                  <a:pt x="1276350" y="1676400"/>
                </a:lnTo>
                <a:lnTo>
                  <a:pt x="1276350" y="590550"/>
                </a:lnTo>
                <a:lnTo>
                  <a:pt x="9525" y="0"/>
                </a:lnTo>
                <a:close/>
              </a:path>
            </a:pathLst>
          </a:cu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 dirty="0"/>
              <a:t>   </a:t>
            </a:r>
          </a:p>
          <a:p>
            <a:endParaRPr lang="en-US" sz="2400" b="1" dirty="0"/>
          </a:p>
          <a:p>
            <a:pPr algn="r"/>
            <a:r>
              <a:rPr lang="en-US" sz="2400" b="1" dirty="0"/>
              <a:t>                </a:t>
            </a:r>
            <a:r>
              <a:rPr lang="en-US" sz="1600" b="1" dirty="0"/>
              <a:t>Zero </a:t>
            </a:r>
          </a:p>
          <a:p>
            <a:r>
              <a:rPr lang="en-US" sz="1600" b="1" dirty="0"/>
              <a:t>    ALU      </a:t>
            </a:r>
          </a:p>
          <a:p>
            <a:pPr algn="r"/>
            <a:r>
              <a:rPr lang="en-US" sz="1400" b="1" dirty="0"/>
              <a:t>              ALU </a:t>
            </a:r>
          </a:p>
          <a:p>
            <a:pPr algn="r"/>
            <a:r>
              <a:rPr lang="en-US" sz="1400" b="1" dirty="0"/>
              <a:t>Result</a:t>
            </a:r>
          </a:p>
          <a:p>
            <a:endParaRPr lang="en-US" sz="2400" b="1" dirty="0"/>
          </a:p>
          <a:p>
            <a:endParaRPr lang="en-US" sz="2400" b="1" dirty="0"/>
          </a:p>
          <a:p>
            <a:pPr algn="ctr"/>
            <a:endParaRPr lang="en-US" b="1" dirty="0"/>
          </a:p>
        </p:txBody>
      </p:sp>
      <p:sp>
        <p:nvSpPr>
          <p:cNvPr id="54" name="Freeform 53"/>
          <p:cNvSpPr/>
          <p:nvPr/>
        </p:nvSpPr>
        <p:spPr>
          <a:xfrm>
            <a:off x="3124201" y="1261790"/>
            <a:ext cx="566775" cy="1252810"/>
          </a:xfrm>
          <a:custGeom>
            <a:avLst/>
            <a:gdLst>
              <a:gd name="connsiteX0" fmla="*/ 9525 w 1276350"/>
              <a:gd name="connsiteY0" fmla="*/ 0 h 2295525"/>
              <a:gd name="connsiteX1" fmla="*/ 9525 w 1276350"/>
              <a:gd name="connsiteY1" fmla="*/ 828675 h 2295525"/>
              <a:gd name="connsiteX2" fmla="*/ 247650 w 1276350"/>
              <a:gd name="connsiteY2" fmla="*/ 1076325 h 2295525"/>
              <a:gd name="connsiteX3" fmla="*/ 0 w 1276350"/>
              <a:gd name="connsiteY3" fmla="*/ 1314450 h 2295525"/>
              <a:gd name="connsiteX4" fmla="*/ 0 w 1276350"/>
              <a:gd name="connsiteY4" fmla="*/ 2295525 h 2295525"/>
              <a:gd name="connsiteX5" fmla="*/ 1276350 w 1276350"/>
              <a:gd name="connsiteY5" fmla="*/ 1676400 h 2295525"/>
              <a:gd name="connsiteX6" fmla="*/ 1276350 w 1276350"/>
              <a:gd name="connsiteY6" fmla="*/ 590550 h 2295525"/>
              <a:gd name="connsiteX7" fmla="*/ 9525 w 1276350"/>
              <a:gd name="connsiteY7" fmla="*/ 0 h 2295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76350" h="2295525">
                <a:moveTo>
                  <a:pt x="9525" y="0"/>
                </a:moveTo>
                <a:lnTo>
                  <a:pt x="9525" y="828675"/>
                </a:lnTo>
                <a:lnTo>
                  <a:pt x="247650" y="1076325"/>
                </a:lnTo>
                <a:lnTo>
                  <a:pt x="0" y="1314450"/>
                </a:lnTo>
                <a:lnTo>
                  <a:pt x="0" y="2295525"/>
                </a:lnTo>
                <a:lnTo>
                  <a:pt x="1276350" y="1676400"/>
                </a:lnTo>
                <a:lnTo>
                  <a:pt x="1276350" y="590550"/>
                </a:lnTo>
                <a:lnTo>
                  <a:pt x="9525" y="0"/>
                </a:lnTo>
                <a:close/>
              </a:path>
            </a:pathLst>
          </a:cu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/>
              <a:t>   </a:t>
            </a:r>
          </a:p>
          <a:p>
            <a:endParaRPr lang="en-US" sz="1400" b="1" dirty="0"/>
          </a:p>
          <a:p>
            <a:endParaRPr lang="en-US" sz="1400" b="1" dirty="0"/>
          </a:p>
          <a:p>
            <a:endParaRPr lang="en-US" sz="1400" b="1" dirty="0"/>
          </a:p>
          <a:p>
            <a:pPr algn="r"/>
            <a:r>
              <a:rPr lang="en-US" sz="1400" b="1" dirty="0"/>
              <a:t>Add</a:t>
            </a:r>
          </a:p>
          <a:p>
            <a:endParaRPr lang="en-US" sz="2400" b="1" dirty="0"/>
          </a:p>
          <a:p>
            <a:endParaRPr lang="en-US" sz="2400" b="1" dirty="0"/>
          </a:p>
          <a:p>
            <a:pPr algn="ctr"/>
            <a:endParaRPr lang="en-US" b="1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733801" y="3993175"/>
            <a:ext cx="2714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4005225" y="3353469"/>
            <a:ext cx="0" cy="63970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005225" y="3353469"/>
            <a:ext cx="30480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005225" y="3835368"/>
            <a:ext cx="30480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4005225" y="3993176"/>
            <a:ext cx="0" cy="26380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Arrow Connector 1023"/>
          <p:cNvCxnSpPr/>
          <p:nvPr/>
        </p:nvCxnSpPr>
        <p:spPr>
          <a:xfrm>
            <a:off x="4005225" y="4256978"/>
            <a:ext cx="30480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4" name="Straight Arrow Connector 1033"/>
          <p:cNvCxnSpPr>
            <a:stCxn id="27" idx="3"/>
          </p:cNvCxnSpPr>
          <p:nvPr/>
        </p:nvCxnSpPr>
        <p:spPr>
          <a:xfrm flipV="1">
            <a:off x="2285999" y="3430195"/>
            <a:ext cx="341314" cy="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5981700" y="3582069"/>
            <a:ext cx="112395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5981700" y="4035189"/>
            <a:ext cx="51435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Oval 85"/>
          <p:cNvSpPr/>
          <p:nvPr/>
        </p:nvSpPr>
        <p:spPr>
          <a:xfrm>
            <a:off x="3950438" y="3942344"/>
            <a:ext cx="112673" cy="1109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3948889" y="3779893"/>
            <a:ext cx="112673" cy="1109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3950438" y="4201503"/>
            <a:ext cx="112673" cy="1109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Arrow Connector 97"/>
          <p:cNvCxnSpPr/>
          <p:nvPr/>
        </p:nvCxnSpPr>
        <p:spPr>
          <a:xfrm>
            <a:off x="6858000" y="4420269"/>
            <a:ext cx="24765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Oval 110"/>
          <p:cNvSpPr/>
          <p:nvPr/>
        </p:nvSpPr>
        <p:spPr>
          <a:xfrm>
            <a:off x="8248651" y="4305969"/>
            <a:ext cx="112673" cy="1109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2" name="Straight Connector 111"/>
          <p:cNvCxnSpPr>
            <a:endCxn id="111" idx="0"/>
          </p:cNvCxnSpPr>
          <p:nvPr/>
        </p:nvCxnSpPr>
        <p:spPr>
          <a:xfrm flipH="1" flipV="1">
            <a:off x="8304988" y="4305969"/>
            <a:ext cx="9525" cy="12573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8304987" y="5563269"/>
            <a:ext cx="1615301" cy="0"/>
          </a:xfrm>
          <a:prstGeom prst="straightConnector1">
            <a:avLst/>
          </a:prstGeom>
          <a:ln>
            <a:solidFill>
              <a:schemeClr val="bg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flipH="1" flipV="1">
            <a:off x="9910763" y="4501231"/>
            <a:ext cx="9524" cy="106203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10344151" y="4266503"/>
            <a:ext cx="180975" cy="0"/>
          </a:xfrm>
          <a:prstGeom prst="straightConnector1">
            <a:avLst/>
          </a:prstGeom>
          <a:ln>
            <a:solidFill>
              <a:schemeClr val="bg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V="1">
            <a:off x="10525125" y="4270250"/>
            <a:ext cx="0" cy="19781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>
            <a:off x="4093368" y="4648869"/>
            <a:ext cx="24765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flipH="1" flipV="1">
            <a:off x="4098130" y="4648870"/>
            <a:ext cx="4764" cy="159953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4098131" y="6248400"/>
            <a:ext cx="64269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" name="Oval 133"/>
          <p:cNvSpPr/>
          <p:nvPr/>
        </p:nvSpPr>
        <p:spPr>
          <a:xfrm>
            <a:off x="2376451" y="3374720"/>
            <a:ext cx="112673" cy="1109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5" name="Straight Connector 134"/>
          <p:cNvCxnSpPr/>
          <p:nvPr/>
        </p:nvCxnSpPr>
        <p:spPr>
          <a:xfrm flipV="1">
            <a:off x="2432786" y="1448471"/>
            <a:ext cx="0" cy="19690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flipV="1">
            <a:off x="2438400" y="1448470"/>
            <a:ext cx="691414" cy="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2815490" y="2248570"/>
            <a:ext cx="345707" cy="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2" name="Rectangle 151"/>
          <p:cNvSpPr/>
          <p:nvPr/>
        </p:nvSpPr>
        <p:spPr>
          <a:xfrm>
            <a:off x="2679406" y="1886559"/>
            <a:ext cx="314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4</a:t>
            </a:r>
            <a:endParaRPr lang="en-US" sz="2000" b="1" dirty="0"/>
          </a:p>
        </p:txBody>
      </p:sp>
      <p:cxnSp>
        <p:nvCxnSpPr>
          <p:cNvPr id="154" name="Straight Arrow Connector 153"/>
          <p:cNvCxnSpPr/>
          <p:nvPr/>
        </p:nvCxnSpPr>
        <p:spPr>
          <a:xfrm flipV="1">
            <a:off x="1694658" y="3408515"/>
            <a:ext cx="170657" cy="899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 flipV="1">
            <a:off x="1694657" y="1066801"/>
            <a:ext cx="0" cy="236339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/>
          <p:nvPr/>
        </p:nvCxnSpPr>
        <p:spPr>
          <a:xfrm flipV="1">
            <a:off x="1694658" y="1066800"/>
            <a:ext cx="7892255" cy="2"/>
          </a:xfrm>
          <a:prstGeom prst="straightConnector1">
            <a:avLst/>
          </a:prstGeom>
          <a:ln>
            <a:solidFill>
              <a:schemeClr val="bg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 flipH="1" flipV="1">
            <a:off x="9586912" y="1066802"/>
            <a:ext cx="4762" cy="7365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 flipV="1">
            <a:off x="9920288" y="4270251"/>
            <a:ext cx="423863" cy="25615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 flipV="1">
            <a:off x="5105401" y="4951560"/>
            <a:ext cx="1" cy="16138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 flipV="1">
            <a:off x="7629525" y="3097660"/>
            <a:ext cx="0" cy="448118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88" name="Rectangle 187"/>
          <p:cNvSpPr/>
          <p:nvPr/>
        </p:nvSpPr>
        <p:spPr>
          <a:xfrm>
            <a:off x="7105650" y="2868456"/>
            <a:ext cx="1283850" cy="229205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ALU operation</a:t>
            </a:r>
          </a:p>
        </p:txBody>
      </p:sp>
      <p:cxnSp>
        <p:nvCxnSpPr>
          <p:cNvPr id="56" name="Straight Connector 55"/>
          <p:cNvCxnSpPr/>
          <p:nvPr/>
        </p:nvCxnSpPr>
        <p:spPr>
          <a:xfrm>
            <a:off x="4005225" y="4256978"/>
            <a:ext cx="0" cy="14486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4005225" y="5705618"/>
            <a:ext cx="9144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4724400" y="5448634"/>
            <a:ext cx="990600" cy="571167"/>
          </a:xfrm>
          <a:prstGeom prst="ellipse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Sign Extend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5715000" y="5705618"/>
            <a:ext cx="5334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 flipV="1">
            <a:off x="6248401" y="4648869"/>
            <a:ext cx="1" cy="10567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6248400" y="4648869"/>
            <a:ext cx="24765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4191000" y="5105401"/>
            <a:ext cx="990600" cy="229205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RegWrite</a:t>
            </a:r>
            <a:endParaRPr lang="en-US" sz="1400" b="1" dirty="0"/>
          </a:p>
        </p:txBody>
      </p:sp>
      <p:cxnSp>
        <p:nvCxnSpPr>
          <p:cNvPr id="64" name="Straight Connector 63"/>
          <p:cNvCxnSpPr/>
          <p:nvPr/>
        </p:nvCxnSpPr>
        <p:spPr>
          <a:xfrm flipV="1">
            <a:off x="6451401" y="4420269"/>
            <a:ext cx="429816" cy="2403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54"/>
          <p:cNvSpPr/>
          <p:nvPr/>
        </p:nvSpPr>
        <p:spPr>
          <a:xfrm>
            <a:off x="6477000" y="3810669"/>
            <a:ext cx="381000" cy="990600"/>
          </a:xfrm>
          <a:prstGeom prst="round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MUX</a:t>
            </a:r>
          </a:p>
        </p:txBody>
      </p:sp>
      <p:cxnSp>
        <p:nvCxnSpPr>
          <p:cNvPr id="65" name="Straight Connector 64"/>
          <p:cNvCxnSpPr/>
          <p:nvPr/>
        </p:nvCxnSpPr>
        <p:spPr>
          <a:xfrm flipH="1" flipV="1">
            <a:off x="6629400" y="2983058"/>
            <a:ext cx="1192" cy="818531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6177776" y="2894996"/>
            <a:ext cx="756425" cy="229205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ALUSrc</a:t>
            </a:r>
            <a:endParaRPr lang="en-US" sz="1400" b="1" dirty="0"/>
          </a:p>
        </p:txBody>
      </p:sp>
      <p:sp>
        <p:nvSpPr>
          <p:cNvPr id="69" name="Rectangle 68"/>
          <p:cNvSpPr/>
          <p:nvPr/>
        </p:nvSpPr>
        <p:spPr>
          <a:xfrm>
            <a:off x="8534400" y="3857231"/>
            <a:ext cx="1295400" cy="1430877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400" b="1" dirty="0"/>
              <a:t>Read </a:t>
            </a:r>
          </a:p>
          <a:p>
            <a:pPr algn="r"/>
            <a:r>
              <a:rPr lang="en-US" sz="1400" b="1" dirty="0"/>
              <a:t>data</a:t>
            </a:r>
          </a:p>
          <a:p>
            <a:r>
              <a:rPr lang="en-US" sz="1400" b="1" dirty="0"/>
              <a:t>Address</a:t>
            </a:r>
          </a:p>
          <a:p>
            <a:pPr algn="r"/>
            <a:r>
              <a:rPr lang="en-US" sz="1400" b="1" dirty="0"/>
              <a:t>Data</a:t>
            </a:r>
          </a:p>
          <a:p>
            <a:pPr algn="r"/>
            <a:r>
              <a:rPr lang="en-US" sz="1400" b="1" dirty="0"/>
              <a:t>Memory</a:t>
            </a:r>
          </a:p>
          <a:p>
            <a:r>
              <a:rPr lang="en-US" sz="1400" b="1" dirty="0"/>
              <a:t>Write </a:t>
            </a:r>
          </a:p>
          <a:p>
            <a:r>
              <a:rPr lang="en-US" sz="1400" b="1" dirty="0"/>
              <a:t>Data </a:t>
            </a:r>
          </a:p>
        </p:txBody>
      </p:sp>
      <p:cxnSp>
        <p:nvCxnSpPr>
          <p:cNvPr id="71" name="Straight Connector 70"/>
          <p:cNvCxnSpPr/>
          <p:nvPr/>
        </p:nvCxnSpPr>
        <p:spPr>
          <a:xfrm>
            <a:off x="10045982" y="4043735"/>
            <a:ext cx="298168" cy="2227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10077450" y="3837681"/>
            <a:ext cx="266700" cy="876188"/>
          </a:xfrm>
          <a:prstGeom prst="round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MUX</a:t>
            </a:r>
          </a:p>
        </p:txBody>
      </p:sp>
      <p:cxnSp>
        <p:nvCxnSpPr>
          <p:cNvPr id="75" name="Straight Connector 74"/>
          <p:cNvCxnSpPr/>
          <p:nvPr/>
        </p:nvCxnSpPr>
        <p:spPr>
          <a:xfrm flipH="1" flipV="1">
            <a:off x="10169212" y="3286650"/>
            <a:ext cx="1192" cy="572616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9572560" y="3071345"/>
            <a:ext cx="1019240" cy="250375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MemtoReg</a:t>
            </a:r>
            <a:endParaRPr lang="en-US" sz="1400" b="1" dirty="0"/>
          </a:p>
        </p:txBody>
      </p:sp>
      <p:cxnSp>
        <p:nvCxnSpPr>
          <p:cNvPr id="80" name="Straight Connector 79"/>
          <p:cNvCxnSpPr/>
          <p:nvPr/>
        </p:nvCxnSpPr>
        <p:spPr>
          <a:xfrm flipV="1">
            <a:off x="9112636" y="5276102"/>
            <a:ext cx="0" cy="458115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8549472" y="5705619"/>
            <a:ext cx="1101349" cy="225711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MemRead</a:t>
            </a:r>
            <a:endParaRPr lang="en-US" sz="1400" b="1" dirty="0"/>
          </a:p>
        </p:txBody>
      </p:sp>
      <p:cxnSp>
        <p:nvCxnSpPr>
          <p:cNvPr id="85" name="Straight Arrow Connector 84"/>
          <p:cNvCxnSpPr/>
          <p:nvPr/>
        </p:nvCxnSpPr>
        <p:spPr>
          <a:xfrm>
            <a:off x="9906001" y="4496469"/>
            <a:ext cx="180975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8110538" y="4353594"/>
            <a:ext cx="500063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281451" y="3257740"/>
            <a:ext cx="1100175" cy="2279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4264819" y="4134122"/>
            <a:ext cx="1100175" cy="2279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4281451" y="4555862"/>
            <a:ext cx="1100175" cy="2279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/>
          <p:cNvSpPr txBox="1"/>
          <p:nvPr/>
        </p:nvSpPr>
        <p:spPr>
          <a:xfrm>
            <a:off x="4264818" y="1990635"/>
            <a:ext cx="2593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chemeClr val="bg1"/>
                </a:solidFill>
              </a:rPr>
              <a:t>lw</a:t>
            </a:r>
            <a:r>
              <a:rPr lang="en-US" sz="2400" dirty="0">
                <a:solidFill>
                  <a:schemeClr val="bg1"/>
                </a:solidFill>
              </a:rPr>
              <a:t> t3, 8(t1)</a:t>
            </a:r>
          </a:p>
        </p:txBody>
      </p:sp>
      <p:sp>
        <p:nvSpPr>
          <p:cNvPr id="93" name="Freeform 92"/>
          <p:cNvSpPr/>
          <p:nvPr/>
        </p:nvSpPr>
        <p:spPr>
          <a:xfrm>
            <a:off x="3876675" y="2247901"/>
            <a:ext cx="704850" cy="1724025"/>
          </a:xfrm>
          <a:custGeom>
            <a:avLst/>
            <a:gdLst>
              <a:gd name="connsiteX0" fmla="*/ 704850 w 704850"/>
              <a:gd name="connsiteY0" fmla="*/ 0 h 1724025"/>
              <a:gd name="connsiteX1" fmla="*/ 95250 w 704850"/>
              <a:gd name="connsiteY1" fmla="*/ 600075 h 1724025"/>
              <a:gd name="connsiteX2" fmla="*/ 0 w 704850"/>
              <a:gd name="connsiteY2" fmla="*/ 1724025 h 1724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4850" h="1724025">
                <a:moveTo>
                  <a:pt x="704850" y="0"/>
                </a:moveTo>
                <a:cubicBezTo>
                  <a:pt x="458787" y="156369"/>
                  <a:pt x="212725" y="312738"/>
                  <a:pt x="95250" y="600075"/>
                </a:cubicBezTo>
                <a:cubicBezTo>
                  <a:pt x="-22225" y="887412"/>
                  <a:pt x="14287" y="1538288"/>
                  <a:pt x="0" y="1724025"/>
                </a:cubicBezTo>
              </a:path>
            </a:pathLst>
          </a:cu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3886200" y="2990612"/>
            <a:ext cx="378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t1</a:t>
            </a:r>
          </a:p>
        </p:txBody>
      </p:sp>
      <p:sp>
        <p:nvSpPr>
          <p:cNvPr id="99" name="Rectangle 98"/>
          <p:cNvSpPr/>
          <p:nvPr/>
        </p:nvSpPr>
        <p:spPr>
          <a:xfrm>
            <a:off x="3954234" y="3962400"/>
            <a:ext cx="378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t3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6078120" y="3248256"/>
            <a:ext cx="10084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Data (t1)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4134025" y="5378603"/>
            <a:ext cx="6046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8 </a:t>
            </a:r>
            <a:r>
              <a:rPr lang="en-US" sz="1200" dirty="0">
                <a:solidFill>
                  <a:srgbClr val="FFFF00"/>
                </a:solidFill>
              </a:rPr>
              <a:t>(12)</a:t>
            </a:r>
            <a:endParaRPr lang="en-US" sz="1600" dirty="0">
              <a:solidFill>
                <a:srgbClr val="FFFF00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5638801" y="5345668"/>
            <a:ext cx="6046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8 </a:t>
            </a:r>
            <a:r>
              <a:rPr lang="en-US" sz="1200" dirty="0">
                <a:solidFill>
                  <a:srgbClr val="FFFF00"/>
                </a:solidFill>
              </a:rPr>
              <a:t>(32)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8117274" y="4035624"/>
            <a:ext cx="6457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FF00"/>
                </a:solidFill>
              </a:rPr>
              <a:t>t1+8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9473824" y="3587949"/>
            <a:ext cx="76357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FF00"/>
                </a:solidFill>
              </a:rPr>
              <a:t>[t1+8]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3886200" y="135524"/>
            <a:ext cx="533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R-Type + Memory Instructions</a:t>
            </a:r>
          </a:p>
        </p:txBody>
      </p:sp>
      <p:cxnSp>
        <p:nvCxnSpPr>
          <p:cNvPr id="83" name="Straight Arrow Connector 82"/>
          <p:cNvCxnSpPr/>
          <p:nvPr/>
        </p:nvCxnSpPr>
        <p:spPr>
          <a:xfrm flipV="1">
            <a:off x="3659130" y="1855800"/>
            <a:ext cx="731935" cy="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4376775" y="1430837"/>
            <a:ext cx="0" cy="4249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4376776" y="1437263"/>
            <a:ext cx="4445757" cy="168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8822532" y="1437262"/>
            <a:ext cx="246834" cy="36610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61039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0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9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5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3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5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5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9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6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6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7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7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7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7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9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8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8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1.85185E-6 C -0.00013 0.00185 -0.00078 0.00371 -0.00078 0.00556 C -0.00078 0.1088 -0.01471 0.09352 0.02188 0.09584 C 0.02344 0.10463 0.02409 0.11296 0.025 0.12222 C 0.0237 0.15232 0.02474 0.18264 0.02266 0.2125 C 0.02123 0.23125 0.01862 0.24977 0.01628 0.26806 C 0.01589 0.27639 0.01589 0.2875 0.01419 0.29584 C 0.01003 0.31459 0.01498 0.28658 0.01198 0.30417 C 0.00977 0.35 -0.01146 0.31991 -0.04323 0.32084 C -0.05664 0.33148 -0.0776 0.32593 -0.08854 0.32639 C -0.09752 0.32824 -0.10651 0.33079 -0.11562 0.33195 C -0.15273 0.34236 -0.22487 0.33681 -0.25859 0.3375 C -0.2806 0.33658 -0.30677 0.33588 -0.32877 0.325 C -0.36614 0.32616 -0.4039 0.32616 -0.4414 0.32361 C -0.44492 0.32222 -0.44857 0.32269 -0.45208 0.32084 C -0.45325 0.32014 -0.45377 0.31713 -0.45482 0.31667 C -0.45989 0.31505 -0.46471 0.31574 -0.46979 0.31528 C -0.47461 0.31296 -0.47682 0.30764 -0.47799 0.29861 C -0.47773 0.27639 -0.47617 0.25324 -0.47252 0.23195 C -0.47174 0.22732 -0.46901 0.2206 -0.46771 0.21667 C -0.46706 0.21505 -0.46562 0.21435 -0.46549 0.2125 C -0.46484 0.19769 -0.46549 0.18287 -0.46549 0.16806 " pathEditMode="relative" rAng="0" ptsTypes="AAAAAAAAAAAAAAAAAAAAAA">
                                      <p:cBhvr>
                                        <p:cTn id="188" dur="3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656" y="168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8" grpId="0" animBg="1"/>
      <p:bldP spid="63" grpId="0" animBg="1"/>
      <p:bldP spid="55" grpId="0" animBg="1"/>
      <p:bldP spid="67" grpId="0" animBg="1"/>
      <p:bldP spid="69" grpId="0" animBg="1"/>
      <p:bldP spid="74" grpId="0" animBg="1"/>
      <p:bldP spid="76" grpId="0" animBg="1"/>
      <p:bldP spid="84" grpId="0" animBg="1"/>
      <p:bldP spid="18" grpId="0" animBg="1"/>
      <p:bldP spid="18" grpId="1" animBg="1"/>
      <p:bldP spid="94" grpId="0" animBg="1"/>
      <p:bldP spid="94" grpId="1" animBg="1"/>
      <p:bldP spid="96" grpId="0" animBg="1"/>
      <p:bldP spid="96" grpId="1" animBg="1"/>
      <p:bldP spid="92" grpId="0"/>
      <p:bldP spid="92" grpId="1"/>
      <p:bldP spid="93" grpId="0" animBg="1"/>
      <p:bldP spid="93" grpId="1" animBg="1"/>
      <p:bldP spid="97" grpId="0"/>
      <p:bldP spid="97" grpId="1"/>
      <p:bldP spid="99" grpId="0"/>
      <p:bldP spid="99" grpId="1"/>
      <p:bldP spid="100" grpId="0"/>
      <p:bldP spid="100" grpId="1"/>
      <p:bldP spid="101" grpId="0"/>
      <p:bldP spid="101" grpId="1"/>
      <p:bldP spid="102" grpId="0"/>
      <p:bldP spid="102" grpId="1"/>
      <p:bldP spid="104" grpId="0"/>
      <p:bldP spid="104" grpId="1"/>
      <p:bldP spid="105" grpId="0"/>
      <p:bldP spid="105" grpId="1"/>
      <p:bldP spid="105" grpId="2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0210801" y="-33754"/>
            <a:ext cx="518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CKV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43200" y="5550040"/>
            <a:ext cx="6781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>
                <a:solidFill>
                  <a:schemeClr val="bg1"/>
                </a:solidFill>
              </a:rPr>
              <a:t>Thank  </a:t>
            </a:r>
            <a:r>
              <a:rPr lang="en-US" sz="4800" smtClean="0">
                <a:solidFill>
                  <a:schemeClr val="bg1"/>
                </a:solidFill>
              </a:rPr>
              <a:t>You</a:t>
            </a:r>
            <a:endParaRPr 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793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3124203"/>
            <a:ext cx="5105400" cy="58477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Basic implementation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91400" y="1422977"/>
            <a:ext cx="2895600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Memory reference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69792" y="3185756"/>
            <a:ext cx="2917209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ALU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67516" y="4948535"/>
            <a:ext cx="2919484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Branching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8372921" y="2018803"/>
            <a:ext cx="9325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err="1">
                <a:solidFill>
                  <a:schemeClr val="bg1"/>
                </a:solidFill>
              </a:rPr>
              <a:t>lw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 err="1">
                <a:solidFill>
                  <a:schemeClr val="bg1"/>
                </a:solidFill>
              </a:rPr>
              <a:t>sw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88164" y="3867091"/>
            <a:ext cx="2278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add, sub, and, </a:t>
            </a:r>
            <a:r>
              <a:rPr lang="en-US" sz="2400" dirty="0" smtClean="0">
                <a:solidFill>
                  <a:schemeClr val="bg1"/>
                </a:solidFill>
              </a:rPr>
              <a:t>or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508019" y="5629871"/>
            <a:ext cx="6623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err="1">
                <a:solidFill>
                  <a:schemeClr val="bg1"/>
                </a:solidFill>
              </a:rPr>
              <a:t>beq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10058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/>
      <p:bldP spid="7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352800" y="2971800"/>
            <a:ext cx="5562600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solidFill>
                  <a:schemeClr val="bg1"/>
                </a:solidFill>
              </a:rPr>
              <a:t>Two steps common every instruction</a:t>
            </a:r>
          </a:p>
        </p:txBody>
      </p:sp>
    </p:spTree>
    <p:extLst>
      <p:ext uri="{BB962C8B-B14F-4D97-AF65-F5344CB8AC3E}">
        <p14:creationId xmlns:p14="http://schemas.microsoft.com/office/powerpoint/2010/main" val="615609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057400" y="1991380"/>
            <a:ext cx="792480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Fetch the instruction from the memory pointed by PC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57400" y="3743980"/>
            <a:ext cx="556260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Read one or two registers</a:t>
            </a:r>
          </a:p>
        </p:txBody>
      </p:sp>
    </p:spTree>
    <p:extLst>
      <p:ext uri="{BB962C8B-B14F-4D97-AF65-F5344CB8AC3E}">
        <p14:creationId xmlns:p14="http://schemas.microsoft.com/office/powerpoint/2010/main" val="31122676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209800" y="2819401"/>
            <a:ext cx="7924800" cy="95410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For each of the instruction classes (memory reference, ALU op, branching) actions largely same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229100" y="5105400"/>
            <a:ext cx="4229100" cy="6096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Beauty of RISC V</a:t>
            </a:r>
          </a:p>
        </p:txBody>
      </p:sp>
    </p:spTree>
    <p:extLst>
      <p:ext uri="{BB962C8B-B14F-4D97-AF65-F5344CB8AC3E}">
        <p14:creationId xmlns:p14="http://schemas.microsoft.com/office/powerpoint/2010/main" val="15928920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 rot="16200000">
            <a:off x="5181600" y="4246780"/>
            <a:ext cx="2057400" cy="623890"/>
          </a:xfrm>
          <a:custGeom>
            <a:avLst/>
            <a:gdLst>
              <a:gd name="connsiteX0" fmla="*/ 0 w 3048000"/>
              <a:gd name="connsiteY0" fmla="*/ 0 h 1028700"/>
              <a:gd name="connsiteX1" fmla="*/ 552450 w 3048000"/>
              <a:gd name="connsiteY1" fmla="*/ 1028700 h 1028700"/>
              <a:gd name="connsiteX2" fmla="*/ 2524125 w 3048000"/>
              <a:gd name="connsiteY2" fmla="*/ 1009650 h 1028700"/>
              <a:gd name="connsiteX3" fmla="*/ 3048000 w 3048000"/>
              <a:gd name="connsiteY3" fmla="*/ 0 h 1028700"/>
              <a:gd name="connsiteX4" fmla="*/ 1790700 w 3048000"/>
              <a:gd name="connsiteY4" fmla="*/ 9525 h 1028700"/>
              <a:gd name="connsiteX5" fmla="*/ 1619250 w 3048000"/>
              <a:gd name="connsiteY5" fmla="*/ 247650 h 1028700"/>
              <a:gd name="connsiteX6" fmla="*/ 1371600 w 3048000"/>
              <a:gd name="connsiteY6" fmla="*/ 0 h 1028700"/>
              <a:gd name="connsiteX7" fmla="*/ 0 w 3048000"/>
              <a:gd name="connsiteY7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48000" h="1028700">
                <a:moveTo>
                  <a:pt x="0" y="0"/>
                </a:moveTo>
                <a:lnTo>
                  <a:pt x="552450" y="1028700"/>
                </a:lnTo>
                <a:lnTo>
                  <a:pt x="2524125" y="1009650"/>
                </a:lnTo>
                <a:lnTo>
                  <a:pt x="3048000" y="0"/>
                </a:lnTo>
                <a:lnTo>
                  <a:pt x="1790700" y="9525"/>
                </a:lnTo>
                <a:lnTo>
                  <a:pt x="1619250" y="247650"/>
                </a:lnTo>
                <a:lnTo>
                  <a:pt x="1371600" y="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2133600" y="1447800"/>
            <a:ext cx="2133600" cy="457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err="1"/>
              <a:t>lw</a:t>
            </a:r>
            <a:r>
              <a:rPr lang="en-US" sz="2400" b="1" dirty="0"/>
              <a:t> t0, 4(t0)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5143500" y="1447800"/>
            <a:ext cx="2324100" cy="457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add t0,t1,t2 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8153400" y="1447800"/>
            <a:ext cx="2316445" cy="457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err="1"/>
              <a:t>beq</a:t>
            </a:r>
            <a:r>
              <a:rPr lang="en-US" sz="2400" b="1" dirty="0"/>
              <a:t>, t0,t1,L1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5143501" y="3911025"/>
            <a:ext cx="75485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181601" y="5206425"/>
            <a:ext cx="71675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522246" y="4444425"/>
            <a:ext cx="86915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5778323" y="5663626"/>
            <a:ext cx="8639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3200" b="1" dirty="0">
                <a:solidFill>
                  <a:schemeClr val="bg1"/>
                </a:solidFill>
              </a:rPr>
              <a:t>ALU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3429000" y="2057400"/>
            <a:ext cx="2209800" cy="14726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6048375" y="1981200"/>
            <a:ext cx="200026" cy="1447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6522245" y="2057400"/>
            <a:ext cx="2774156" cy="1600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24" name="Oval 1023"/>
          <p:cNvSpPr/>
          <p:nvPr/>
        </p:nvSpPr>
        <p:spPr>
          <a:xfrm>
            <a:off x="3276600" y="2286002"/>
            <a:ext cx="1981200" cy="914398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Address Calculation</a:t>
            </a:r>
          </a:p>
        </p:txBody>
      </p:sp>
      <p:sp>
        <p:nvSpPr>
          <p:cNvPr id="34" name="Oval 33"/>
          <p:cNvSpPr/>
          <p:nvPr/>
        </p:nvSpPr>
        <p:spPr>
          <a:xfrm>
            <a:off x="5410200" y="2133602"/>
            <a:ext cx="1828800" cy="59054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Data Operation</a:t>
            </a:r>
            <a:endParaRPr lang="en-US" b="1" dirty="0"/>
          </a:p>
        </p:txBody>
      </p:sp>
      <p:sp>
        <p:nvSpPr>
          <p:cNvPr id="35" name="Oval 34"/>
          <p:cNvSpPr/>
          <p:nvPr/>
        </p:nvSpPr>
        <p:spPr>
          <a:xfrm>
            <a:off x="7467600" y="2362200"/>
            <a:ext cx="2057400" cy="6858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Comparison</a:t>
            </a:r>
          </a:p>
        </p:txBody>
      </p:sp>
    </p:spTree>
    <p:extLst>
      <p:ext uri="{BB962C8B-B14F-4D97-AF65-F5344CB8AC3E}">
        <p14:creationId xmlns:p14="http://schemas.microsoft.com/office/powerpoint/2010/main" val="38084225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7" grpId="0" animBg="1"/>
      <p:bldP spid="19" grpId="0" animBg="1"/>
      <p:bldP spid="1024" grpId="0" animBg="1"/>
      <p:bldP spid="34" grpId="0" animBg="1"/>
      <p:bldP spid="3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676400" y="1219200"/>
            <a:ext cx="883920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solidFill>
                  <a:schemeClr val="tx1"/>
                </a:solidFill>
              </a:rPr>
              <a:t>Memory-reference – Memory access to read or write data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68439" y="3200400"/>
            <a:ext cx="883920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solidFill>
                  <a:schemeClr val="tx1"/>
                </a:solidFill>
              </a:rPr>
              <a:t>Arithmetic and Logical Instructions – Write data to registers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68439" y="5181600"/>
            <a:ext cx="883920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solidFill>
                  <a:schemeClr val="tx1"/>
                </a:solidFill>
              </a:rPr>
              <a:t>Branching – May alter PC depending on the condition</a:t>
            </a:r>
          </a:p>
        </p:txBody>
      </p:sp>
    </p:spTree>
    <p:extLst>
      <p:ext uri="{BB962C8B-B14F-4D97-AF65-F5344CB8AC3E}">
        <p14:creationId xmlns:p14="http://schemas.microsoft.com/office/powerpoint/2010/main" val="35078384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3886200" y="1143000"/>
            <a:ext cx="4343400" cy="6096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Instruction Fetch</a:t>
            </a:r>
          </a:p>
        </p:txBody>
      </p:sp>
      <p:sp>
        <p:nvSpPr>
          <p:cNvPr id="4" name="Rectangle 3"/>
          <p:cNvSpPr/>
          <p:nvPr/>
        </p:nvSpPr>
        <p:spPr>
          <a:xfrm>
            <a:off x="4670950" y="2667001"/>
            <a:ext cx="2773901" cy="58477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3200" dirty="0"/>
              <a:t>A memory unit </a:t>
            </a:r>
            <a:endParaRPr lang="en-IN" sz="3200" dirty="0"/>
          </a:p>
        </p:txBody>
      </p:sp>
      <p:sp>
        <p:nvSpPr>
          <p:cNvPr id="8" name="Rectangle 7"/>
          <p:cNvSpPr/>
          <p:nvPr/>
        </p:nvSpPr>
        <p:spPr>
          <a:xfrm>
            <a:off x="5168072" y="4015011"/>
            <a:ext cx="1779654" cy="58477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3200" dirty="0"/>
              <a:t>A register</a:t>
            </a:r>
            <a:endParaRPr lang="en-IN" sz="3200" dirty="0"/>
          </a:p>
        </p:txBody>
      </p:sp>
      <p:sp>
        <p:nvSpPr>
          <p:cNvPr id="9" name="Rectangle 8"/>
          <p:cNvSpPr/>
          <p:nvPr/>
        </p:nvSpPr>
        <p:spPr>
          <a:xfrm>
            <a:off x="5457414" y="5353922"/>
            <a:ext cx="1200970" cy="58477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3200" dirty="0"/>
              <a:t>Adder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8196770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12892</TotalTime>
  <Words>577</Words>
  <Application>Microsoft Office PowerPoint</Application>
  <PresentationFormat>Widescreen</PresentationFormat>
  <Paragraphs>341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bits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BITS</cp:lastModifiedBy>
  <cp:revision>779</cp:revision>
  <dcterms:created xsi:type="dcterms:W3CDTF">2012-04-15T08:18:45Z</dcterms:created>
  <dcterms:modified xsi:type="dcterms:W3CDTF">2022-02-18T05:27:46Z</dcterms:modified>
</cp:coreProperties>
</file>