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90" r:id="rId5"/>
    <p:sldId id="287" r:id="rId6"/>
    <p:sldId id="286" r:id="rId7"/>
    <p:sldId id="268" r:id="rId8"/>
    <p:sldId id="275" r:id="rId9"/>
    <p:sldId id="276" r:id="rId10"/>
    <p:sldId id="289" r:id="rId11"/>
    <p:sldId id="291" r:id="rId12"/>
    <p:sldId id="292" r:id="rId13"/>
    <p:sldId id="304" r:id="rId14"/>
    <p:sldId id="293" r:id="rId15"/>
    <p:sldId id="303" r:id="rId16"/>
    <p:sldId id="294" r:id="rId17"/>
    <p:sldId id="295" r:id="rId18"/>
    <p:sldId id="296" r:id="rId19"/>
    <p:sldId id="305" r:id="rId20"/>
    <p:sldId id="298" r:id="rId21"/>
    <p:sldId id="306" r:id="rId22"/>
    <p:sldId id="297" r:id="rId23"/>
    <p:sldId id="307" r:id="rId24"/>
    <p:sldId id="299" r:id="rId25"/>
    <p:sldId id="315" r:id="rId26"/>
    <p:sldId id="317" r:id="rId27"/>
    <p:sldId id="318" r:id="rId28"/>
    <p:sldId id="301" r:id="rId29"/>
    <p:sldId id="300" r:id="rId30"/>
    <p:sldId id="319" r:id="rId31"/>
    <p:sldId id="323" r:id="rId32"/>
    <p:sldId id="321" r:id="rId33"/>
    <p:sldId id="324" r:id="rId34"/>
    <p:sldId id="302" r:id="rId35"/>
    <p:sldId id="26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재현" initials="한" lastIdx="1" clrIdx="0">
    <p:extLst>
      <p:ext uri="{19B8F6BF-5375-455C-9EA6-DF929625EA0E}">
        <p15:presenceInfo xmlns="" xmlns:p15="http://schemas.microsoft.com/office/powerpoint/2012/main" userId="S::hyeon5377@konkuk.ac.kr::05d23fed-e5da-464c-8208-f50111fb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5EA"/>
    <a:srgbClr val="2771C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286C1-9AB7-489C-8B92-83C543900516}" v="62" dt="2021-05-14T06:47:47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4" autoAdjust="0"/>
    <p:restoredTop sz="79112" autoAdjust="0"/>
  </p:normalViewPr>
  <p:slideViewPr>
    <p:cSldViewPr snapToGrid="0" showGuides="1">
      <p:cViewPr varScale="1">
        <p:scale>
          <a:sx n="91" d="100"/>
          <a:sy n="91" d="100"/>
        </p:scale>
        <p:origin x="-12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ndus5502@gmail.com" userId="aba553dd33ed37aa" providerId="LiveId" clId="{9A9286C1-9AB7-489C-8B92-83C543900516}"/>
    <pc:docChg chg="undo custSel addSld delSld modSld sldOrd">
      <pc:chgData name="wndus5502@gmail.com" userId="aba553dd33ed37aa" providerId="LiveId" clId="{9A9286C1-9AB7-489C-8B92-83C543900516}" dt="2021-05-14T06:50:37.543" v="783"/>
      <pc:docMkLst>
        <pc:docMk/>
      </pc:docMkLst>
      <pc:sldChg chg="modSp mod modNotesTx">
        <pc:chgData name="wndus5502@gmail.com" userId="aba553dd33ed37aa" providerId="LiveId" clId="{9A9286C1-9AB7-489C-8B92-83C543900516}" dt="2021-05-14T06:42:07.300" v="258"/>
        <pc:sldMkLst>
          <pc:docMk/>
          <pc:sldMk cId="1775343285" sldId="286"/>
        </pc:sldMkLst>
        <pc:spChg chg="mod">
          <ac:chgData name="wndus5502@gmail.com" userId="aba553dd33ed37aa" providerId="LiveId" clId="{9A9286C1-9AB7-489C-8B92-83C543900516}" dt="2021-05-14T05:05:52.464" v="51" actId="20577"/>
          <ac:spMkLst>
            <pc:docMk/>
            <pc:sldMk cId="1775343285" sldId="286"/>
            <ac:spMk id="49" creationId="{00000000-0000-0000-0000-000000000000}"/>
          </ac:spMkLst>
        </pc:spChg>
        <pc:picChg chg="mod">
          <ac:chgData name="wndus5502@gmail.com" userId="aba553dd33ed37aa" providerId="LiveId" clId="{9A9286C1-9AB7-489C-8B92-83C543900516}" dt="2021-05-14T05:05:57.066" v="52" actId="1076"/>
          <ac:picMkLst>
            <pc:docMk/>
            <pc:sldMk cId="1775343285" sldId="286"/>
            <ac:picMk id="8" creationId="{620F661F-E812-4DF7-928D-F24C18E22B06}"/>
          </ac:picMkLst>
        </pc:picChg>
      </pc:sldChg>
      <pc:sldChg chg="modNotesTx">
        <pc:chgData name="wndus5502@gmail.com" userId="aba553dd33ed37aa" providerId="LiveId" clId="{9A9286C1-9AB7-489C-8B92-83C543900516}" dt="2021-05-14T06:41:58.091" v="257"/>
        <pc:sldMkLst>
          <pc:docMk/>
          <pc:sldMk cId="1022243511" sldId="287"/>
        </pc:sldMkLst>
      </pc:sldChg>
      <pc:sldChg chg="addSp modSp mod modNotesTx">
        <pc:chgData name="wndus5502@gmail.com" userId="aba553dd33ed37aa" providerId="LiveId" clId="{9A9286C1-9AB7-489C-8B92-83C543900516}" dt="2021-05-14T06:45:24.603" v="743"/>
        <pc:sldMkLst>
          <pc:docMk/>
          <pc:sldMk cId="2674008683" sldId="289"/>
        </pc:sldMkLst>
        <pc:spChg chg="mod">
          <ac:chgData name="wndus5502@gmail.com" userId="aba553dd33ed37aa" providerId="LiveId" clId="{9A9286C1-9AB7-489C-8B92-83C543900516}" dt="2021-05-14T05:37:00.752" v="176" actId="20577"/>
          <ac:spMkLst>
            <pc:docMk/>
            <pc:sldMk cId="2674008683" sldId="289"/>
            <ac:spMk id="19" creationId="{9689A9F3-0878-4B73-8AAA-1BA05AC7916B}"/>
          </ac:spMkLst>
        </pc:spChg>
        <pc:spChg chg="mod">
          <ac:chgData name="wndus5502@gmail.com" userId="aba553dd33ed37aa" providerId="LiveId" clId="{9A9286C1-9AB7-489C-8B92-83C543900516}" dt="2021-05-14T05:38:38.611" v="182" actId="571"/>
          <ac:spMkLst>
            <pc:docMk/>
            <pc:sldMk cId="2674008683" sldId="289"/>
            <ac:spMk id="53" creationId="{B3EC52E3-CA54-4A59-84FA-E20C3ECE4726}"/>
          </ac:spMkLst>
        </pc:spChg>
        <pc:spChg chg="mod">
          <ac:chgData name="wndus5502@gmail.com" userId="aba553dd33ed37aa" providerId="LiveId" clId="{9A9286C1-9AB7-489C-8B92-83C543900516}" dt="2021-05-14T05:38:38.611" v="182" actId="571"/>
          <ac:spMkLst>
            <pc:docMk/>
            <pc:sldMk cId="2674008683" sldId="289"/>
            <ac:spMk id="54" creationId="{8D383B63-3D22-47B7-AF53-F6FCDFE77561}"/>
          </ac:spMkLst>
        </pc:spChg>
        <pc:spChg chg="mod">
          <ac:chgData name="wndus5502@gmail.com" userId="aba553dd33ed37aa" providerId="LiveId" clId="{9A9286C1-9AB7-489C-8B92-83C543900516}" dt="2021-05-14T05:38:38.611" v="182" actId="571"/>
          <ac:spMkLst>
            <pc:docMk/>
            <pc:sldMk cId="2674008683" sldId="289"/>
            <ac:spMk id="56" creationId="{7A1C89C0-50FD-4A83-A0EA-4DCF239B43C6}"/>
          </ac:spMkLst>
        </pc:spChg>
        <pc:spChg chg="mod">
          <ac:chgData name="wndus5502@gmail.com" userId="aba553dd33ed37aa" providerId="LiveId" clId="{9A9286C1-9AB7-489C-8B92-83C543900516}" dt="2021-05-14T05:39:22.343" v="253" actId="1076"/>
          <ac:spMkLst>
            <pc:docMk/>
            <pc:sldMk cId="2674008683" sldId="289"/>
            <ac:spMk id="57" creationId="{F8886ABA-A03A-42F6-A7B1-7CE55DE33C0A}"/>
          </ac:spMkLst>
        </pc:spChg>
        <pc:grpChg chg="mod">
          <ac:chgData name="wndus5502@gmail.com" userId="aba553dd33ed37aa" providerId="LiveId" clId="{9A9286C1-9AB7-489C-8B92-83C543900516}" dt="2021-05-14T05:38:48.413" v="223" actId="1037"/>
          <ac:grpSpMkLst>
            <pc:docMk/>
            <pc:sldMk cId="2674008683" sldId="289"/>
            <ac:grpSpMk id="37" creationId="{D85C6A87-66E1-42C2-90DF-337CDB6E6C30}"/>
          </ac:grpSpMkLst>
        </pc:grpChg>
        <pc:grpChg chg="mod">
          <ac:chgData name="wndus5502@gmail.com" userId="aba553dd33ed37aa" providerId="LiveId" clId="{9A9286C1-9AB7-489C-8B92-83C543900516}" dt="2021-05-14T05:38:48.413" v="223" actId="1037"/>
          <ac:grpSpMkLst>
            <pc:docMk/>
            <pc:sldMk cId="2674008683" sldId="289"/>
            <ac:grpSpMk id="40" creationId="{E8E93C0E-2FFA-484B-A952-79CD728756C3}"/>
          </ac:grpSpMkLst>
        </pc:grpChg>
        <pc:grpChg chg="mod">
          <ac:chgData name="wndus5502@gmail.com" userId="aba553dd33ed37aa" providerId="LiveId" clId="{9A9286C1-9AB7-489C-8B92-83C543900516}" dt="2021-05-14T05:38:48.413" v="223" actId="1037"/>
          <ac:grpSpMkLst>
            <pc:docMk/>
            <pc:sldMk cId="2674008683" sldId="289"/>
            <ac:grpSpMk id="43" creationId="{674C8233-685C-45DF-935A-19CFCEE4620A}"/>
          </ac:grpSpMkLst>
        </pc:grpChg>
        <pc:grpChg chg="mod">
          <ac:chgData name="wndus5502@gmail.com" userId="aba553dd33ed37aa" providerId="LiveId" clId="{9A9286C1-9AB7-489C-8B92-83C543900516}" dt="2021-05-14T05:38:48.413" v="223" actId="1037"/>
          <ac:grpSpMkLst>
            <pc:docMk/>
            <pc:sldMk cId="2674008683" sldId="289"/>
            <ac:grpSpMk id="46" creationId="{5AD39779-A03C-4614-B136-46CF71461DA9}"/>
          </ac:grpSpMkLst>
        </pc:grpChg>
        <pc:grpChg chg="mod">
          <ac:chgData name="wndus5502@gmail.com" userId="aba553dd33ed37aa" providerId="LiveId" clId="{9A9286C1-9AB7-489C-8B92-83C543900516}" dt="2021-05-14T05:38:48.413" v="223" actId="1037"/>
          <ac:grpSpMkLst>
            <pc:docMk/>
            <pc:sldMk cId="2674008683" sldId="289"/>
            <ac:grpSpMk id="49" creationId="{751EEB61-F365-4C46-A25A-ED3AA820FB2C}"/>
          </ac:grpSpMkLst>
        </pc:grpChg>
        <pc:grpChg chg="add mod">
          <ac:chgData name="wndus5502@gmail.com" userId="aba553dd33ed37aa" providerId="LiveId" clId="{9A9286C1-9AB7-489C-8B92-83C543900516}" dt="2021-05-14T05:38:53.888" v="224" actId="1076"/>
          <ac:grpSpMkLst>
            <pc:docMk/>
            <pc:sldMk cId="2674008683" sldId="289"/>
            <ac:grpSpMk id="52" creationId="{33E6729B-C309-41A5-B6F8-92F213C640DC}"/>
          </ac:grpSpMkLst>
        </pc:grpChg>
        <pc:grpChg chg="add mod">
          <ac:chgData name="wndus5502@gmail.com" userId="aba553dd33ed37aa" providerId="LiveId" clId="{9A9286C1-9AB7-489C-8B92-83C543900516}" dt="2021-05-14T05:38:57.443" v="225" actId="1076"/>
          <ac:grpSpMkLst>
            <pc:docMk/>
            <pc:sldMk cId="2674008683" sldId="289"/>
            <ac:grpSpMk id="55" creationId="{F6BB4999-5FEB-4DD5-8E29-90FD6F551E53}"/>
          </ac:grpSpMkLst>
        </pc:grpChg>
        <pc:graphicFrameChg chg="mod">
          <ac:chgData name="wndus5502@gmail.com" userId="aba553dd33ed37aa" providerId="LiveId" clId="{9A9286C1-9AB7-489C-8B92-83C543900516}" dt="2021-05-14T05:38:48.413" v="223" actId="1037"/>
          <ac:graphicFrameMkLst>
            <pc:docMk/>
            <pc:sldMk cId="2674008683" sldId="289"/>
            <ac:graphicFrameMk id="36" creationId="{C8515A3F-40A7-47DD-B9C0-8642D0394DBA}"/>
          </ac:graphicFrameMkLst>
        </pc:graphicFrameChg>
      </pc:sldChg>
      <pc:sldChg chg="modNotesTx">
        <pc:chgData name="wndus5502@gmail.com" userId="aba553dd33ed37aa" providerId="LiveId" clId="{9A9286C1-9AB7-489C-8B92-83C543900516}" dt="2021-05-14T06:41:42.614" v="256"/>
        <pc:sldMkLst>
          <pc:docMk/>
          <pc:sldMk cId="2043786222" sldId="290"/>
        </pc:sldMkLst>
      </pc:sldChg>
      <pc:sldChg chg="modNotesTx">
        <pc:chgData name="wndus5502@gmail.com" userId="aba553dd33ed37aa" providerId="LiveId" clId="{9A9286C1-9AB7-489C-8B92-83C543900516}" dt="2021-05-14T06:45:33.605" v="744"/>
        <pc:sldMkLst>
          <pc:docMk/>
          <pc:sldMk cId="1894565319" sldId="291"/>
        </pc:sldMkLst>
      </pc:sldChg>
      <pc:sldChg chg="modNotesTx">
        <pc:chgData name="wndus5502@gmail.com" userId="aba553dd33ed37aa" providerId="LiveId" clId="{9A9286C1-9AB7-489C-8B92-83C543900516}" dt="2021-05-14T06:46:43.875" v="746" actId="20577"/>
        <pc:sldMkLst>
          <pc:docMk/>
          <pc:sldMk cId="3615052432" sldId="292"/>
        </pc:sldMkLst>
      </pc:sldChg>
      <pc:sldChg chg="modNotesTx">
        <pc:chgData name="wndus5502@gmail.com" userId="aba553dd33ed37aa" providerId="LiveId" clId="{9A9286C1-9AB7-489C-8B92-83C543900516}" dt="2021-05-14T06:46:59.624" v="748" actId="20577"/>
        <pc:sldMkLst>
          <pc:docMk/>
          <pc:sldMk cId="2555464023" sldId="293"/>
        </pc:sldMkLst>
      </pc:sldChg>
      <pc:sldChg chg="ord">
        <pc:chgData name="wndus5502@gmail.com" userId="aba553dd33ed37aa" providerId="LiveId" clId="{9A9286C1-9AB7-489C-8B92-83C543900516}" dt="2021-05-14T06:48:25.236" v="770" actId="20578"/>
        <pc:sldMkLst>
          <pc:docMk/>
          <pc:sldMk cId="906952087" sldId="297"/>
        </pc:sldMkLst>
      </pc:sldChg>
      <pc:sldChg chg="modNotesTx">
        <pc:chgData name="wndus5502@gmail.com" userId="aba553dd33ed37aa" providerId="LiveId" clId="{9A9286C1-9AB7-489C-8B92-83C543900516}" dt="2021-05-14T06:47:56.994" v="763"/>
        <pc:sldMkLst>
          <pc:docMk/>
          <pc:sldMk cId="1246417926" sldId="303"/>
        </pc:sldMkLst>
      </pc:sldChg>
      <pc:sldChg chg="delSp modSp mod ord modNotesTx">
        <pc:chgData name="wndus5502@gmail.com" userId="aba553dd33ed37aa" providerId="LiveId" clId="{9A9286C1-9AB7-489C-8B92-83C543900516}" dt="2021-05-14T06:47:53.579" v="762" actId="20577"/>
        <pc:sldMkLst>
          <pc:docMk/>
          <pc:sldMk cId="2480770699" sldId="304"/>
        </pc:sldMkLst>
        <pc:spChg chg="mod topLvl">
          <ac:chgData name="wndus5502@gmail.com" userId="aba553dd33ed37aa" providerId="LiveId" clId="{9A9286C1-9AB7-489C-8B92-83C543900516}" dt="2021-05-14T05:24:49.175" v="121"/>
          <ac:spMkLst>
            <pc:docMk/>
            <pc:sldMk cId="2480770699" sldId="304"/>
            <ac:spMk id="24" creationId="{C43FCCFB-2DEF-4047-820B-B45041EE25E5}"/>
          </ac:spMkLst>
        </pc:spChg>
        <pc:spChg chg="del mod topLvl">
          <ac:chgData name="wndus5502@gmail.com" userId="aba553dd33ed37aa" providerId="LiveId" clId="{9A9286C1-9AB7-489C-8B92-83C543900516}" dt="2021-05-14T05:24:49.913" v="122" actId="478"/>
          <ac:spMkLst>
            <pc:docMk/>
            <pc:sldMk cId="2480770699" sldId="304"/>
            <ac:spMk id="25" creationId="{8D8908EB-DD66-4C1A-A282-EDDCC0E79BA9}"/>
          </ac:spMkLst>
        </pc:spChg>
        <pc:grpChg chg="del">
          <ac:chgData name="wndus5502@gmail.com" userId="aba553dd33ed37aa" providerId="LiveId" clId="{9A9286C1-9AB7-489C-8B92-83C543900516}" dt="2021-05-14T05:24:25.349" v="95" actId="165"/>
          <ac:grpSpMkLst>
            <pc:docMk/>
            <pc:sldMk cId="2480770699" sldId="304"/>
            <ac:grpSpMk id="2" creationId="{9CBC4D7C-39BC-4EB7-B00F-4F6AD33C2D7C}"/>
          </ac:grpSpMkLst>
        </pc:grpChg>
      </pc:sldChg>
      <pc:sldChg chg="ord modNotesTx">
        <pc:chgData name="wndus5502@gmail.com" userId="aba553dd33ed37aa" providerId="LiveId" clId="{9A9286C1-9AB7-489C-8B92-83C543900516}" dt="2021-05-14T06:50:03.406" v="782" actId="20577"/>
        <pc:sldMkLst>
          <pc:docMk/>
          <pc:sldMk cId="2735038864" sldId="305"/>
        </pc:sldMkLst>
      </pc:sldChg>
      <pc:sldChg chg="ord modNotesTx">
        <pc:chgData name="wndus5502@gmail.com" userId="aba553dd33ed37aa" providerId="LiveId" clId="{9A9286C1-9AB7-489C-8B92-83C543900516}" dt="2021-05-14T06:50:37.543" v="783"/>
        <pc:sldMkLst>
          <pc:docMk/>
          <pc:sldMk cId="2564402879" sldId="307"/>
        </pc:sldMkLst>
      </pc:sldChg>
      <pc:sldChg chg="add del setBg">
        <pc:chgData name="wndus5502@gmail.com" userId="aba553dd33ed37aa" providerId="LiveId" clId="{9A9286C1-9AB7-489C-8B92-83C543900516}" dt="2021-05-14T05:35:25.250" v="124"/>
        <pc:sldMkLst>
          <pc:docMk/>
          <pc:sldMk cId="2360718551" sldId="324"/>
        </pc:sldMkLst>
      </pc:sldChg>
      <pc:sldChg chg="new del">
        <pc:chgData name="wndus5502@gmail.com" userId="aba553dd33ed37aa" providerId="LiveId" clId="{9A9286C1-9AB7-489C-8B92-83C543900516}" dt="2021-05-14T05:12:47.264" v="54" actId="680"/>
        <pc:sldMkLst>
          <pc:docMk/>
          <pc:sldMk cId="2711808722" sldId="324"/>
        </pc:sldMkLst>
      </pc:sldChg>
      <pc:sldChg chg="delSp modSp add del mod ord">
        <pc:chgData name="wndus5502@gmail.com" userId="aba553dd33ed37aa" providerId="LiveId" clId="{9A9286C1-9AB7-489C-8B92-83C543900516}" dt="2021-05-14T05:38:19.720" v="180" actId="47"/>
        <pc:sldMkLst>
          <pc:docMk/>
          <pc:sldMk cId="3391172710" sldId="324"/>
        </pc:sldMkLst>
        <pc:spChg chg="mod">
          <ac:chgData name="wndus5502@gmail.com" userId="aba553dd33ed37aa" providerId="LiveId" clId="{9A9286C1-9AB7-489C-8B92-83C543900516}" dt="2021-05-14T05:36:17.797" v="167" actId="1076"/>
          <ac:spMkLst>
            <pc:docMk/>
            <pc:sldMk cId="3391172710" sldId="324"/>
            <ac:spMk id="4" creationId="{00000000-0000-0000-0000-000000000000}"/>
          </ac:spMkLst>
        </pc:spChg>
        <pc:spChg chg="mod">
          <ac:chgData name="wndus5502@gmail.com" userId="aba553dd33ed37aa" providerId="LiveId" clId="{9A9286C1-9AB7-489C-8B92-83C543900516}" dt="2021-05-14T05:36:01.924" v="164"/>
          <ac:spMkLst>
            <pc:docMk/>
            <pc:sldMk cId="3391172710" sldId="324"/>
            <ac:spMk id="19" creationId="{9689A9F3-0878-4B73-8AAA-1BA05AC7916B}"/>
          </ac:spMkLst>
        </pc:spChg>
        <pc:grpChg chg="del">
          <ac:chgData name="wndus5502@gmail.com" userId="aba553dd33ed37aa" providerId="LiveId" clId="{9A9286C1-9AB7-489C-8B92-83C543900516}" dt="2021-05-14T05:36:15.198" v="165" actId="478"/>
          <ac:grpSpMkLst>
            <pc:docMk/>
            <pc:sldMk cId="3391172710" sldId="324"/>
            <ac:grpSpMk id="37" creationId="{D85C6A87-66E1-42C2-90DF-337CDB6E6C30}"/>
          </ac:grpSpMkLst>
        </pc:grpChg>
        <pc:grpChg chg="del">
          <ac:chgData name="wndus5502@gmail.com" userId="aba553dd33ed37aa" providerId="LiveId" clId="{9A9286C1-9AB7-489C-8B92-83C543900516}" dt="2021-05-14T05:36:15.198" v="165" actId="478"/>
          <ac:grpSpMkLst>
            <pc:docMk/>
            <pc:sldMk cId="3391172710" sldId="324"/>
            <ac:grpSpMk id="40" creationId="{E8E93C0E-2FFA-484B-A952-79CD728756C3}"/>
          </ac:grpSpMkLst>
        </pc:grpChg>
        <pc:grpChg chg="del">
          <ac:chgData name="wndus5502@gmail.com" userId="aba553dd33ed37aa" providerId="LiveId" clId="{9A9286C1-9AB7-489C-8B92-83C543900516}" dt="2021-05-14T05:36:15.198" v="165" actId="478"/>
          <ac:grpSpMkLst>
            <pc:docMk/>
            <pc:sldMk cId="3391172710" sldId="324"/>
            <ac:grpSpMk id="43" creationId="{674C8233-685C-45DF-935A-19CFCEE4620A}"/>
          </ac:grpSpMkLst>
        </pc:grpChg>
        <pc:grpChg chg="del">
          <ac:chgData name="wndus5502@gmail.com" userId="aba553dd33ed37aa" providerId="LiveId" clId="{9A9286C1-9AB7-489C-8B92-83C543900516}" dt="2021-05-14T05:36:15.198" v="165" actId="478"/>
          <ac:grpSpMkLst>
            <pc:docMk/>
            <pc:sldMk cId="3391172710" sldId="324"/>
            <ac:grpSpMk id="46" creationId="{5AD39779-A03C-4614-B136-46CF71461DA9}"/>
          </ac:grpSpMkLst>
        </pc:grpChg>
        <pc:grpChg chg="del">
          <ac:chgData name="wndus5502@gmail.com" userId="aba553dd33ed37aa" providerId="LiveId" clId="{9A9286C1-9AB7-489C-8B92-83C543900516}" dt="2021-05-14T05:36:15.198" v="165" actId="478"/>
          <ac:grpSpMkLst>
            <pc:docMk/>
            <pc:sldMk cId="3391172710" sldId="324"/>
            <ac:grpSpMk id="49" creationId="{751EEB61-F365-4C46-A25A-ED3AA820FB2C}"/>
          </ac:grpSpMkLst>
        </pc:grpChg>
        <pc:graphicFrameChg chg="del mod">
          <ac:chgData name="wndus5502@gmail.com" userId="aba553dd33ed37aa" providerId="LiveId" clId="{9A9286C1-9AB7-489C-8B92-83C543900516}" dt="2021-05-14T05:36:22.012" v="169" actId="478"/>
          <ac:graphicFrameMkLst>
            <pc:docMk/>
            <pc:sldMk cId="3391172710" sldId="324"/>
            <ac:graphicFrameMk id="36" creationId="{C8515A3F-40A7-47DD-B9C0-8642D0394DB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7AEF4-B79F-4EE5-BFDE-439B6BB8602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59B120F-403A-439A-9026-6CC7B788BF9E}">
      <dgm:prSet phldrT="[텍스트]"/>
      <dgm:spPr/>
      <dgm:t>
        <a:bodyPr/>
        <a:lstStyle/>
        <a:p>
          <a:pPr latinLnBrk="1"/>
          <a:r>
            <a:rPr lang="en-US" altLang="ko-KR" dirty="0"/>
            <a:t>Tokenize</a:t>
          </a:r>
          <a:endParaRPr lang="ko-KR" altLang="en-US" dirty="0"/>
        </a:p>
      </dgm:t>
    </dgm:pt>
    <dgm:pt modelId="{1A1E4EE9-FED4-4B5A-8CAF-932B7232E8BF}" type="parTrans" cxnId="{120CC1FF-6674-4AB2-A469-3FE0CFEDC9A6}">
      <dgm:prSet/>
      <dgm:spPr/>
      <dgm:t>
        <a:bodyPr/>
        <a:lstStyle/>
        <a:p>
          <a:pPr latinLnBrk="1"/>
          <a:endParaRPr lang="ko-KR" altLang="en-US"/>
        </a:p>
      </dgm:t>
    </dgm:pt>
    <dgm:pt modelId="{A309C010-9D4C-478A-91F2-5BD279DD0ED2}" type="sibTrans" cxnId="{120CC1FF-6674-4AB2-A469-3FE0CFEDC9A6}">
      <dgm:prSet/>
      <dgm:spPr/>
      <dgm:t>
        <a:bodyPr/>
        <a:lstStyle/>
        <a:p>
          <a:pPr latinLnBrk="1"/>
          <a:endParaRPr lang="ko-KR" altLang="en-US"/>
        </a:p>
      </dgm:t>
    </dgm:pt>
    <dgm:pt modelId="{9F01757E-E2C6-4A90-8D27-50E8CDFC0813}">
      <dgm:prSet phldrT="[텍스트]"/>
      <dgm:spPr/>
      <dgm:t>
        <a:bodyPr/>
        <a:lstStyle/>
        <a:p>
          <a:pPr latinLnBrk="1"/>
          <a:r>
            <a:rPr lang="en-US" altLang="ko-KR" dirty="0" err="1"/>
            <a:t>Khaii</a:t>
          </a:r>
          <a:endParaRPr lang="ko-KR" altLang="en-US" dirty="0"/>
        </a:p>
      </dgm:t>
    </dgm:pt>
    <dgm:pt modelId="{B7DE7DFE-9349-43B1-97E9-72F0C2A52A60}" type="parTrans" cxnId="{F4394A36-0036-46D9-A253-8EC4BB41563E}">
      <dgm:prSet/>
      <dgm:spPr/>
      <dgm:t>
        <a:bodyPr/>
        <a:lstStyle/>
        <a:p>
          <a:pPr latinLnBrk="1"/>
          <a:endParaRPr lang="ko-KR" altLang="en-US"/>
        </a:p>
      </dgm:t>
    </dgm:pt>
    <dgm:pt modelId="{F81F2BE7-AFB4-4111-93E6-39596B369362}" type="sibTrans" cxnId="{F4394A36-0036-46D9-A253-8EC4BB41563E}">
      <dgm:prSet/>
      <dgm:spPr/>
      <dgm:t>
        <a:bodyPr/>
        <a:lstStyle/>
        <a:p>
          <a:pPr latinLnBrk="1"/>
          <a:endParaRPr lang="ko-KR" altLang="en-US"/>
        </a:p>
      </dgm:t>
    </dgm:pt>
    <dgm:pt modelId="{0D150646-F3CE-4484-A800-737EAB016CBB}">
      <dgm:prSet phldrT="[텍스트]"/>
      <dgm:spPr/>
      <dgm:t>
        <a:bodyPr/>
        <a:lstStyle/>
        <a:p>
          <a:pPr latinLnBrk="1"/>
          <a:r>
            <a:rPr lang="en-US" altLang="ko-KR" dirty="0" err="1"/>
            <a:t>Ekonlpy</a:t>
          </a:r>
          <a:r>
            <a:rPr lang="en-US" altLang="ko-KR" dirty="0"/>
            <a:t>(</a:t>
          </a:r>
          <a:r>
            <a:rPr lang="ko-KR" altLang="en-US" dirty="0" err="1"/>
            <a:t>꼬꼬마</a:t>
          </a:r>
          <a:r>
            <a:rPr lang="en-US" altLang="ko-KR" dirty="0"/>
            <a:t>)</a:t>
          </a:r>
          <a:endParaRPr lang="ko-KR" altLang="en-US" dirty="0"/>
        </a:p>
      </dgm:t>
    </dgm:pt>
    <dgm:pt modelId="{3DB27D4B-B6D5-4C8E-BC7B-9BD9A7EAD44A}" type="parTrans" cxnId="{DA034867-70CB-455D-B6D1-2CDC59BDF2AB}">
      <dgm:prSet/>
      <dgm:spPr/>
      <dgm:t>
        <a:bodyPr/>
        <a:lstStyle/>
        <a:p>
          <a:pPr latinLnBrk="1"/>
          <a:endParaRPr lang="ko-KR" altLang="en-US"/>
        </a:p>
      </dgm:t>
    </dgm:pt>
    <dgm:pt modelId="{E95974FF-E090-4F32-84BA-291717A8D597}" type="sibTrans" cxnId="{DA034867-70CB-455D-B6D1-2CDC59BDF2AB}">
      <dgm:prSet/>
      <dgm:spPr/>
      <dgm:t>
        <a:bodyPr/>
        <a:lstStyle/>
        <a:p>
          <a:pPr latinLnBrk="1"/>
          <a:endParaRPr lang="ko-KR" altLang="en-US"/>
        </a:p>
      </dgm:t>
    </dgm:pt>
    <dgm:pt modelId="{3527848B-D983-4836-A79C-1965C6E7FA19}">
      <dgm:prSet phldrT="[텍스트]"/>
      <dgm:spPr/>
      <dgm:t>
        <a:bodyPr/>
        <a:lstStyle/>
        <a:p>
          <a:pPr latinLnBrk="1"/>
          <a:r>
            <a:rPr lang="ko-KR" altLang="en-US" dirty="0" err="1"/>
            <a:t>텍스트전처리</a:t>
          </a:r>
          <a:endParaRPr lang="ko-KR" altLang="en-US" dirty="0"/>
        </a:p>
      </dgm:t>
    </dgm:pt>
    <dgm:pt modelId="{0EAA7C02-5FFA-4C6E-9FC3-E2E87A00DA90}" type="parTrans" cxnId="{3E90D701-5934-4C94-9652-69F65C512D42}">
      <dgm:prSet/>
      <dgm:spPr/>
      <dgm:t>
        <a:bodyPr/>
        <a:lstStyle/>
        <a:p>
          <a:pPr latinLnBrk="1"/>
          <a:endParaRPr lang="ko-KR" altLang="en-US"/>
        </a:p>
      </dgm:t>
    </dgm:pt>
    <dgm:pt modelId="{C528FAF4-3015-4986-A51A-BF6B8A93C3B6}" type="sibTrans" cxnId="{3E90D701-5934-4C94-9652-69F65C512D42}">
      <dgm:prSet/>
      <dgm:spPr/>
      <dgm:t>
        <a:bodyPr/>
        <a:lstStyle/>
        <a:p>
          <a:pPr latinLnBrk="1"/>
          <a:endParaRPr lang="ko-KR" altLang="en-US"/>
        </a:p>
      </dgm:t>
    </dgm:pt>
    <dgm:pt modelId="{6F81B29B-4467-4350-8FB7-9D8A81E29D85}">
      <dgm:prSet phldrT="[텍스트]"/>
      <dgm:spPr/>
      <dgm:t>
        <a:bodyPr/>
        <a:lstStyle/>
        <a:p>
          <a:pPr latinLnBrk="1"/>
          <a:r>
            <a:rPr lang="ko-KR" altLang="en-US" dirty="0" err="1"/>
            <a:t>특정품사</a:t>
          </a:r>
          <a:r>
            <a:rPr lang="ko-KR" altLang="en-US" dirty="0"/>
            <a:t> 추출</a:t>
          </a:r>
        </a:p>
      </dgm:t>
    </dgm:pt>
    <dgm:pt modelId="{E3319469-2540-4D5E-8B01-0B654E8B4FE5}" type="parTrans" cxnId="{B7C1626C-90B0-4ACE-9559-461BC8B6641C}">
      <dgm:prSet/>
      <dgm:spPr/>
      <dgm:t>
        <a:bodyPr/>
        <a:lstStyle/>
        <a:p>
          <a:pPr latinLnBrk="1"/>
          <a:endParaRPr lang="ko-KR" altLang="en-US"/>
        </a:p>
      </dgm:t>
    </dgm:pt>
    <dgm:pt modelId="{C3E16127-5E5D-4F91-9F4B-A6E5C1AED171}" type="sibTrans" cxnId="{B7C1626C-90B0-4ACE-9559-461BC8B6641C}">
      <dgm:prSet/>
      <dgm:spPr/>
      <dgm:t>
        <a:bodyPr/>
        <a:lstStyle/>
        <a:p>
          <a:pPr latinLnBrk="1"/>
          <a:endParaRPr lang="ko-KR" altLang="en-US"/>
        </a:p>
      </dgm:t>
    </dgm:pt>
    <dgm:pt modelId="{8634B960-FA87-4C52-BCC4-525E8010C5AE}">
      <dgm:prSet phldrT="[텍스트]"/>
      <dgm:spPr/>
      <dgm:t>
        <a:bodyPr/>
        <a:lstStyle/>
        <a:p>
          <a:pPr latinLnBrk="1"/>
          <a:r>
            <a:rPr lang="ko-KR" altLang="en-US" dirty="0"/>
            <a:t>낮은 빈도수 제거</a:t>
          </a:r>
        </a:p>
      </dgm:t>
    </dgm:pt>
    <dgm:pt modelId="{22D81C8D-D79A-4093-B192-0F888972E7C8}" type="parTrans" cxnId="{9DE33CCF-AAC6-4476-9F68-136E397910AA}">
      <dgm:prSet/>
      <dgm:spPr/>
      <dgm:t>
        <a:bodyPr/>
        <a:lstStyle/>
        <a:p>
          <a:pPr latinLnBrk="1"/>
          <a:endParaRPr lang="ko-KR" altLang="en-US"/>
        </a:p>
      </dgm:t>
    </dgm:pt>
    <dgm:pt modelId="{A0B66E49-29F4-4EFB-8773-69F082A4BD1E}" type="sibTrans" cxnId="{9DE33CCF-AAC6-4476-9F68-136E397910AA}">
      <dgm:prSet/>
      <dgm:spPr/>
      <dgm:t>
        <a:bodyPr/>
        <a:lstStyle/>
        <a:p>
          <a:pPr latinLnBrk="1"/>
          <a:endParaRPr lang="ko-KR" altLang="en-US"/>
        </a:p>
      </dgm:t>
    </dgm:pt>
    <dgm:pt modelId="{96D05753-8548-474A-A9E5-1F354B2CC438}">
      <dgm:prSet phldrT="[텍스트]"/>
      <dgm:spPr/>
      <dgm:t>
        <a:bodyPr/>
        <a:lstStyle/>
        <a:p>
          <a:pPr latinLnBrk="1"/>
          <a:r>
            <a:rPr lang="en-US" altLang="ko-KR" dirty="0" err="1"/>
            <a:t>Konlpy</a:t>
          </a:r>
          <a:r>
            <a:rPr lang="en-US" altLang="ko-KR" dirty="0"/>
            <a:t>(</a:t>
          </a:r>
          <a:r>
            <a:rPr lang="en-US" altLang="ko-KR" dirty="0" err="1"/>
            <a:t>Mecab</a:t>
          </a:r>
          <a:r>
            <a:rPr lang="en-US" altLang="ko-KR" dirty="0"/>
            <a:t>)</a:t>
          </a:r>
          <a:endParaRPr lang="ko-KR" altLang="en-US" dirty="0"/>
        </a:p>
      </dgm:t>
    </dgm:pt>
    <dgm:pt modelId="{76083620-B6EC-4D94-954F-5B5ACEA246F2}" type="parTrans" cxnId="{CA8ADF06-B7CA-4DF2-84E1-79549D74A484}">
      <dgm:prSet/>
      <dgm:spPr/>
      <dgm:t>
        <a:bodyPr/>
        <a:lstStyle/>
        <a:p>
          <a:pPr latinLnBrk="1"/>
          <a:endParaRPr lang="ko-KR" altLang="en-US"/>
        </a:p>
      </dgm:t>
    </dgm:pt>
    <dgm:pt modelId="{0104E609-CB21-4699-81CC-075FC3F7F945}" type="sibTrans" cxnId="{CA8ADF06-B7CA-4DF2-84E1-79549D74A484}">
      <dgm:prSet/>
      <dgm:spPr/>
      <dgm:t>
        <a:bodyPr/>
        <a:lstStyle/>
        <a:p>
          <a:pPr latinLnBrk="1"/>
          <a:endParaRPr lang="ko-KR" altLang="en-US"/>
        </a:p>
      </dgm:t>
    </dgm:pt>
    <dgm:pt modelId="{FD4A3105-BE46-460C-B10A-EE97317F72A7}">
      <dgm:prSet phldrT="[텍스트]"/>
      <dgm:spPr/>
      <dgm:t>
        <a:bodyPr/>
        <a:lstStyle/>
        <a:p>
          <a:pPr latinLnBrk="1"/>
          <a:r>
            <a:rPr lang="ko-KR" altLang="en-US" dirty="0" err="1"/>
            <a:t>불용어</a:t>
          </a:r>
          <a:r>
            <a:rPr lang="ko-KR" altLang="en-US" dirty="0"/>
            <a:t> 제거</a:t>
          </a:r>
        </a:p>
      </dgm:t>
    </dgm:pt>
    <dgm:pt modelId="{F3515692-FB64-44B3-84FF-2165786CEA71}" type="parTrans" cxnId="{97C3F868-0285-4E9B-88E1-C6EF07E30DE9}">
      <dgm:prSet/>
      <dgm:spPr/>
      <dgm:t>
        <a:bodyPr/>
        <a:lstStyle/>
        <a:p>
          <a:pPr latinLnBrk="1"/>
          <a:endParaRPr lang="ko-KR" altLang="en-US"/>
        </a:p>
      </dgm:t>
    </dgm:pt>
    <dgm:pt modelId="{A862A0B1-4B74-43ED-836A-FCD0AAC34FE4}" type="sibTrans" cxnId="{97C3F868-0285-4E9B-88E1-C6EF07E30DE9}">
      <dgm:prSet/>
      <dgm:spPr/>
      <dgm:t>
        <a:bodyPr/>
        <a:lstStyle/>
        <a:p>
          <a:pPr latinLnBrk="1"/>
          <a:endParaRPr lang="ko-KR" altLang="en-US"/>
        </a:p>
      </dgm:t>
    </dgm:pt>
    <dgm:pt modelId="{180E3462-743C-46D4-9A29-0C486C2AE22B}">
      <dgm:prSet phldrT="[텍스트]"/>
      <dgm:spPr/>
      <dgm:t>
        <a:bodyPr/>
        <a:lstStyle/>
        <a:p>
          <a:pPr latinLnBrk="1"/>
          <a:r>
            <a:rPr lang="ko-KR" altLang="en-US" dirty="0" smtClean="0"/>
            <a:t>속보기사 제거</a:t>
          </a:r>
          <a:endParaRPr lang="ko-KR" altLang="en-US" dirty="0"/>
        </a:p>
      </dgm:t>
    </dgm:pt>
    <dgm:pt modelId="{3919DE4F-112A-49A8-9010-1B8BFB51318F}" type="parTrans" cxnId="{9B8840F8-98A0-40D1-AFE5-A9452E6256F1}">
      <dgm:prSet/>
      <dgm:spPr/>
    </dgm:pt>
    <dgm:pt modelId="{968B5A0C-310E-45C0-BC8A-5A952CC572F5}" type="sibTrans" cxnId="{9B8840F8-98A0-40D1-AFE5-A9452E6256F1}">
      <dgm:prSet/>
      <dgm:spPr/>
    </dgm:pt>
    <dgm:pt modelId="{E9C27994-850F-4D80-8543-54D4A996A9D3}" type="pres">
      <dgm:prSet presAssocID="{06D7AEF4-B79F-4EE5-BFDE-439B6BB860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30D323-4102-4EB8-886C-9E1B01A305AB}" type="pres">
      <dgm:prSet presAssocID="{159B120F-403A-439A-9026-6CC7B788BF9E}" presName="composite" presStyleCnt="0"/>
      <dgm:spPr/>
    </dgm:pt>
    <dgm:pt modelId="{EAD84620-8DC1-4036-9C13-312B0125CAF5}" type="pres">
      <dgm:prSet presAssocID="{159B120F-403A-439A-9026-6CC7B788BF9E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1A4877-C83C-49CA-A323-CB6C61172F14}" type="pres">
      <dgm:prSet presAssocID="{159B120F-403A-439A-9026-6CC7B788BF9E}" presName="parSh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792E269-B059-4C54-8B07-92000CEA0811}" type="pres">
      <dgm:prSet presAssocID="{159B120F-403A-439A-9026-6CC7B788BF9E}" presName="desTx" presStyleLbl="fgAcc1" presStyleIdx="0" presStyleCnt="2" custScaleX="117160" custLinFactX="-79650" custLinFactNeighborX="-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BA9E08-65C2-4917-B745-55B684A8CFC5}" type="pres">
      <dgm:prSet presAssocID="{A309C010-9D4C-478A-91F2-5BD279DD0ED2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B3DB402-CCD3-4CC3-86B1-D7A77DDCFCAF}" type="pres">
      <dgm:prSet presAssocID="{A309C010-9D4C-478A-91F2-5BD279DD0ED2}" presName="connTx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90F0946-048B-4561-A989-DA9BE8373174}" type="pres">
      <dgm:prSet presAssocID="{3527848B-D983-4836-A79C-1965C6E7FA19}" presName="composite" presStyleCnt="0"/>
      <dgm:spPr/>
    </dgm:pt>
    <dgm:pt modelId="{DA132819-D109-4C04-91A2-81516F914127}" type="pres">
      <dgm:prSet presAssocID="{3527848B-D983-4836-A79C-1965C6E7FA19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3EF4-F36B-4A1F-BB19-93BC6D4B25B1}" type="pres">
      <dgm:prSet presAssocID="{3527848B-D983-4836-A79C-1965C6E7FA19}" presName="parSh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2B6DD06-07BD-4420-965F-D130D4521DCF}" type="pres">
      <dgm:prSet presAssocID="{3527848B-D983-4836-A79C-1965C6E7FA19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F88684-9928-4EE4-8808-1E0777B11217}" type="presOf" srcId="{180E3462-743C-46D4-9A29-0C486C2AE22B}" destId="{72B6DD06-07BD-4420-965F-D130D4521DCF}" srcOrd="0" destOrd="2" presId="urn:microsoft.com/office/officeart/2005/8/layout/process3"/>
    <dgm:cxn modelId="{28C1676B-12DA-4FEF-B4A8-2C7ADCC70089}" type="presOf" srcId="{3527848B-D983-4836-A79C-1965C6E7FA19}" destId="{DA132819-D109-4C04-91A2-81516F914127}" srcOrd="0" destOrd="0" presId="urn:microsoft.com/office/officeart/2005/8/layout/process3"/>
    <dgm:cxn modelId="{68EC305D-4522-4086-BAC7-088952A0386E}" type="presOf" srcId="{159B120F-403A-439A-9026-6CC7B788BF9E}" destId="{EAD84620-8DC1-4036-9C13-312B0125CAF5}" srcOrd="0" destOrd="0" presId="urn:microsoft.com/office/officeart/2005/8/layout/process3"/>
    <dgm:cxn modelId="{AC8CB58E-49A0-42C8-A77F-E281AEE11813}" type="presOf" srcId="{8634B960-FA87-4C52-BCC4-525E8010C5AE}" destId="{72B6DD06-07BD-4420-965F-D130D4521DCF}" srcOrd="0" destOrd="1" presId="urn:microsoft.com/office/officeart/2005/8/layout/process3"/>
    <dgm:cxn modelId="{F023589C-FB14-40DA-B429-F6C098485AEB}" type="presOf" srcId="{0D150646-F3CE-4484-A800-737EAB016CBB}" destId="{F792E269-B059-4C54-8B07-92000CEA0811}" srcOrd="0" destOrd="1" presId="urn:microsoft.com/office/officeart/2005/8/layout/process3"/>
    <dgm:cxn modelId="{208BA37F-8AF6-4CFB-B4B5-C57ECF4FB1C2}" type="presOf" srcId="{96D05753-8548-474A-A9E5-1F354B2CC438}" destId="{F792E269-B059-4C54-8B07-92000CEA0811}" srcOrd="0" destOrd="2" presId="urn:microsoft.com/office/officeart/2005/8/layout/process3"/>
    <dgm:cxn modelId="{666E7216-949E-48FE-956B-6F63134CA7B3}" type="presOf" srcId="{06D7AEF4-B79F-4EE5-BFDE-439B6BB86025}" destId="{E9C27994-850F-4D80-8543-54D4A996A9D3}" srcOrd="0" destOrd="0" presId="urn:microsoft.com/office/officeart/2005/8/layout/process3"/>
    <dgm:cxn modelId="{45B3A7FF-6135-48A7-BCD1-1158CED43577}" type="presOf" srcId="{159B120F-403A-439A-9026-6CC7B788BF9E}" destId="{161A4877-C83C-49CA-A323-CB6C61172F14}" srcOrd="1" destOrd="0" presId="urn:microsoft.com/office/officeart/2005/8/layout/process3"/>
    <dgm:cxn modelId="{DA034867-70CB-455D-B6D1-2CDC59BDF2AB}" srcId="{159B120F-403A-439A-9026-6CC7B788BF9E}" destId="{0D150646-F3CE-4484-A800-737EAB016CBB}" srcOrd="1" destOrd="0" parTransId="{3DB27D4B-B6D5-4C8E-BC7B-9BD9A7EAD44A}" sibTransId="{E95974FF-E090-4F32-84BA-291717A8D597}"/>
    <dgm:cxn modelId="{3E371860-EE92-4F69-A9FA-A18B73A8447C}" type="presOf" srcId="{3527848B-D983-4836-A79C-1965C6E7FA19}" destId="{45513EF4-F36B-4A1F-BB19-93BC6D4B25B1}" srcOrd="1" destOrd="0" presId="urn:microsoft.com/office/officeart/2005/8/layout/process3"/>
    <dgm:cxn modelId="{97C3F868-0285-4E9B-88E1-C6EF07E30DE9}" srcId="{3527848B-D983-4836-A79C-1965C6E7FA19}" destId="{FD4A3105-BE46-460C-B10A-EE97317F72A7}" srcOrd="3" destOrd="0" parTransId="{F3515692-FB64-44B3-84FF-2165786CEA71}" sibTransId="{A862A0B1-4B74-43ED-836A-FCD0AAC34FE4}"/>
    <dgm:cxn modelId="{120CC1FF-6674-4AB2-A469-3FE0CFEDC9A6}" srcId="{06D7AEF4-B79F-4EE5-BFDE-439B6BB86025}" destId="{159B120F-403A-439A-9026-6CC7B788BF9E}" srcOrd="0" destOrd="0" parTransId="{1A1E4EE9-FED4-4B5A-8CAF-932B7232E8BF}" sibTransId="{A309C010-9D4C-478A-91F2-5BD279DD0ED2}"/>
    <dgm:cxn modelId="{F4394A36-0036-46D9-A253-8EC4BB41563E}" srcId="{159B120F-403A-439A-9026-6CC7B788BF9E}" destId="{9F01757E-E2C6-4A90-8D27-50E8CDFC0813}" srcOrd="0" destOrd="0" parTransId="{B7DE7DFE-9349-43B1-97E9-72F0C2A52A60}" sibTransId="{F81F2BE7-AFB4-4111-93E6-39596B369362}"/>
    <dgm:cxn modelId="{9DE33CCF-AAC6-4476-9F68-136E397910AA}" srcId="{3527848B-D983-4836-A79C-1965C6E7FA19}" destId="{8634B960-FA87-4C52-BCC4-525E8010C5AE}" srcOrd="1" destOrd="0" parTransId="{22D81C8D-D79A-4093-B192-0F888972E7C8}" sibTransId="{A0B66E49-29F4-4EFB-8773-69F082A4BD1E}"/>
    <dgm:cxn modelId="{974FEE01-E274-4486-887E-3924310BFB6C}" type="presOf" srcId="{6F81B29B-4467-4350-8FB7-9D8A81E29D85}" destId="{72B6DD06-07BD-4420-965F-D130D4521DCF}" srcOrd="0" destOrd="0" presId="urn:microsoft.com/office/officeart/2005/8/layout/process3"/>
    <dgm:cxn modelId="{B7C1626C-90B0-4ACE-9559-461BC8B6641C}" srcId="{3527848B-D983-4836-A79C-1965C6E7FA19}" destId="{6F81B29B-4467-4350-8FB7-9D8A81E29D85}" srcOrd="0" destOrd="0" parTransId="{E3319469-2540-4D5E-8B01-0B654E8B4FE5}" sibTransId="{C3E16127-5E5D-4F91-9F4B-A6E5C1AED171}"/>
    <dgm:cxn modelId="{AF79E6D5-E0F8-4887-8C02-FD4E3F1AE697}" type="presOf" srcId="{FD4A3105-BE46-460C-B10A-EE97317F72A7}" destId="{72B6DD06-07BD-4420-965F-D130D4521DCF}" srcOrd="0" destOrd="3" presId="urn:microsoft.com/office/officeart/2005/8/layout/process3"/>
    <dgm:cxn modelId="{C7D90EDC-D9E8-4978-8932-C16BCCC0371B}" type="presOf" srcId="{9F01757E-E2C6-4A90-8D27-50E8CDFC0813}" destId="{F792E269-B059-4C54-8B07-92000CEA0811}" srcOrd="0" destOrd="0" presId="urn:microsoft.com/office/officeart/2005/8/layout/process3"/>
    <dgm:cxn modelId="{7AD33969-0BCA-4D23-B619-E7B22781E566}" type="presOf" srcId="{A309C010-9D4C-478A-91F2-5BD279DD0ED2}" destId="{65BA9E08-65C2-4917-B745-55B684A8CFC5}" srcOrd="0" destOrd="0" presId="urn:microsoft.com/office/officeart/2005/8/layout/process3"/>
    <dgm:cxn modelId="{9B8840F8-98A0-40D1-AFE5-A9452E6256F1}" srcId="{3527848B-D983-4836-A79C-1965C6E7FA19}" destId="{180E3462-743C-46D4-9A29-0C486C2AE22B}" srcOrd="2" destOrd="0" parTransId="{3919DE4F-112A-49A8-9010-1B8BFB51318F}" sibTransId="{968B5A0C-310E-45C0-BC8A-5A952CC572F5}"/>
    <dgm:cxn modelId="{3E90D701-5934-4C94-9652-69F65C512D42}" srcId="{06D7AEF4-B79F-4EE5-BFDE-439B6BB86025}" destId="{3527848B-D983-4836-A79C-1965C6E7FA19}" srcOrd="1" destOrd="0" parTransId="{0EAA7C02-5FFA-4C6E-9FC3-E2E87A00DA90}" sibTransId="{C528FAF4-3015-4986-A51A-BF6B8A93C3B6}"/>
    <dgm:cxn modelId="{CA8ADF06-B7CA-4DF2-84E1-79549D74A484}" srcId="{159B120F-403A-439A-9026-6CC7B788BF9E}" destId="{96D05753-8548-474A-A9E5-1F354B2CC438}" srcOrd="2" destOrd="0" parTransId="{76083620-B6EC-4D94-954F-5B5ACEA246F2}" sibTransId="{0104E609-CB21-4699-81CC-075FC3F7F945}"/>
    <dgm:cxn modelId="{3903ABC1-E767-4011-89F7-5474B918B99F}" type="presOf" srcId="{A309C010-9D4C-478A-91F2-5BD279DD0ED2}" destId="{DB3DB402-CCD3-4CC3-86B1-D7A77DDCFCAF}" srcOrd="1" destOrd="0" presId="urn:microsoft.com/office/officeart/2005/8/layout/process3"/>
    <dgm:cxn modelId="{744161EC-E0DB-40B8-83A7-E364A4DC027E}" type="presParOf" srcId="{E9C27994-850F-4D80-8543-54D4A996A9D3}" destId="{9E30D323-4102-4EB8-886C-9E1B01A305AB}" srcOrd="0" destOrd="0" presId="urn:microsoft.com/office/officeart/2005/8/layout/process3"/>
    <dgm:cxn modelId="{67567325-56A6-4B5B-9DC4-D09B4E21F588}" type="presParOf" srcId="{9E30D323-4102-4EB8-886C-9E1B01A305AB}" destId="{EAD84620-8DC1-4036-9C13-312B0125CAF5}" srcOrd="0" destOrd="0" presId="urn:microsoft.com/office/officeart/2005/8/layout/process3"/>
    <dgm:cxn modelId="{B258EF4C-4164-4DF8-A60A-7F77E02C55B9}" type="presParOf" srcId="{9E30D323-4102-4EB8-886C-9E1B01A305AB}" destId="{161A4877-C83C-49CA-A323-CB6C61172F14}" srcOrd="1" destOrd="0" presId="urn:microsoft.com/office/officeart/2005/8/layout/process3"/>
    <dgm:cxn modelId="{4C24D195-4A0A-4F76-9D1D-8024F5CC68E4}" type="presParOf" srcId="{9E30D323-4102-4EB8-886C-9E1B01A305AB}" destId="{F792E269-B059-4C54-8B07-92000CEA0811}" srcOrd="2" destOrd="0" presId="urn:microsoft.com/office/officeart/2005/8/layout/process3"/>
    <dgm:cxn modelId="{AFDD5B95-9E08-44EB-97D3-E463CB7CB2A9}" type="presParOf" srcId="{E9C27994-850F-4D80-8543-54D4A996A9D3}" destId="{65BA9E08-65C2-4917-B745-55B684A8CFC5}" srcOrd="1" destOrd="0" presId="urn:microsoft.com/office/officeart/2005/8/layout/process3"/>
    <dgm:cxn modelId="{9F9232D0-0580-4597-A67B-A18221EFF695}" type="presParOf" srcId="{65BA9E08-65C2-4917-B745-55B684A8CFC5}" destId="{DB3DB402-CCD3-4CC3-86B1-D7A77DDCFCAF}" srcOrd="0" destOrd="0" presId="urn:microsoft.com/office/officeart/2005/8/layout/process3"/>
    <dgm:cxn modelId="{B8ACE341-EAE8-4637-ABD6-330EE9F6FD6D}" type="presParOf" srcId="{E9C27994-850F-4D80-8543-54D4A996A9D3}" destId="{E90F0946-048B-4561-A989-DA9BE8373174}" srcOrd="2" destOrd="0" presId="urn:microsoft.com/office/officeart/2005/8/layout/process3"/>
    <dgm:cxn modelId="{DCC068A6-1684-48DA-9B62-DFB0F8AFC4EE}" type="presParOf" srcId="{E90F0946-048B-4561-A989-DA9BE8373174}" destId="{DA132819-D109-4C04-91A2-81516F914127}" srcOrd="0" destOrd="0" presId="urn:microsoft.com/office/officeart/2005/8/layout/process3"/>
    <dgm:cxn modelId="{3E72E9B6-4E03-49B3-B6A3-FB27F0295B98}" type="presParOf" srcId="{E90F0946-048B-4561-A989-DA9BE8373174}" destId="{45513EF4-F36B-4A1F-BB19-93BC6D4B25B1}" srcOrd="1" destOrd="0" presId="urn:microsoft.com/office/officeart/2005/8/layout/process3"/>
    <dgm:cxn modelId="{D52199E7-FE6A-47FF-B375-456CC8569744}" type="presParOf" srcId="{E90F0946-048B-4561-A989-DA9BE8373174}" destId="{72B6DD06-07BD-4420-965F-D130D4521DC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1A4877-C83C-49CA-A323-CB6C61172F14}">
      <dsp:nvSpPr>
        <dsp:cNvPr id="0" name=""/>
        <dsp:cNvSpPr/>
      </dsp:nvSpPr>
      <dsp:spPr>
        <a:xfrm>
          <a:off x="2194" y="216576"/>
          <a:ext cx="1763162" cy="710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/>
            <a:t>Tokenize</a:t>
          </a:r>
          <a:endParaRPr lang="ko-KR" altLang="en-US" sz="1500" kern="1200" dirty="0"/>
        </a:p>
      </dsp:txBody>
      <dsp:txXfrm>
        <a:off x="2194" y="216576"/>
        <a:ext cx="1763162" cy="473630"/>
      </dsp:txXfrm>
    </dsp:sp>
    <dsp:sp modelId="{F792E269-B059-4C54-8B07-92000CEA0811}">
      <dsp:nvSpPr>
        <dsp:cNvPr id="0" name=""/>
        <dsp:cNvSpPr/>
      </dsp:nvSpPr>
      <dsp:spPr>
        <a:xfrm>
          <a:off x="0" y="690206"/>
          <a:ext cx="2065721" cy="198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/>
            <a:t>Khaii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/>
            <a:t>Ekonlpy</a:t>
          </a:r>
          <a:r>
            <a:rPr lang="en-US" altLang="ko-KR" sz="1500" kern="1200" dirty="0"/>
            <a:t>(</a:t>
          </a:r>
          <a:r>
            <a:rPr lang="ko-KR" altLang="en-US" sz="1500" kern="1200" dirty="0" err="1"/>
            <a:t>꼬꼬마</a:t>
          </a:r>
          <a:r>
            <a:rPr lang="en-US" altLang="ko-KR" sz="1500" kern="1200" dirty="0"/>
            <a:t>)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/>
            <a:t>Konlpy</a:t>
          </a:r>
          <a:r>
            <a:rPr lang="en-US" altLang="ko-KR" sz="1500" kern="1200" dirty="0"/>
            <a:t>(</a:t>
          </a:r>
          <a:r>
            <a:rPr lang="en-US" altLang="ko-KR" sz="1500" kern="1200" dirty="0" err="1"/>
            <a:t>Mecab</a:t>
          </a:r>
          <a:r>
            <a:rPr lang="en-US" altLang="ko-KR" sz="1500" kern="1200" dirty="0"/>
            <a:t>)</a:t>
          </a:r>
          <a:endParaRPr lang="ko-KR" altLang="en-US" sz="1500" kern="1200" dirty="0"/>
        </a:p>
      </dsp:txBody>
      <dsp:txXfrm>
        <a:off x="0" y="690206"/>
        <a:ext cx="2065721" cy="1984500"/>
      </dsp:txXfrm>
    </dsp:sp>
    <dsp:sp modelId="{65BA9E08-65C2-4917-B745-55B684A8CFC5}">
      <dsp:nvSpPr>
        <dsp:cNvPr id="0" name=""/>
        <dsp:cNvSpPr/>
      </dsp:nvSpPr>
      <dsp:spPr>
        <a:xfrm>
          <a:off x="2070466" y="233903"/>
          <a:ext cx="646830" cy="43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070466" y="233903"/>
        <a:ext cx="646830" cy="438976"/>
      </dsp:txXfrm>
    </dsp:sp>
    <dsp:sp modelId="{45513EF4-F36B-4A1F-BB19-93BC6D4B25B1}">
      <dsp:nvSpPr>
        <dsp:cNvPr id="0" name=""/>
        <dsp:cNvSpPr/>
      </dsp:nvSpPr>
      <dsp:spPr>
        <a:xfrm>
          <a:off x="2985792" y="216576"/>
          <a:ext cx="1763162" cy="710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/>
            <a:t>텍스트전처리</a:t>
          </a:r>
          <a:endParaRPr lang="ko-KR" altLang="en-US" sz="1500" kern="1200" dirty="0"/>
        </a:p>
      </dsp:txBody>
      <dsp:txXfrm>
        <a:off x="2985792" y="216576"/>
        <a:ext cx="1763162" cy="473630"/>
      </dsp:txXfrm>
    </dsp:sp>
    <dsp:sp modelId="{72B6DD06-07BD-4420-965F-D130D4521DCF}">
      <dsp:nvSpPr>
        <dsp:cNvPr id="0" name=""/>
        <dsp:cNvSpPr/>
      </dsp:nvSpPr>
      <dsp:spPr>
        <a:xfrm>
          <a:off x="3346922" y="690206"/>
          <a:ext cx="1763162" cy="198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err="1"/>
            <a:t>특정품사</a:t>
          </a:r>
          <a:r>
            <a:rPr lang="ko-KR" altLang="en-US" sz="1500" kern="1200" dirty="0"/>
            <a:t> 추출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/>
            <a:t>낮은 빈도수 제거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속보기사 제거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err="1"/>
            <a:t>불용어</a:t>
          </a:r>
          <a:r>
            <a:rPr lang="ko-KR" altLang="en-US" sz="1500" kern="1200" dirty="0"/>
            <a:t> 제거</a:t>
          </a:r>
        </a:p>
      </dsp:txBody>
      <dsp:txXfrm>
        <a:off x="3346922" y="690206"/>
        <a:ext cx="1763162" cy="198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26877-A820-47CD-936E-97BCEB39FCE4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0B1C-281F-496A-8D29-60116CEBC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6612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감성사정을 통해서 기사의 </a:t>
            </a:r>
            <a:r>
              <a:rPr lang="ko-KR" altLang="en-US" dirty="0" err="1"/>
              <a:t>긍부정을</a:t>
            </a:r>
            <a:r>
              <a:rPr lang="ko-KR" altLang="en-US" dirty="0"/>
              <a:t> </a:t>
            </a:r>
            <a:r>
              <a:rPr lang="ko-KR" altLang="en-US" dirty="0" err="1"/>
              <a:t>판다했다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EKONLYPY</a:t>
            </a:r>
            <a:r>
              <a:rPr lang="ko-KR" altLang="en-US" dirty="0"/>
              <a:t>를 통해 자연어 처리를 하고 경제감성사전을 구축해 보았습니다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KOSAC</a:t>
            </a:r>
            <a:r>
              <a:rPr lang="ko-KR" altLang="en-US" dirty="0"/>
              <a:t>이라는 한국어감성사전에 학습데이터를 구축한 후 단어의 극성을 이용해서 구축했습니다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토큰화된</a:t>
            </a:r>
            <a:r>
              <a:rPr lang="ko-KR" altLang="en-US" dirty="0"/>
              <a:t> 단어들과 감성사전에 </a:t>
            </a:r>
            <a:r>
              <a:rPr lang="ko-KR" altLang="en-US" dirty="0" err="1"/>
              <a:t>극성값이</a:t>
            </a:r>
            <a:r>
              <a:rPr lang="ko-KR" altLang="en-US" dirty="0"/>
              <a:t> 매겨진 단어를  이용해서 기사의 극성을 찾는다  </a:t>
            </a:r>
          </a:p>
          <a:p>
            <a:endParaRPr lang="en-US" altLang="ko-KR" dirty="0"/>
          </a:p>
          <a:p>
            <a:r>
              <a:rPr lang="ko-KR" altLang="en-US" dirty="0"/>
              <a:t>이 표를 보시면 긍정 과 중립의 </a:t>
            </a:r>
            <a:r>
              <a:rPr lang="ko-KR" altLang="en-US" dirty="0" err="1"/>
              <a:t>극성값이</a:t>
            </a:r>
            <a:r>
              <a:rPr lang="ko-KR" altLang="en-US" dirty="0"/>
              <a:t> </a:t>
            </a:r>
            <a:r>
              <a:rPr lang="en-US" altLang="ko-KR" dirty="0"/>
              <a:t>0.2~0.3</a:t>
            </a:r>
            <a:r>
              <a:rPr lang="ko-KR" altLang="en-US" dirty="0"/>
              <a:t>까지 가는 걸 보니 긍정으로 치우쳐 있다는 것을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그래서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kosac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긍정  부정   중립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수치</a:t>
            </a:r>
            <a:r>
              <a:rPr lang="en-US" altLang="ko-KR" dirty="0" smtClean="0"/>
              <a:t>1 </a:t>
            </a:r>
            <a:r>
              <a:rPr lang="ko-KR" altLang="en-US" dirty="0" smtClean="0"/>
              <a:t>수치</a:t>
            </a:r>
            <a:r>
              <a:rPr lang="en-US" altLang="ko-KR" dirty="0" smtClean="0"/>
              <a:t>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수치</a:t>
            </a:r>
            <a:r>
              <a:rPr lang="en-US" altLang="ko-KR" baseline="0" dirty="0" smtClean="0"/>
              <a:t>3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감성사전</a:t>
            </a:r>
            <a:r>
              <a:rPr lang="ko-KR" altLang="en-US" baseline="0" dirty="0" smtClean="0"/>
              <a:t>은 중립기사와 긍정기사를 유사하다고 판단</a:t>
            </a:r>
            <a:endParaRPr lang="en-US" altLang="ko-KR" dirty="0" smtClean="0"/>
          </a:p>
          <a:p>
            <a:r>
              <a:rPr lang="ko-KR" altLang="en-US" dirty="0" err="1" smtClean="0"/>
              <a:t>뒤에있는</a:t>
            </a:r>
            <a:r>
              <a:rPr lang="ko-KR" altLang="en-US" dirty="0" smtClean="0"/>
              <a:t> 그래프 가져오고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268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883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긍정과 부정 이진분류에 대해서 정확도가 높았다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특징을 가지고 있는 감성사전을 통해 각각의 기사의 </a:t>
            </a:r>
            <a:r>
              <a:rPr lang="ko-KR" altLang="en-US" dirty="0" err="1"/>
              <a:t>극성값을</a:t>
            </a:r>
            <a:r>
              <a:rPr lang="ko-KR" altLang="en-US" dirty="0"/>
              <a:t> 매겼다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193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bert</a:t>
            </a:r>
            <a:r>
              <a:rPr lang="ko-KR" altLang="en-US" dirty="0"/>
              <a:t>의 세가지 특징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언어표현 사전의 새로운 방법 </a:t>
            </a:r>
            <a:endParaRPr lang="en-US" altLang="ko-KR" dirty="0"/>
          </a:p>
          <a:p>
            <a:r>
              <a:rPr lang="en-US" altLang="ko-KR" dirty="0"/>
              <a:t>-bidirectional </a:t>
            </a:r>
          </a:p>
          <a:p>
            <a:r>
              <a:rPr lang="ko-KR" altLang="en-US" dirty="0"/>
              <a:t>이전에는 </a:t>
            </a:r>
            <a:r>
              <a:rPr lang="en-US" altLang="ko-KR" dirty="0"/>
              <a:t>unidirectional </a:t>
            </a:r>
            <a:r>
              <a:rPr lang="ko-KR" altLang="en-US" dirty="0"/>
              <a:t>하기 때문에 문장의 문맥이 고려되지 않았는데 </a:t>
            </a:r>
          </a:p>
          <a:p>
            <a:r>
              <a:rPr lang="ko-KR" altLang="en-US" dirty="0"/>
              <a:t>이는 양방향 학습 구조라 문맥을 고려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-103</a:t>
            </a:r>
            <a:r>
              <a:rPr lang="ko-KR" altLang="en-US" dirty="0"/>
              <a:t>개 언어가 포함 되어서 학습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bert</a:t>
            </a:r>
            <a:r>
              <a:rPr lang="ko-KR" altLang="en-US" dirty="0" err="1"/>
              <a:t>작동시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word, </a:t>
            </a:r>
            <a:r>
              <a:rPr lang="en-US" altLang="ko-KR" dirty="0" err="1"/>
              <a:t>mask,segment</a:t>
            </a:r>
            <a:r>
              <a:rPr lang="en-US" altLang="ko-KR" dirty="0"/>
              <a:t> 3</a:t>
            </a:r>
            <a:r>
              <a:rPr lang="ko-KR" altLang="en-US" dirty="0"/>
              <a:t>가지 </a:t>
            </a:r>
            <a:r>
              <a:rPr lang="en-US" altLang="ko-KR" dirty="0"/>
              <a:t>input layer</a:t>
            </a:r>
            <a:r>
              <a:rPr lang="ko-KR" altLang="en-US" dirty="0"/>
              <a:t>가 필요한대 이를 넣어 </a:t>
            </a:r>
            <a:r>
              <a:rPr lang="en-US" altLang="ko-KR" dirty="0" err="1"/>
              <a:t>bert</a:t>
            </a:r>
            <a:r>
              <a:rPr lang="ko-KR" altLang="en-US" dirty="0"/>
              <a:t>가 처리한 결과를 </a:t>
            </a:r>
          </a:p>
          <a:p>
            <a:r>
              <a:rPr lang="en-US" altLang="ko-KR" dirty="0" err="1"/>
              <a:t>keras</a:t>
            </a:r>
            <a:r>
              <a:rPr lang="ko-KR" altLang="en-US" dirty="0"/>
              <a:t>모델의 인풋 처럼 넣어서 </a:t>
            </a:r>
            <a:r>
              <a:rPr lang="en-US" altLang="ko-KR" dirty="0"/>
              <a:t>dense</a:t>
            </a:r>
            <a:r>
              <a:rPr lang="ko-KR" altLang="en-US" dirty="0"/>
              <a:t>층으로 뽑아줬다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네모칸</a:t>
            </a:r>
            <a:r>
              <a:rPr lang="ko-KR" altLang="en-US" dirty="0"/>
              <a:t> 안이 </a:t>
            </a:r>
            <a:r>
              <a:rPr lang="en-US" altLang="ko-KR" dirty="0" err="1"/>
              <a:t>bert</a:t>
            </a:r>
            <a:r>
              <a:rPr lang="ko-KR" altLang="en-US" dirty="0"/>
              <a:t>처리 한 부분인데 </a:t>
            </a:r>
          </a:p>
          <a:p>
            <a:r>
              <a:rPr lang="ko-KR" altLang="en-US" dirty="0"/>
              <a:t>기존에는 </a:t>
            </a:r>
            <a:r>
              <a:rPr lang="ko-KR" altLang="en-US" dirty="0" err="1"/>
              <a:t>임베딩을</a:t>
            </a:r>
            <a:r>
              <a:rPr lang="ko-KR" altLang="en-US" dirty="0"/>
              <a:t> 통해 벡터화를 해서 전처리를 한 후 </a:t>
            </a:r>
            <a:r>
              <a:rPr lang="en-US" altLang="ko-KR" dirty="0" err="1"/>
              <a:t>keras</a:t>
            </a:r>
            <a:r>
              <a:rPr lang="ko-KR" altLang="en-US" dirty="0"/>
              <a:t>를 돌려줬다면 </a:t>
            </a:r>
          </a:p>
          <a:p>
            <a:r>
              <a:rPr lang="en-US" altLang="ko-KR" dirty="0" err="1"/>
              <a:t>bert</a:t>
            </a:r>
            <a:r>
              <a:rPr lang="ko-KR" altLang="en-US" dirty="0"/>
              <a:t>모델은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ko-KR" altLang="en-US" dirty="0" err="1"/>
              <a:t>과정없이</a:t>
            </a:r>
            <a:r>
              <a:rPr lang="ko-KR" altLang="en-US" dirty="0"/>
              <a:t> </a:t>
            </a:r>
            <a:r>
              <a:rPr lang="ko-KR" altLang="en-US" dirty="0" err="1"/>
              <a:t>부어주기만</a:t>
            </a:r>
            <a:r>
              <a:rPr lang="ko-KR" altLang="en-US" dirty="0"/>
              <a:t> 하면 전처리부터 모델 생성가지 한 번에 해주는 장점이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단점 </a:t>
            </a:r>
            <a:r>
              <a:rPr lang="ko-KR" altLang="en-US" dirty="0" err="1"/>
              <a:t>전처리</a:t>
            </a:r>
            <a:r>
              <a:rPr lang="ko-KR" altLang="en-US" dirty="0"/>
              <a:t> 과정 관여가 힘들고 생각보다 </a:t>
            </a:r>
            <a:r>
              <a:rPr lang="ko-KR" altLang="en-US" dirty="0" err="1"/>
              <a:t>학습시</a:t>
            </a:r>
            <a:r>
              <a:rPr lang="ko-KR" altLang="en-US" dirty="0"/>
              <a:t> 시간이 </a:t>
            </a:r>
            <a:r>
              <a:rPr lang="ko-KR" altLang="en-US" dirty="0" err="1"/>
              <a:t>꼬ㅒ</a:t>
            </a:r>
            <a:r>
              <a:rPr lang="ko-KR" altLang="en-US" dirty="0"/>
              <a:t> 소요된다</a:t>
            </a:r>
            <a:r>
              <a:rPr lang="en-US" altLang="ko-KR" dirty="0"/>
              <a:t>. </a:t>
            </a:r>
            <a:r>
              <a:rPr lang="en-US" altLang="ko-KR" dirty="0" smtClean="0"/>
              <a:t>, Ram</a:t>
            </a:r>
            <a:r>
              <a:rPr lang="ko-KR" altLang="en-US" dirty="0" smtClean="0"/>
              <a:t>을 많이 소요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427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중 하나인 </a:t>
            </a:r>
            <a:r>
              <a:rPr lang="en-US" altLang="ko-KR" dirty="0" err="1"/>
              <a:t>bilstm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lstm</a:t>
            </a:r>
            <a:r>
              <a:rPr lang="ko-KR" altLang="en-US" dirty="0"/>
              <a:t>은 수업시간에 배웠던 내용이라 생략 하겠습니다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bilstm</a:t>
            </a:r>
            <a:r>
              <a:rPr lang="ko-KR" altLang="en-US" dirty="0"/>
              <a:t>은 앞에서부터 뒤 즉 과거</a:t>
            </a:r>
            <a:r>
              <a:rPr lang="en-US" altLang="ko-KR" dirty="0"/>
              <a:t>, </a:t>
            </a:r>
            <a:r>
              <a:rPr lang="ko-KR" altLang="en-US" dirty="0"/>
              <a:t>학습한 내용과 뒤에서부터 앞</a:t>
            </a:r>
            <a:r>
              <a:rPr lang="en-US" altLang="ko-KR" dirty="0"/>
              <a:t>(</a:t>
            </a:r>
            <a:r>
              <a:rPr lang="ko-KR" altLang="en-US" dirty="0"/>
              <a:t>미래</a:t>
            </a:r>
            <a:r>
              <a:rPr lang="en-US" altLang="ko-KR" dirty="0"/>
              <a:t>)</a:t>
            </a:r>
            <a:r>
              <a:rPr lang="ko-KR" altLang="en-US" dirty="0"/>
              <a:t>으로 학습한 내용을 더해 </a:t>
            </a:r>
          </a:p>
          <a:p>
            <a:r>
              <a:rPr lang="ko-KR" altLang="en-US" dirty="0"/>
              <a:t>정확도가 더 높아지기 때문에 사용하게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6913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주가예측부분으로 넘어가겠습니다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다섯가지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피쳐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이용해서</a:t>
            </a:r>
            <a:r>
              <a:rPr lang="ko-KR" altLang="en-US" baseline="0" dirty="0" smtClean="0"/>
              <a:t> 모델을 피팅 해 보았습니다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하이퍼파라미터를</a:t>
            </a:r>
            <a:r>
              <a:rPr lang="ko-KR" altLang="en-US" dirty="0" smtClean="0"/>
              <a:t> 조정하면서 가장 </a:t>
            </a:r>
            <a:r>
              <a:rPr lang="ko-KR" altLang="en-US" dirty="0" err="1" smtClean="0"/>
              <a:t>잘맞는</a:t>
            </a:r>
            <a:r>
              <a:rPr lang="ko-KR" altLang="en-US" dirty="0" smtClean="0"/>
              <a:t> 결과를 보여주는 모델을 구했습니다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컴파일 할 때 사용하는 </a:t>
            </a:r>
            <a:r>
              <a:rPr lang="en-US" altLang="ko-KR" dirty="0" smtClean="0"/>
              <a:t>optimizer</a:t>
            </a:r>
            <a:r>
              <a:rPr lang="ko-KR" altLang="en-US" dirty="0" smtClean="0"/>
              <a:t>에는 이런 것들이 있는데</a:t>
            </a:r>
            <a:endParaRPr lang="en-US" altLang="ko-KR" dirty="0" smtClean="0"/>
          </a:p>
          <a:p>
            <a:r>
              <a:rPr lang="ko-KR" altLang="en-US" dirty="0" smtClean="0"/>
              <a:t>돌려 본 결과 </a:t>
            </a:r>
            <a:r>
              <a:rPr lang="en-US" altLang="ko-KR" dirty="0" smtClean="0"/>
              <a:t>Adam</a:t>
            </a:r>
            <a:r>
              <a:rPr lang="ko-KR" altLang="en-US" dirty="0" smtClean="0"/>
              <a:t>이</a:t>
            </a:r>
            <a:r>
              <a:rPr lang="ko-KR" altLang="en-US" baseline="0" dirty="0" smtClean="0"/>
              <a:t> 제일 좋은 결과를 보여줘서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선택했습니다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Batchsize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혹시 주식 하시는 분들 </a:t>
            </a:r>
            <a:r>
              <a:rPr lang="ko-KR" altLang="en-US" dirty="0" err="1"/>
              <a:t>계신가요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2775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최적화된 것</a:t>
            </a:r>
            <a:r>
              <a:rPr lang="en-US" altLang="ko-KR" dirty="0" smtClean="0"/>
              <a:t>,feature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선택하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한계점을 감성데이터를 넣어서 극복해보자 했는데</a:t>
            </a:r>
            <a:r>
              <a:rPr lang="ko-KR" altLang="en-US" baseline="0" dirty="0" smtClean="0"/>
              <a:t> 실제로 실행 해보니 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여전히 문제는 발견</a:t>
            </a:r>
            <a:endParaRPr lang="en-US" altLang="ko-KR" baseline="0" dirty="0" smtClean="0"/>
          </a:p>
          <a:p>
            <a:r>
              <a:rPr lang="ko-KR" altLang="en-US" baseline="0" dirty="0" smtClean="0"/>
              <a:t>큰 변화가 없는 것으로 보아 감성사전에 데이터를 넣은 것은 큰 영향을 미치지 못 한 것으로 보인다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날 데이터의 비중이 굉장히 높은 것으로 나타났다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피쳐를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일 데이터의 비중이 적절하게 조합이 되어야 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실행결과 하루 전 데이터의 비중이 </a:t>
            </a:r>
            <a:r>
              <a:rPr lang="ko-KR" altLang="en-US" baseline="0" dirty="0" err="1" smtClean="0"/>
              <a:t>과중되어서</a:t>
            </a:r>
            <a:r>
              <a:rPr lang="ko-KR" altLang="en-US" baseline="0" dirty="0" smtClean="0"/>
              <a:t> 아쉬운 예측모델이 나왔다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안좋은</a:t>
            </a:r>
            <a:r>
              <a:rPr lang="ko-KR" altLang="en-US" baseline="0" dirty="0" smtClean="0"/>
              <a:t> 결과가 나와서 </a:t>
            </a:r>
            <a:r>
              <a:rPr lang="en-US" altLang="ko-KR" baseline="0" dirty="0" err="1" smtClean="0"/>
              <a:t>cnn</a:t>
            </a:r>
            <a:r>
              <a:rPr lang="ko-KR" altLang="en-US" baseline="0" dirty="0" smtClean="0"/>
              <a:t>을 돌려봤는데 더 안좋은 결과가 나왔습니다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</a:t>
            </a:r>
            <a:r>
              <a:rPr lang="ko-KR" altLang="en-US" baseline="0" dirty="0" err="1" smtClean="0"/>
              <a:t>크롤링한</a:t>
            </a:r>
            <a:r>
              <a:rPr lang="ko-KR" altLang="en-US" baseline="0" dirty="0" smtClean="0"/>
              <a:t> 기사 날수가 </a:t>
            </a:r>
            <a:r>
              <a:rPr lang="en-US" altLang="ko-KR" baseline="0" dirty="0" smtClean="0"/>
              <a:t>79</a:t>
            </a:r>
            <a:r>
              <a:rPr lang="ko-KR" altLang="en-US" baseline="0" dirty="0" smtClean="0"/>
              <a:t>일로 적어서 </a:t>
            </a:r>
            <a:endParaRPr lang="en-US" altLang="ko-KR" baseline="0" dirty="0" smtClean="0"/>
          </a:p>
          <a:p>
            <a:r>
              <a:rPr lang="en-US" altLang="ko-KR" baseline="0" dirty="0" smtClean="0"/>
              <a:t>2.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전날 데이터에 대한 비중이 높아 그 한계점을 보완하기 위해</a:t>
            </a:r>
            <a:endParaRPr lang="en-US" altLang="ko-KR" dirty="0" smtClean="0"/>
          </a:p>
          <a:p>
            <a:r>
              <a:rPr lang="ko-KR" altLang="en-US" dirty="0" smtClean="0"/>
              <a:t>종가가 아닌 종가의 전날 대비 </a:t>
            </a:r>
            <a:r>
              <a:rPr lang="ko-KR" altLang="en-US" dirty="0" err="1" smtClean="0"/>
              <a:t>변화량을</a:t>
            </a:r>
            <a:r>
              <a:rPr lang="ko-KR" altLang="en-US" baseline="0" dirty="0" smtClean="0"/>
              <a:t> 가지고 예측 해 본 모델이다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이를통해</a:t>
            </a:r>
            <a:r>
              <a:rPr lang="ko-KR" altLang="en-US" dirty="0"/>
              <a:t> 주가에 영향을 미치는 것이 </a:t>
            </a:r>
            <a:r>
              <a:rPr lang="ko-KR" altLang="en-US" dirty="0" err="1"/>
              <a:t>투자자들의심리이고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투자자들의 심리를 볼 수 있는 부분이 뉴스라고 </a:t>
            </a:r>
            <a:r>
              <a:rPr lang="ko-KR" altLang="en-US" dirty="0" err="1"/>
              <a:t>생각했기떄문에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116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뉴스에 영향을 크게 받을 수 있는 기업 두 가지라 생각 했기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삼성 엘지 두 가지를 선택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003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8000</a:t>
            </a:r>
            <a:r>
              <a:rPr lang="ko-KR" altLang="en-US" dirty="0" smtClean="0"/>
              <a:t>개의 데이터를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했고 </a:t>
            </a:r>
            <a:r>
              <a:rPr lang="en-US" altLang="ko-KR" dirty="0" smtClean="0"/>
              <a:t>1600</a:t>
            </a:r>
            <a:r>
              <a:rPr lang="ko-KR" altLang="en-US" dirty="0" smtClean="0"/>
              <a:t>개 데이터 모델생성 </a:t>
            </a:r>
            <a:endParaRPr lang="en-US" altLang="ko-KR" dirty="0" smtClean="0"/>
          </a:p>
          <a:p>
            <a:r>
              <a:rPr lang="en-US" altLang="ko-KR" dirty="0" smtClean="0"/>
              <a:t>6400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640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기사를 읽고 </a:t>
            </a:r>
            <a:r>
              <a:rPr lang="ko-KR" altLang="en-US" dirty="0" err="1"/>
              <a:t>긍</a:t>
            </a:r>
            <a:r>
              <a:rPr lang="ko-KR" altLang="en-US" dirty="0"/>
              <a:t> 부정을 나누어 기사 라벨링을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감정 분석을 하기 위해서는 사람이 구사하는 자연어를 컴퓨터가 이해 할 수 있도록 하는 자연어 처리 과정이 필요한데</a:t>
            </a:r>
            <a:endParaRPr lang="en-US" altLang="ko-KR" dirty="0"/>
          </a:p>
          <a:p>
            <a:r>
              <a:rPr lang="ko-KR" altLang="en-US" dirty="0"/>
              <a:t>크게 토큰화 텍스트 </a:t>
            </a:r>
            <a:r>
              <a:rPr lang="ko-KR" altLang="en-US" dirty="0" err="1"/>
              <a:t>전처리</a:t>
            </a:r>
            <a:r>
              <a:rPr lang="ko-KR" altLang="en-US" dirty="0"/>
              <a:t> 텍스트 </a:t>
            </a:r>
            <a:r>
              <a:rPr lang="ko-KR" altLang="en-US" dirty="0" err="1"/>
              <a:t>전처리</a:t>
            </a:r>
            <a:r>
              <a:rPr lang="ko-KR" altLang="en-US" dirty="0"/>
              <a:t> 벡터화 과정</a:t>
            </a:r>
            <a:endParaRPr lang="en-US" altLang="ko-KR" dirty="0"/>
          </a:p>
          <a:p>
            <a:r>
              <a:rPr lang="ko-KR" altLang="en-US" dirty="0"/>
              <a:t>토큰화 과정에서는 </a:t>
            </a:r>
            <a:endParaRPr lang="en-US" altLang="ko-KR" dirty="0" smtClean="0"/>
          </a:p>
          <a:p>
            <a:r>
              <a:rPr lang="en-US" altLang="ko-KR" dirty="0" smtClean="0"/>
              <a:t>KHAII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카카오에서 가장 최근에  </a:t>
            </a:r>
            <a:r>
              <a:rPr lang="ko-KR" altLang="en-US" dirty="0"/>
              <a:t>공개한 딥러닝 기반의 형태소 분석기 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/>
              <a:t>라이브러리와 의존성이 없음 </a:t>
            </a:r>
          </a:p>
          <a:p>
            <a:r>
              <a:rPr lang="en-US" altLang="ko-KR" dirty="0"/>
              <a:t>KHAII </a:t>
            </a:r>
            <a:r>
              <a:rPr lang="ko-KR" altLang="en-US" dirty="0"/>
              <a:t>만 설치만 하면 바로 가능 간결하고 꼬이는 이유가 없음 </a:t>
            </a:r>
          </a:p>
          <a:p>
            <a:r>
              <a:rPr lang="en-US" altLang="ko-KR" dirty="0" err="1"/>
              <a:t>konlply</a:t>
            </a:r>
            <a:r>
              <a:rPr lang="en-US" altLang="ko-KR" dirty="0"/>
              <a:t> -</a:t>
            </a:r>
            <a:r>
              <a:rPr lang="en-US" altLang="ko-KR" dirty="0" err="1"/>
              <a:t>mecab</a:t>
            </a:r>
            <a:r>
              <a:rPr lang="en-US" altLang="ko-KR" dirty="0"/>
              <a:t> 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빠르고 정확</a:t>
            </a:r>
            <a:endParaRPr lang="en-US" altLang="ko-KR" dirty="0"/>
          </a:p>
          <a:p>
            <a:r>
              <a:rPr lang="en-US" altLang="ko-KR" dirty="0" err="1"/>
              <a:t>Ekonlpy</a:t>
            </a:r>
            <a:r>
              <a:rPr lang="en-US" altLang="ko-KR" dirty="0"/>
              <a:t>-(</a:t>
            </a:r>
            <a:r>
              <a:rPr lang="ko-KR" altLang="en-US" dirty="0" err="1"/>
              <a:t>꼬꼬마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느리지만 정확함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ONEHOTENCODING </a:t>
            </a:r>
            <a:r>
              <a:rPr lang="ko-KR" altLang="en-US" dirty="0"/>
              <a:t>문장을 어절 단위로 분리하고 이를 좌표 위에 배치 하는 </a:t>
            </a:r>
            <a:r>
              <a:rPr lang="ko-KR" altLang="en-US" dirty="0" err="1"/>
              <a:t>형태고</a:t>
            </a:r>
            <a:endParaRPr lang="ko-KR" altLang="en-US" dirty="0"/>
          </a:p>
          <a:p>
            <a:r>
              <a:rPr lang="en-US" altLang="ko-KR" dirty="0"/>
              <a:t>WORDEMBEDDING</a:t>
            </a:r>
            <a:r>
              <a:rPr lang="ko-KR" altLang="en-US" dirty="0"/>
              <a:t>주변단어들로 단어의 의미를 파악하고 단어의 의미가 벡터로 표현되는 형태 </a:t>
            </a:r>
          </a:p>
          <a:p>
            <a:r>
              <a:rPr lang="en-US" altLang="ko-KR" dirty="0"/>
              <a:t>KERAS -TOKENIZER </a:t>
            </a:r>
            <a:r>
              <a:rPr lang="ko-KR" altLang="en-US" dirty="0"/>
              <a:t>단어를 인코딩 하기 위함</a:t>
            </a:r>
          </a:p>
          <a:p>
            <a:r>
              <a:rPr lang="ko-KR" altLang="en-US" dirty="0"/>
              <a:t>텍스트 안의 단어들을 숫자의 시퀀스형태로 </a:t>
            </a:r>
            <a:r>
              <a:rPr lang="ko-KR" altLang="en-US" dirty="0" err="1"/>
              <a:t>바꿔줌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GENISM (</a:t>
            </a:r>
            <a:r>
              <a:rPr lang="ko-KR" altLang="en-US" dirty="0"/>
              <a:t>모델 단어의 특징과 유사도를 나타냄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-WORD2VEC(</a:t>
            </a:r>
            <a:r>
              <a:rPr lang="ko-KR" altLang="en-US" dirty="0"/>
              <a:t>주변에 있는 단어들끼리 유사도가 높도록</a:t>
            </a:r>
            <a:r>
              <a:rPr lang="en-US" altLang="ko-KR" dirty="0"/>
              <a:t>)</a:t>
            </a:r>
            <a:r>
              <a:rPr lang="ko-KR" altLang="en-US" dirty="0" err="1"/>
              <a:t>주위에있는</a:t>
            </a:r>
            <a:r>
              <a:rPr lang="ko-KR" altLang="en-US" dirty="0"/>
              <a:t> 단어들을 예측하기 위해 각 단어 벡터 학습</a:t>
            </a:r>
          </a:p>
          <a:p>
            <a:r>
              <a:rPr lang="ko-KR" altLang="en-US" dirty="0"/>
              <a:t>단어에 대한 </a:t>
            </a:r>
            <a:r>
              <a:rPr lang="ko-KR" altLang="en-US" dirty="0" err="1"/>
              <a:t>백터</a:t>
            </a:r>
            <a:endParaRPr lang="ko-KR" altLang="en-US" dirty="0"/>
          </a:p>
          <a:p>
            <a:r>
              <a:rPr lang="en-US" altLang="ko-KR" dirty="0"/>
              <a:t>-DOC2VEC(</a:t>
            </a:r>
            <a:r>
              <a:rPr lang="ko-KR" altLang="en-US" dirty="0"/>
              <a:t>문맥이 비슷한 문서 벡터와 단어 벡터가 유사하게</a:t>
            </a:r>
            <a:r>
              <a:rPr lang="en-US" altLang="ko-KR" dirty="0"/>
              <a:t>(</a:t>
            </a:r>
            <a:r>
              <a:rPr lang="ko-KR" altLang="en-US" dirty="0"/>
              <a:t>코사인 유사도</a:t>
            </a:r>
            <a:r>
              <a:rPr lang="en-US" altLang="ko-KR" dirty="0"/>
              <a:t>) </a:t>
            </a:r>
            <a:r>
              <a:rPr lang="ko-KR" altLang="en-US" dirty="0" err="1"/>
              <a:t>임베딩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-word2vec</a:t>
            </a:r>
            <a:r>
              <a:rPr lang="ko-KR" altLang="en-US" dirty="0"/>
              <a:t>확장된 개념 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문서 단위로 벡터화</a:t>
            </a:r>
          </a:p>
          <a:p>
            <a:r>
              <a:rPr lang="ko-KR" altLang="en-US" dirty="0" err="1"/>
              <a:t>싸이킷런의</a:t>
            </a:r>
            <a:r>
              <a:rPr lang="ko-KR" altLang="en-US" dirty="0"/>
              <a:t> </a:t>
            </a:r>
            <a:r>
              <a:rPr lang="en-US" altLang="ko-KR" dirty="0"/>
              <a:t>TFIDF -</a:t>
            </a:r>
            <a:r>
              <a:rPr lang="ko-KR" altLang="en-US" dirty="0"/>
              <a:t>단어의 빈도수를 계산하되 비중이 낮은 것에는 가중치를 많이 주지 않는다는 특징 </a:t>
            </a:r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914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사용한 이유 </a:t>
            </a:r>
            <a:r>
              <a:rPr lang="en-US" altLang="ko-KR" dirty="0" smtClean="0"/>
              <a:t>!!!!!!!!!!!!!!!!!!!!!!!!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그래프에서 보여지듯이 수치가 나왔는데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코버트가</a:t>
            </a:r>
            <a:r>
              <a:rPr lang="ko-KR" altLang="en-US" dirty="0" smtClean="0"/>
              <a:t> 가장 높은 성능을 나타냈습니다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kobert</a:t>
            </a:r>
            <a:r>
              <a:rPr lang="ko-KR" altLang="en-US" dirty="0"/>
              <a:t>는 </a:t>
            </a:r>
            <a:r>
              <a:rPr lang="en-US" altLang="ko-KR" dirty="0"/>
              <a:t>85.7</a:t>
            </a:r>
            <a:r>
              <a:rPr lang="ko-KR" altLang="en-US" dirty="0" smtClean="0"/>
              <a:t>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500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이 표를 보시면 긍정 과 중립의 </a:t>
            </a:r>
            <a:r>
              <a:rPr lang="ko-KR" altLang="en-US" dirty="0" err="1"/>
              <a:t>극성값이</a:t>
            </a:r>
            <a:r>
              <a:rPr lang="ko-KR" altLang="en-US" dirty="0"/>
              <a:t> </a:t>
            </a:r>
            <a:r>
              <a:rPr lang="en-US" altLang="ko-KR" dirty="0"/>
              <a:t>0.2~0.3</a:t>
            </a:r>
            <a:r>
              <a:rPr lang="ko-KR" altLang="en-US" dirty="0"/>
              <a:t>까지 가는 걸 보니 긍정으로 치우쳐 있다는 것을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최종적으로 중립을 부정으로 넣는 다는 가정하에 긍정과 긍정이 아닌 값으로 나누어 </a:t>
            </a:r>
          </a:p>
          <a:p>
            <a:r>
              <a:rPr lang="ko-KR" altLang="en-US" dirty="0"/>
              <a:t>학습데이터를 구축했습니다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긍정과 부정 이진분류에 대해서 정확도가 높았다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특징을 가지고 있는 감성사전을 통해 각각의 기사의 </a:t>
            </a:r>
            <a:r>
              <a:rPr lang="ko-KR" altLang="en-US" dirty="0" err="1"/>
              <a:t>극성값을</a:t>
            </a:r>
            <a:r>
              <a:rPr lang="ko-KR" altLang="en-US" dirty="0"/>
              <a:t> 매겼다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0B1C-281F-496A-8D29-60116CEBC8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29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849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115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73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709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391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125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6525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742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7800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114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504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6078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96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50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76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04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1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1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90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1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pPr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36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C58BA89-B86D-446B-81CD-937E105DDEA9}"/>
              </a:ext>
            </a:extLst>
          </p:cNvPr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CB40C05-4D58-4180-BCDE-C558B6210590}"/>
              </a:ext>
            </a:extLst>
          </p:cNvPr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299593-D4F6-42E6-8153-9242CE1BA7B8}"/>
              </a:ext>
            </a:extLst>
          </p:cNvPr>
          <p:cNvSpPr txBox="1"/>
          <p:nvPr/>
        </p:nvSpPr>
        <p:spPr>
          <a:xfrm>
            <a:off x="4026696" y="2655997"/>
            <a:ext cx="413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6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#2021 BIGDATA ITWILL</a:t>
            </a:r>
            <a:endParaRPr kumimoji="0" lang="ko-KR" altLang="en-US" sz="1800" b="0" i="0" u="none" strike="noStrike" kern="1200" cap="none" spc="6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95344DE-8E24-4CD5-A86A-4F8A575B7921}"/>
              </a:ext>
            </a:extLst>
          </p:cNvPr>
          <p:cNvSpPr txBox="1"/>
          <p:nvPr/>
        </p:nvSpPr>
        <p:spPr>
          <a:xfrm>
            <a:off x="0" y="6454395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/>
              </a:rPr>
              <a:t>이주연 김상진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/>
              </a:rPr>
              <a:t>권경미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/>
              </a:rPr>
              <a:t> 이규섭 이승우 한재현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KoPub돋움체 Light" panose="02020603020101020101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05CB42-C37B-47B2-8538-52152575F044}"/>
              </a:ext>
            </a:extLst>
          </p:cNvPr>
          <p:cNvSpPr txBox="1"/>
          <p:nvPr/>
        </p:nvSpPr>
        <p:spPr>
          <a:xfrm>
            <a:off x="3039794" y="2942403"/>
            <a:ext cx="6112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6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뉴스 태도에 따른 </a:t>
            </a:r>
            <a:endParaRPr lang="en-US" altLang="ko-KR" sz="3600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6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주가변동 예측</a:t>
            </a:r>
            <a:endParaRPr kumimoji="0" lang="ko-KR" altLang="en-US" sz="3600" b="0" i="0" u="none" strike="noStrike" kern="1200" cap="none" spc="6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5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4F6F847-39E4-4413-A1B7-4FF982D603F5}"/>
              </a:ext>
            </a:extLst>
          </p:cNvPr>
          <p:cNvSpPr txBox="1"/>
          <p:nvPr/>
        </p:nvSpPr>
        <p:spPr>
          <a:xfrm>
            <a:off x="5556961" y="188520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KoPub돋움체 Light" panose="02020603020101020101"/>
                <a:ea typeface="KoPub돋움체 Light" panose="02020603020101020101"/>
              </a:rPr>
              <a:t>라벨링</a:t>
            </a:r>
            <a:r>
              <a:rPr lang="ko-KR" altLang="en-US" b="1" dirty="0">
                <a:latin typeface="KoPub돋움체 Light" panose="02020603020101020101"/>
                <a:ea typeface="KoPub돋움체 Light" panose="02020603020101020101"/>
              </a:rPr>
              <a:t> 모델 생성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B07C7AD-1B86-441E-A5A3-0C6B3A3C3CD1}"/>
              </a:ext>
            </a:extLst>
          </p:cNvPr>
          <p:cNvSpPr txBox="1"/>
          <p:nvPr/>
        </p:nvSpPr>
        <p:spPr>
          <a:xfrm>
            <a:off x="1630354" y="3157492"/>
            <a:ext cx="147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-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머신러닝</a:t>
            </a:r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EDC2686-8DAF-46EC-9970-41F559554D22}"/>
              </a:ext>
            </a:extLst>
          </p:cNvPr>
          <p:cNvSpPr txBox="1"/>
          <p:nvPr/>
        </p:nvSpPr>
        <p:spPr>
          <a:xfrm>
            <a:off x="1580453" y="4914187"/>
            <a:ext cx="147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-Sentiment </a:t>
            </a:r>
            <a:r>
              <a:rPr lang="en-US" altLang="ko-KR" sz="1400" b="1" dirty="0" err="1">
                <a:latin typeface="KoPub돋움체 Light" panose="02020603020101020101"/>
                <a:ea typeface="KoPub돋움체 Light" panose="02020603020101020101"/>
              </a:rPr>
              <a:t>Dict</a:t>
            </a:r>
            <a:endParaRPr lang="en-US" altLang="ko-KR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01025D5-D935-4249-A868-3257E894FA4C}"/>
              </a:ext>
            </a:extLst>
          </p:cNvPr>
          <p:cNvSpPr txBox="1"/>
          <p:nvPr/>
        </p:nvSpPr>
        <p:spPr>
          <a:xfrm>
            <a:off x="1584792" y="5383651"/>
            <a:ext cx="147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/>
                <a:ea typeface="KoPub돋움체 Light" panose="02020603020101020101"/>
              </a:rPr>
              <a:t>-</a:t>
            </a:r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딥러닝</a:t>
            </a:r>
            <a:endParaRPr lang="en-US" altLang="ko-KR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32193E0-133C-421C-83C7-5C04C5D4C9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9728" y="2334681"/>
            <a:ext cx="7038975" cy="4238625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EE015BE7-5EF4-4A65-B009-90D16EBD0981}"/>
              </a:ext>
            </a:extLst>
          </p:cNvPr>
          <p:cNvCxnSpPr/>
          <p:nvPr/>
        </p:nvCxnSpPr>
        <p:spPr>
          <a:xfrm>
            <a:off x="1580453" y="5251897"/>
            <a:ext cx="8308265" cy="0"/>
          </a:xfrm>
          <a:prstGeom prst="line">
            <a:avLst/>
          </a:prstGeom>
          <a:ln w="44450">
            <a:solidFill>
              <a:srgbClr val="39A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7D6EFF9D-6B79-47F4-976F-BE1B9A53A6EB}"/>
              </a:ext>
            </a:extLst>
          </p:cNvPr>
          <p:cNvCxnSpPr/>
          <p:nvPr/>
        </p:nvCxnSpPr>
        <p:spPr>
          <a:xfrm>
            <a:off x="1580452" y="4891550"/>
            <a:ext cx="8308265" cy="0"/>
          </a:xfrm>
          <a:prstGeom prst="line">
            <a:avLst/>
          </a:prstGeom>
          <a:ln w="44450">
            <a:solidFill>
              <a:srgbClr val="39A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45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=""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85253" y="4040147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594765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1021" y="5598134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392510" y="5598134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176712" y="4049122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176712" y="5622350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/>
              </a:rPr>
              <a:t>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=""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=""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=""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=""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=""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=""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=""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=""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50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=""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566974" y="2438207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2020603020101020101"/>
              </a:rPr>
              <a:t>감성사전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BB6B97BA-08AC-4284-94C3-15D69710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77" y="2089572"/>
            <a:ext cx="5028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최종값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긍정/ 긍정이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아닌값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(중립= 부정)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 정확도가 약 14% 낮아짐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&gt;원인: 중립 기사의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sentiment값이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긍정 기사의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sentiment값과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유사하고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부정 기사의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sentiment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값과 차이가 크다.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&gt;긍정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극성값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: 0.325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&gt;중립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극성값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: 0.296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&gt;부정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극성값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: 0.0616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=&gt; 감성사전은 중립기사와 긍정기사를 유사하다고 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판단한다.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5BE2DEE-BC13-450B-93A3-8497513F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52" y="3389935"/>
            <a:ext cx="462915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07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EKonlpy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sp>
        <p:nvSpPr>
          <p:cNvPr id="52" name="Rectangle 1">
            <a:extLst>
              <a:ext uri="{FF2B5EF4-FFF2-40B4-BE49-F238E27FC236}">
                <a16:creationId xmlns="" xmlns:a16="http://schemas.microsoft.com/office/drawing/2014/main" id="{7A5DB219-7E0B-4C81-8932-ED2BEDE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77" y="2077846"/>
            <a:ext cx="68348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최종 값 &gt; 긍정/ 부정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ekonlpy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resize된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기사의 긍정과 부정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비교 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1:&gt; 부정0.122 , 긍정 &gt; 0.365 / 2:&gt;부정 &gt;0.122 , 긍정 &gt; 0.357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&gt;부정의 평균값 근처에서 대체적으로 높은 정확도를 보임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정확도를 보임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E7997484-BA2D-44BC-84A9-8EA12E66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77" y="3908308"/>
            <a:ext cx="3918303" cy="2679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>
            <a:extLst>
              <a:ext uri="{FF2B5EF4-FFF2-40B4-BE49-F238E27FC236}">
                <a16:creationId xmlns="" xmlns:a16="http://schemas.microsoft.com/office/drawing/2014/main" id="{1AC454A7-E665-4B0A-9074-549122FE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24" y="1394578"/>
            <a:ext cx="4001238" cy="26783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554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감성사전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sp>
        <p:nvSpPr>
          <p:cNvPr id="52" name="Rectangle 1">
            <a:extLst>
              <a:ext uri="{FF2B5EF4-FFF2-40B4-BE49-F238E27FC236}">
                <a16:creationId xmlns="" xmlns:a16="http://schemas.microsoft.com/office/drawing/2014/main" id="{7A5DB219-7E0B-4C81-8932-ED2BEDE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77" y="2077846"/>
            <a:ext cx="68348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최종 값 &gt; 긍정/ 부정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ekonlpy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resize된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기사의 긍정과 부정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비교 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1:&gt; 부정0.122 , 긍정 &gt; 0.365 / 2:&gt;부정 &gt;0.122 , 긍정 &gt; 0.357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&gt;부정의 평균값 근처에서 대체적으로 높은 정확도를 보임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정확도를 보임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E7997484-BA2D-44BC-84A9-8EA12E66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77" y="3908308"/>
            <a:ext cx="3918303" cy="2679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>
            <a:extLst>
              <a:ext uri="{FF2B5EF4-FFF2-40B4-BE49-F238E27FC236}">
                <a16:creationId xmlns="" xmlns:a16="http://schemas.microsoft.com/office/drawing/2014/main" id="{1AC454A7-E665-4B0A-9074-549122FE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24" y="3909178"/>
            <a:ext cx="4001238" cy="26783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64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EKonlpy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BB6B97BA-08AC-4284-94C3-15D69710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77" y="2089572"/>
            <a:ext cx="5028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최종값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긍정/ 긍정이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아닌값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(중립= 부정)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 정확도가 약 14% 낮아짐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&gt;원인: 중립 기사의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sentiment값이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긍정 기사의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sentiment값과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유사하고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부정 기사의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sentiment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값과 차이가 크다.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&gt;긍정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극성값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: 0.325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&gt;중립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극성값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: 0.296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&gt;부정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극성값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 : 0.0616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=&gt; 감성사전은 중립기사와 긍정기사를 유사하다고 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KoPub돋움체 Light" panose="02020603020101020101"/>
                <a:cs typeface="Arial" panose="020B0604020202020204" pitchFamily="34" charset="0"/>
              </a:rPr>
              <a:t>판단한다.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5BE2DEE-BC13-450B-93A3-8497513F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52" y="3389935"/>
            <a:ext cx="462915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=""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85253" y="4040147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594765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1021" y="5598134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392510" y="5598134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176712" y="4049122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176712" y="5622350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/>
              </a:rPr>
              <a:t>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=""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=""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=""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=""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=""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=""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=""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=""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59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Bold" panose="02020603020101020101" pitchFamily="18" charset="-127"/>
                </a:rPr>
                <a:t>Kobert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AE9BD62-1939-4490-9311-41E4D3D242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4354" y="2647992"/>
            <a:ext cx="10007646" cy="29552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7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Bold" panose="02020603020101020101" pitchFamily="18" charset="-127"/>
                </a:rPr>
                <a:t>Kobert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AE9BD62-1939-4490-9311-41E4D3D242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4354" y="2647992"/>
            <a:ext cx="10007646" cy="29552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CF01F8B-7240-4387-8B56-21C8B670900F}"/>
              </a:ext>
            </a:extLst>
          </p:cNvPr>
          <p:cNvSpPr/>
          <p:nvPr/>
        </p:nvSpPr>
        <p:spPr>
          <a:xfrm>
            <a:off x="2216997" y="2317315"/>
            <a:ext cx="9885355" cy="1741118"/>
          </a:xfrm>
          <a:prstGeom prst="rect">
            <a:avLst/>
          </a:prstGeom>
          <a:noFill/>
          <a:ln w="38100">
            <a:solidFill>
              <a:srgbClr val="39A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50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=""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85253" y="4040147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594765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1021" y="5598134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392510" y="5598134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176712" y="4049122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176712" y="5622350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/>
              </a:rPr>
              <a:t>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=""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=""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=""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=""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=""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=""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=""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=""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6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80471" y="1"/>
            <a:ext cx="6240501" cy="699156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CDF1760A-AD36-4927-9ACA-D1224F0FC305}"/>
              </a:ext>
            </a:extLst>
          </p:cNvPr>
          <p:cNvGrpSpPr/>
          <p:nvPr/>
        </p:nvGrpSpPr>
        <p:grpSpPr>
          <a:xfrm>
            <a:off x="6532478" y="553646"/>
            <a:ext cx="2090575" cy="1290536"/>
            <a:chOff x="5876817" y="1219074"/>
            <a:chExt cx="2090575" cy="1290536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D0C1A47-AA47-4C9B-9AE6-CDB5A48B295F}"/>
                </a:ext>
              </a:extLst>
            </p:cNvPr>
            <p:cNvSpPr txBox="1"/>
            <p:nvPr/>
          </p:nvSpPr>
          <p:spPr>
            <a:xfrm>
              <a:off x="5876817" y="1219074"/>
              <a:ext cx="1638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01.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주제선정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FC52180-BB3E-461E-B6C0-BD4FEDA60DF1}"/>
                </a:ext>
              </a:extLst>
            </p:cNvPr>
            <p:cNvSpPr txBox="1"/>
            <p:nvPr/>
          </p:nvSpPr>
          <p:spPr>
            <a:xfrm>
              <a:off x="6051483" y="1639820"/>
              <a:ext cx="1915909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주제선정이유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가설설정</a:t>
              </a:r>
              <a:r>
                <a:rPr lang="en-US" altLang="ko-KR" sz="18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(1,2)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53AEE944-D571-4D4D-AAE8-D377557A5599}"/>
              </a:ext>
            </a:extLst>
          </p:cNvPr>
          <p:cNvGrpSpPr/>
          <p:nvPr/>
        </p:nvGrpSpPr>
        <p:grpSpPr>
          <a:xfrm>
            <a:off x="8381641" y="4323276"/>
            <a:ext cx="2074607" cy="1706034"/>
            <a:chOff x="5876817" y="3409219"/>
            <a:chExt cx="2074607" cy="1706034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EB55F6B-BE01-4641-A029-63A2F57A1AFD}"/>
                </a:ext>
              </a:extLst>
            </p:cNvPr>
            <p:cNvSpPr txBox="1"/>
            <p:nvPr/>
          </p:nvSpPr>
          <p:spPr>
            <a:xfrm>
              <a:off x="5876817" y="3409219"/>
              <a:ext cx="2074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03.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분석 및 결론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72C0BF3-B0AB-47B3-A7EC-B21CDAFD7687}"/>
                </a:ext>
              </a:extLst>
            </p:cNvPr>
            <p:cNvSpPr txBox="1"/>
            <p:nvPr/>
          </p:nvSpPr>
          <p:spPr>
            <a:xfrm>
              <a:off x="6051483" y="3829965"/>
              <a:ext cx="1685077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결과시각화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한계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참고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B65E03A-0093-438F-AB6A-3CE8D0422756}"/>
              </a:ext>
            </a:extLst>
          </p:cNvPr>
          <p:cNvGrpSpPr/>
          <p:nvPr/>
        </p:nvGrpSpPr>
        <p:grpSpPr>
          <a:xfrm>
            <a:off x="7665098" y="2230712"/>
            <a:ext cx="2172329" cy="1706034"/>
            <a:chOff x="5876817" y="1219074"/>
            <a:chExt cx="2172329" cy="1706034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E503523-1158-479C-A800-F353FB3058E4}"/>
                </a:ext>
              </a:extLst>
            </p:cNvPr>
            <p:cNvSpPr txBox="1"/>
            <p:nvPr/>
          </p:nvSpPr>
          <p:spPr>
            <a:xfrm>
              <a:off x="5876817" y="1219074"/>
              <a:ext cx="1672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02.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진행과정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DAE8F0C-B4F3-421A-BB40-71CAD2AA24F8}"/>
                </a:ext>
              </a:extLst>
            </p:cNvPr>
            <p:cNvSpPr txBox="1"/>
            <p:nvPr/>
          </p:nvSpPr>
          <p:spPr>
            <a:xfrm>
              <a:off x="6051483" y="1639820"/>
              <a:ext cx="1997663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데이터 수집 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데이터 </a:t>
              </a:r>
              <a:r>
                <a:rPr lang="ko-KR" altLang="en-US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전처리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에스코어 드림 3 Light" panose="020B0303030302020204" pitchFamily="34" charset="-127"/>
                  <a:ea typeface="KoPub돋움체 Light" panose="02020603020101020101"/>
                </a:rPr>
                <a:t>모델 생성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에스코어 드림 3 Light" panose="020B0303030302020204" pitchFamily="34" charset="-127"/>
                <a:ea typeface="KoPub돋움체 Light" panose="02020603020101020101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FCDA0473-1CAB-4098-AD89-6DFBF36CE327}"/>
              </a:ext>
            </a:extLst>
          </p:cNvPr>
          <p:cNvGrpSpPr/>
          <p:nvPr/>
        </p:nvGrpSpPr>
        <p:grpSpPr>
          <a:xfrm>
            <a:off x="936812" y="974392"/>
            <a:ext cx="2017091" cy="609600"/>
            <a:chOff x="936812" y="974392"/>
            <a:chExt cx="2017091" cy="60960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52CE4FD-61CA-4DA6-90A1-CF295A6FBEF8}"/>
                </a:ext>
              </a:extLst>
            </p:cNvPr>
            <p:cNvSpPr txBox="1"/>
            <p:nvPr/>
          </p:nvSpPr>
          <p:spPr>
            <a:xfrm>
              <a:off x="936812" y="1108619"/>
              <a:ext cx="2017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CONTENTS</a:t>
              </a:r>
              <a:endParaRPr lang="ko-KR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94C7E3C5-A8D2-4D4D-B28D-6AD20C491BB2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6" y="974392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0F748F33-91BD-4820-8C6D-0EEADDBCAC7A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6" y="1583992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12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="" xmlns:a16="http://schemas.microsoft.com/office/drawing/2014/main" id="{C43FCCFB-2DEF-4047-820B-B45041EE25E5}"/>
              </a:ext>
            </a:extLst>
          </p:cNvPr>
          <p:cNvSpPr/>
          <p:nvPr/>
        </p:nvSpPr>
        <p:spPr>
          <a:xfrm>
            <a:off x="1871539" y="198110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8908EB-DD66-4C1A-A282-EDDCC0E79BA9}"/>
              </a:ext>
            </a:extLst>
          </p:cNvPr>
          <p:cNvSpPr txBox="1"/>
          <p:nvPr/>
        </p:nvSpPr>
        <p:spPr>
          <a:xfrm>
            <a:off x="2194363" y="2471172"/>
            <a:ext cx="121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EKonlpy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0C6BA80-48A4-49BA-AEB0-792BB7DB4283}"/>
              </a:ext>
            </a:extLst>
          </p:cNvPr>
          <p:cNvSpPr txBox="1"/>
          <p:nvPr/>
        </p:nvSpPr>
        <p:spPr>
          <a:xfrm>
            <a:off x="5266306" y="245872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경제 감성사전 구축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AD95A40-4A49-4C0E-8896-BB802D031991}"/>
              </a:ext>
            </a:extLst>
          </p:cNvPr>
          <p:cNvSpPr txBox="1"/>
          <p:nvPr/>
        </p:nvSpPr>
        <p:spPr>
          <a:xfrm>
            <a:off x="2185253" y="4040147"/>
            <a:ext cx="99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54C338-44E7-48E4-81C1-A5B01F4B9E2E}"/>
              </a:ext>
            </a:extLst>
          </p:cNvPr>
          <p:cNvSpPr txBox="1"/>
          <p:nvPr/>
        </p:nvSpPr>
        <p:spPr>
          <a:xfrm>
            <a:off x="5594765" y="404912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kobert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60521D6-4156-4FF7-B153-84C19F586F3E}"/>
              </a:ext>
            </a:extLst>
          </p:cNvPr>
          <p:cNvSpPr txBox="1"/>
          <p:nvPr/>
        </p:nvSpPr>
        <p:spPr>
          <a:xfrm>
            <a:off x="2261021" y="5598134"/>
            <a:ext cx="84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Khaiii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2402DAE-6B68-4C8F-AFB1-DE4BB4405974}"/>
              </a:ext>
            </a:extLst>
          </p:cNvPr>
          <p:cNvSpPr txBox="1"/>
          <p:nvPr/>
        </p:nvSpPr>
        <p:spPr>
          <a:xfrm>
            <a:off x="5392510" y="5598134"/>
            <a:ext cx="18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Keras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-Tokenizer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C49358D-9834-47E6-B5C3-58F01AFC72DC}"/>
              </a:ext>
            </a:extLst>
          </p:cNvPr>
          <p:cNvSpPr txBox="1"/>
          <p:nvPr/>
        </p:nvSpPr>
        <p:spPr>
          <a:xfrm>
            <a:off x="9176712" y="4049122"/>
            <a:ext cx="111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rPr>
              <a:t>DNN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6B84AA-FFBE-462F-94D3-7C1F5154CE62}"/>
              </a:ext>
            </a:extLst>
          </p:cNvPr>
          <p:cNvSpPr txBox="1"/>
          <p:nvPr/>
        </p:nvSpPr>
        <p:spPr>
          <a:xfrm>
            <a:off x="9176712" y="5622350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/>
              </a:rPr>
              <a:t>BILSTM</a:t>
            </a:r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9E89AD5-18F6-4EE1-8269-384B3EECE2F9}"/>
              </a:ext>
            </a:extLst>
          </p:cNvPr>
          <p:cNvSpPr txBox="1"/>
          <p:nvPr/>
        </p:nvSpPr>
        <p:spPr>
          <a:xfrm>
            <a:off x="9173881" y="2458728"/>
            <a:ext cx="15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극성 도출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="" xmlns:a16="http://schemas.microsoft.com/office/drawing/2014/main" id="{DB901A71-D49C-480E-97A1-580FE83450B8}"/>
              </a:ext>
            </a:extLst>
          </p:cNvPr>
          <p:cNvSpPr/>
          <p:nvPr/>
        </p:nvSpPr>
        <p:spPr>
          <a:xfrm>
            <a:off x="1871539" y="3559669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="" xmlns:a16="http://schemas.microsoft.com/office/drawing/2014/main" id="{44B246B3-7DCE-4156-BAAB-8103ADEDF9CE}"/>
              </a:ext>
            </a:extLst>
          </p:cNvPr>
          <p:cNvSpPr/>
          <p:nvPr/>
        </p:nvSpPr>
        <p:spPr>
          <a:xfrm>
            <a:off x="1871539" y="5128644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="" xmlns:a16="http://schemas.microsoft.com/office/drawing/2014/main" id="{15191895-5D12-4201-8407-627741EACEE7}"/>
              </a:ext>
            </a:extLst>
          </p:cNvPr>
          <p:cNvSpPr/>
          <p:nvPr/>
        </p:nvSpPr>
        <p:spPr>
          <a:xfrm>
            <a:off x="4017838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="" xmlns:a16="http://schemas.microsoft.com/office/drawing/2014/main" id="{B7BAFD7C-D056-4B8A-8F4E-C2E6FDD1976C}"/>
              </a:ext>
            </a:extLst>
          </p:cNvPr>
          <p:cNvSpPr/>
          <p:nvPr/>
        </p:nvSpPr>
        <p:spPr>
          <a:xfrm>
            <a:off x="4024127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="" xmlns:a16="http://schemas.microsoft.com/office/drawing/2014/main" id="{097143B2-AC72-4129-9F9B-8E01EC7BC48F}"/>
              </a:ext>
            </a:extLst>
          </p:cNvPr>
          <p:cNvSpPr/>
          <p:nvPr/>
        </p:nvSpPr>
        <p:spPr>
          <a:xfrm>
            <a:off x="4016493" y="535060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="" xmlns:a16="http://schemas.microsoft.com/office/drawing/2014/main" id="{6FF86ADF-9ACC-4FD6-B96D-7B08ED7BE203}"/>
              </a:ext>
            </a:extLst>
          </p:cNvPr>
          <p:cNvSpPr/>
          <p:nvPr/>
        </p:nvSpPr>
        <p:spPr>
          <a:xfrm>
            <a:off x="7842511" y="219348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="" xmlns:a16="http://schemas.microsoft.com/office/drawing/2014/main" id="{E47A920D-97E9-4CDF-87BB-C8C13329F3D4}"/>
              </a:ext>
            </a:extLst>
          </p:cNvPr>
          <p:cNvSpPr/>
          <p:nvPr/>
        </p:nvSpPr>
        <p:spPr>
          <a:xfrm>
            <a:off x="7848800" y="3772049"/>
            <a:ext cx="967154" cy="93198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="" xmlns:a16="http://schemas.microsoft.com/office/drawing/2014/main" id="{15A3072A-D452-4054-B279-5287F569C0E1}"/>
              </a:ext>
            </a:extLst>
          </p:cNvPr>
          <p:cNvSpPr/>
          <p:nvPr/>
        </p:nvSpPr>
        <p:spPr>
          <a:xfrm>
            <a:off x="7841166" y="5350609"/>
            <a:ext cx="967154" cy="931984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5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Bold" panose="02020603020101020101" pitchFamily="18" charset="-127"/>
                </a:rPr>
                <a:t>Khaiii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B90712A-CB85-404B-97D9-510134BF8C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8426" y="2127575"/>
            <a:ext cx="8362950" cy="3448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69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CBC4D7C-39BC-4EB7-B00F-4F6AD33C2D7C}"/>
              </a:ext>
            </a:extLst>
          </p:cNvPr>
          <p:cNvGrpSpPr/>
          <p:nvPr/>
        </p:nvGrpSpPr>
        <p:grpSpPr>
          <a:xfrm>
            <a:off x="566974" y="2438207"/>
            <a:ext cx="1574478" cy="1413393"/>
            <a:chOff x="1871539" y="1981109"/>
            <a:chExt cx="1574478" cy="1413393"/>
          </a:xfrm>
        </p:grpSpPr>
        <p:sp>
          <p:nvSpPr>
            <p:cNvPr id="24" name="액자 23">
              <a:extLst>
                <a:ext uri="{FF2B5EF4-FFF2-40B4-BE49-F238E27FC236}">
                  <a16:creationId xmlns="" xmlns:a16="http://schemas.microsoft.com/office/drawing/2014/main" id="{C43FCCFB-2DEF-4047-820B-B45041EE25E5}"/>
                </a:ext>
              </a:extLst>
            </p:cNvPr>
            <p:cNvSpPr/>
            <p:nvPr/>
          </p:nvSpPr>
          <p:spPr>
            <a:xfrm>
              <a:off x="1871539" y="198110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D8908EB-DD66-4C1A-A282-EDDCC0E79BA9}"/>
                </a:ext>
              </a:extLst>
            </p:cNvPr>
            <p:cNvSpPr txBox="1"/>
            <p:nvPr/>
          </p:nvSpPr>
          <p:spPr>
            <a:xfrm>
              <a:off x="2194363" y="2471172"/>
              <a:ext cx="1219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Bold" panose="02020603020101020101" pitchFamily="18" charset="-127"/>
                </a:rPr>
                <a:t>BiLstm</a:t>
              </a: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Bold" panose="02020603020101020101" pitchFamily="18" charset="-127"/>
              </a:endParaRPr>
            </a:p>
            <a:p>
              <a:endParaRPr lang="ko-KR" altLang="en-US" dirty="0">
                <a:latin typeface="KoPub돋움체 Light" panose="02020603020101020101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B90712A-CB85-404B-97D9-510134BF8C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8426" y="2127575"/>
            <a:ext cx="8362950" cy="3448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4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모델 생성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="" xmlns:a16="http://schemas.microsoft.com/office/drawing/2014/main" id="{C22EBA21-4416-41A1-A51B-D10281CD0FD8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2" name="Arrow: Chevron 17">
              <a:extLst>
                <a:ext uri="{FF2B5EF4-FFF2-40B4-BE49-F238E27FC236}">
                  <a16:creationId xmlns="" xmlns:a16="http://schemas.microsoft.com/office/drawing/2014/main" id="{195EE1E0-5809-43E9-8044-3F82922EC744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="" xmlns:a16="http://schemas.microsoft.com/office/drawing/2014/main" id="{A05B59C7-BBF8-4474-9CB0-D32CE1A74E35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011CF5-1A77-440E-9CB1-0E3CD2519B06}"/>
              </a:ext>
            </a:extLst>
          </p:cNvPr>
          <p:cNvSpPr txBox="1"/>
          <p:nvPr/>
        </p:nvSpPr>
        <p:spPr>
          <a:xfrm>
            <a:off x="673501" y="390614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2020603020101020101"/>
                <a:ea typeface="KoPub돋움체 Light" panose="02020603020101020101"/>
              </a:rPr>
              <a:t>주가예측모델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E272664-5879-4164-A207-DFE0BB47767D}"/>
              </a:ext>
            </a:extLst>
          </p:cNvPr>
          <p:cNvSpPr txBox="1"/>
          <p:nvPr/>
        </p:nvSpPr>
        <p:spPr>
          <a:xfrm>
            <a:off x="4582873" y="3983087"/>
            <a:ext cx="119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Light" panose="02020603020101020101"/>
                <a:ea typeface="KoPub돋움체 Light" panose="02020603020101020101"/>
              </a:rPr>
              <a:t>감성 </a:t>
            </a:r>
            <a:r>
              <a:rPr lang="en-US" altLang="ko-KR" sz="1600" dirty="0">
                <a:latin typeface="KoPub돋움체 Light" panose="02020603020101020101"/>
                <a:ea typeface="KoPub돋움체 Light" panose="02020603020101020101"/>
              </a:rPr>
              <a:t/>
            </a:r>
            <a:br>
              <a:rPr lang="en-US" altLang="ko-KR" sz="1600" dirty="0">
                <a:latin typeface="KoPub돋움체 Light" panose="02020603020101020101"/>
                <a:ea typeface="KoPub돋움체 Light" panose="02020603020101020101"/>
              </a:rPr>
            </a:br>
            <a:r>
              <a:rPr lang="en-US" altLang="ko-KR" sz="1600" dirty="0">
                <a:latin typeface="KoPub돋움체 Light" panose="02020603020101020101"/>
                <a:ea typeface="KoPub돋움체 Light" panose="02020603020101020101"/>
              </a:rPr>
              <a:t>Feature</a:t>
            </a:r>
            <a:endParaRPr lang="ko-KR" altLang="en-US" sz="1600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2CE0F2-0CD2-428C-B58F-C062893E6B89}"/>
              </a:ext>
            </a:extLst>
          </p:cNvPr>
          <p:cNvSpPr txBox="1"/>
          <p:nvPr/>
        </p:nvSpPr>
        <p:spPr>
          <a:xfrm>
            <a:off x="7901539" y="3871182"/>
            <a:ext cx="258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Sentiment </a:t>
            </a:r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Dict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- </a:t>
            </a:r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PolarityOnehot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- </a:t>
            </a:r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Kobert</a:t>
            </a:r>
            <a:endParaRPr lang="ko-KR" altLang="en-US" sz="1400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76CCE7A-2574-4FE6-B571-C806B9E1A0B0}"/>
              </a:ext>
            </a:extLst>
          </p:cNvPr>
          <p:cNvSpPr txBox="1"/>
          <p:nvPr/>
        </p:nvSpPr>
        <p:spPr>
          <a:xfrm>
            <a:off x="4582873" y="5584081"/>
            <a:ext cx="119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Light" panose="02020603020101020101"/>
                <a:ea typeface="KoPub돋움체 Light" panose="02020603020101020101"/>
              </a:rPr>
              <a:t>주가</a:t>
            </a:r>
            <a:r>
              <a:rPr lang="en-US" altLang="ko-KR" sz="1600" dirty="0">
                <a:latin typeface="KoPub돋움체 Light" panose="02020603020101020101"/>
                <a:ea typeface="KoPub돋움체 Light" panose="02020603020101020101"/>
              </a:rPr>
              <a:t>Feature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E369F35-60A8-4F5C-9A5C-F31287B56A39}"/>
              </a:ext>
            </a:extLst>
          </p:cNvPr>
          <p:cNvSpPr txBox="1"/>
          <p:nvPr/>
        </p:nvSpPr>
        <p:spPr>
          <a:xfrm>
            <a:off x="7895611" y="5196856"/>
            <a:ext cx="258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- Close</a:t>
            </a:r>
          </a:p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- Volume</a:t>
            </a:r>
          </a:p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- Open</a:t>
            </a:r>
          </a:p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- High</a:t>
            </a:r>
          </a:p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- Low</a:t>
            </a:r>
            <a:endParaRPr lang="ko-KR" altLang="en-US" sz="1400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1CAB2B5-FB41-4488-9E56-B18ADEBCAD7D}"/>
              </a:ext>
            </a:extLst>
          </p:cNvPr>
          <p:cNvSpPr txBox="1"/>
          <p:nvPr/>
        </p:nvSpPr>
        <p:spPr>
          <a:xfrm>
            <a:off x="4582873" y="2281477"/>
            <a:ext cx="14021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LSTM</a:t>
            </a:r>
          </a:p>
          <a:p>
            <a:endParaRPr lang="en-US" altLang="ko-KR" sz="1400" dirty="0">
              <a:latin typeface="KoPub돋움체 Light" panose="02020603020101020101"/>
              <a:ea typeface="KoPub돋움체 Light" panose="02020603020101020101"/>
            </a:endParaRPr>
          </a:p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-Hyper</a:t>
            </a:r>
            <a:b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</a:br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 </a:t>
            </a:r>
            <a:r>
              <a:rPr lang="en-US" altLang="ko-KR" sz="1400" dirty="0" err="1">
                <a:latin typeface="KoPub돋움체 Light" panose="02020603020101020101"/>
                <a:ea typeface="KoPub돋움체 Light" panose="02020603020101020101"/>
              </a:rPr>
              <a:t>Paramter</a:t>
            </a:r>
            <a:endParaRPr lang="en-US" altLang="ko-KR" sz="1400" dirty="0">
              <a:latin typeface="KoPub돋움체 Light" panose="02020603020101020101"/>
              <a:ea typeface="KoPub돋움체 Light" panose="02020603020101020101"/>
            </a:endParaRPr>
          </a:p>
          <a:p>
            <a:endParaRPr lang="ko-KR" altLang="en-US" dirty="0">
              <a:latin typeface="KoPub돋움체 Light" panose="02020603020101020101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8DFC6B3-27FD-4709-A31E-FB09DB2D79AC}"/>
              </a:ext>
            </a:extLst>
          </p:cNvPr>
          <p:cNvSpPr txBox="1"/>
          <p:nvPr/>
        </p:nvSpPr>
        <p:spPr>
          <a:xfrm>
            <a:off x="7901539" y="2198785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-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활성화함수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/>
            </a:r>
            <a:b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</a:b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(Hyperbolic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Tangent)</a:t>
            </a:r>
            <a:endParaRPr lang="ko-KR" altLang="en-US" sz="1400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20E3571-6723-4A98-8F6A-A7D7234B6445}"/>
              </a:ext>
            </a:extLst>
          </p:cNvPr>
          <p:cNvSpPr txBox="1"/>
          <p:nvPr/>
        </p:nvSpPr>
        <p:spPr>
          <a:xfrm>
            <a:off x="7901539" y="2752783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-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순환 활성화함수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r>
              <a:rPr lang="en-US" altLang="ko-KR" sz="1400" dirty="0">
                <a:latin typeface="KoPub돋움체 Light" panose="02020603020101020101"/>
                <a:ea typeface="KoPub돋움체 Light" panose="02020603020101020101"/>
              </a:rPr>
              <a:t>(Hard Sigmoid)</a:t>
            </a:r>
            <a:endParaRPr lang="ko-KR" altLang="en-US" sz="1400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5" name="액자 54">
            <a:extLst>
              <a:ext uri="{FF2B5EF4-FFF2-40B4-BE49-F238E27FC236}">
                <a16:creationId xmlns="" xmlns:a16="http://schemas.microsoft.com/office/drawing/2014/main" id="{D807CD22-47B4-4DCD-839E-7892810D1125}"/>
              </a:ext>
            </a:extLst>
          </p:cNvPr>
          <p:cNvSpPr/>
          <p:nvPr/>
        </p:nvSpPr>
        <p:spPr>
          <a:xfrm>
            <a:off x="4372755" y="2049321"/>
            <a:ext cx="1574478" cy="1356745"/>
          </a:xfrm>
          <a:prstGeom prst="frame">
            <a:avLst>
              <a:gd name="adj1" fmla="val 9009"/>
            </a:avLst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56" name="액자 55">
            <a:extLst>
              <a:ext uri="{FF2B5EF4-FFF2-40B4-BE49-F238E27FC236}">
                <a16:creationId xmlns="" xmlns:a16="http://schemas.microsoft.com/office/drawing/2014/main" id="{464AF6CE-94BB-4BBD-898A-98338970B24A}"/>
              </a:ext>
            </a:extLst>
          </p:cNvPr>
          <p:cNvSpPr/>
          <p:nvPr/>
        </p:nvSpPr>
        <p:spPr>
          <a:xfrm>
            <a:off x="4372755" y="3627881"/>
            <a:ext cx="1574478" cy="1356745"/>
          </a:xfrm>
          <a:prstGeom prst="frame">
            <a:avLst>
              <a:gd name="adj1" fmla="val 9009"/>
            </a:avLst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="" xmlns:a16="http://schemas.microsoft.com/office/drawing/2014/main" id="{78469CD7-3E4D-4B85-AFDD-760C73086625}"/>
              </a:ext>
            </a:extLst>
          </p:cNvPr>
          <p:cNvSpPr/>
          <p:nvPr/>
        </p:nvSpPr>
        <p:spPr>
          <a:xfrm>
            <a:off x="4372755" y="5196856"/>
            <a:ext cx="1574478" cy="1356745"/>
          </a:xfrm>
          <a:prstGeom prst="frame">
            <a:avLst>
              <a:gd name="adj1" fmla="val 90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Light" panose="0202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31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38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5973672" y="536126"/>
            <a:ext cx="2502925" cy="563991"/>
            <a:chOff x="7282296" y="308076"/>
            <a:chExt cx="2354287" cy="941714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282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706850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40B8A4D-D854-4FCD-85D4-33E9E73C7FBB}"/>
              </a:ext>
            </a:extLst>
          </p:cNvPr>
          <p:cNvSpPr txBox="1"/>
          <p:nvPr/>
        </p:nvSpPr>
        <p:spPr>
          <a:xfrm>
            <a:off x="142240" y="123952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2020603020101020101"/>
                <a:ea typeface="KoPub돋움체 Light" panose="02020603020101020101"/>
              </a:rPr>
              <a:t>주가예측모델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4561EF77-AC81-40E5-910A-8746DE837B6F}"/>
              </a:ext>
            </a:extLst>
          </p:cNvPr>
          <p:cNvGrpSpPr/>
          <p:nvPr/>
        </p:nvGrpSpPr>
        <p:grpSpPr>
          <a:xfrm>
            <a:off x="638826" y="1608852"/>
            <a:ext cx="10509338" cy="5249148"/>
            <a:chOff x="0" y="0"/>
            <a:chExt cx="9144000" cy="6858000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B0F352D-6F2C-4D5A-9A03-AAB03E596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6000" cy="17145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9404D33F-F117-4F17-A947-A9D870A38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0"/>
              <a:ext cx="2286000" cy="17145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4D92FE03-13FD-4839-B670-85104B274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0"/>
              <a:ext cx="2286000" cy="17145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8980BE16-F399-4B67-A0B8-75330B7E7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0"/>
              <a:ext cx="2286000" cy="17145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E8D2B694-21EB-4982-9E5F-E21BB47A9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14500"/>
              <a:ext cx="2286000" cy="17145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237C7962-7C88-40FA-8631-1A10C8ED2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714500"/>
              <a:ext cx="2286000" cy="17145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C1332E6C-2FFD-4818-85C6-52038E052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14500"/>
              <a:ext cx="2286000" cy="17145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DFC8C426-B47B-4C94-A6A0-5B72E1BA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714500"/>
              <a:ext cx="2286000" cy="17145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D94DA422-8CD0-4A86-82B8-1C5111CC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2286000" cy="17145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342F99B0-5C3F-4134-83FE-0565FD95A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3429000"/>
              <a:ext cx="2286000" cy="17145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DE26ED27-B9CF-4204-AB93-81152A0C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2286000" cy="17145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987004BC-4E49-4B59-A0C5-10A9274D5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3429000"/>
              <a:ext cx="2286000" cy="17145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60E40E2C-5297-417D-BBF2-26A16432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3500"/>
              <a:ext cx="2286000" cy="17145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8035331C-CABB-44C7-8938-2F19BD5B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5143500"/>
              <a:ext cx="2286000" cy="17145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5F948857-C4A6-47E8-AB96-3A4ABF48D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143500"/>
              <a:ext cx="2286000" cy="17145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4F1528CE-744B-4121-B878-85D692276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5143500"/>
              <a:ext cx="2286000" cy="1714500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5F69EC38-6A5B-4CA8-8015-EB15EB27F982}"/>
                </a:ext>
              </a:extLst>
            </p:cNvPr>
            <p:cNvSpPr/>
            <p:nvPr/>
          </p:nvSpPr>
          <p:spPr>
            <a:xfrm>
              <a:off x="7151756" y="3429000"/>
              <a:ext cx="1771374" cy="17713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241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38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5973672" y="536126"/>
            <a:ext cx="2502925" cy="563991"/>
            <a:chOff x="7282296" y="308076"/>
            <a:chExt cx="2354287" cy="941714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282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706850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40B8A4D-D854-4FCD-85D4-33E9E73C7FBB}"/>
              </a:ext>
            </a:extLst>
          </p:cNvPr>
          <p:cNvSpPr txBox="1"/>
          <p:nvPr/>
        </p:nvSpPr>
        <p:spPr>
          <a:xfrm>
            <a:off x="142240" y="123952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2020603020101020101"/>
                <a:ea typeface="KoPub돋움체 Light" panose="02020603020101020101"/>
              </a:rPr>
              <a:t>주가예측모델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C0047880-2180-4FC6-8425-9C4581EC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53" y="2158295"/>
            <a:ext cx="597217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94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38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5973672" y="536126"/>
            <a:ext cx="2502925" cy="563991"/>
            <a:chOff x="7282296" y="308076"/>
            <a:chExt cx="2354287" cy="941714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282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706850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40B8A4D-D854-4FCD-85D4-33E9E73C7FBB}"/>
              </a:ext>
            </a:extLst>
          </p:cNvPr>
          <p:cNvSpPr txBox="1"/>
          <p:nvPr/>
        </p:nvSpPr>
        <p:spPr>
          <a:xfrm>
            <a:off x="142240" y="123952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2020603020101020101"/>
                <a:ea typeface="KoPub돋움체 Light" panose="02020603020101020101"/>
              </a:rPr>
              <a:t>주가예측모델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C0047880-2180-4FC6-8425-9C4581EC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53" y="2158295"/>
            <a:ext cx="597217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5000372-2895-4F9C-A66A-F37C543E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1748255"/>
            <a:ext cx="11194372" cy="4732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0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한계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="" xmlns:a16="http://schemas.microsoft.com/office/drawing/2014/main" id="{C22EBA21-4416-41A1-A51B-D10281CD0FD8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2" name="Arrow: Chevron 17">
              <a:extLst>
                <a:ext uri="{FF2B5EF4-FFF2-40B4-BE49-F238E27FC236}">
                  <a16:creationId xmlns="" xmlns:a16="http://schemas.microsoft.com/office/drawing/2014/main" id="{195EE1E0-5809-43E9-8044-3F82922EC744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="" xmlns:a16="http://schemas.microsoft.com/office/drawing/2014/main" id="{A05B59C7-BBF8-4474-9CB0-D32CE1A74E35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sp>
        <p:nvSpPr>
          <p:cNvPr id="40" name="Arrow: Chevron 20">
            <a:extLst>
              <a:ext uri="{FF2B5EF4-FFF2-40B4-BE49-F238E27FC236}">
                <a16:creationId xmlns="" xmlns:a16="http://schemas.microsoft.com/office/drawing/2014/main" id="{4A34CE1D-4FEB-4C2C-A63D-743EDD5BC56A}"/>
              </a:ext>
            </a:extLst>
          </p:cNvPr>
          <p:cNvSpPr/>
          <p:nvPr/>
        </p:nvSpPr>
        <p:spPr>
          <a:xfrm>
            <a:off x="10287052" y="1029300"/>
            <a:ext cx="1904948" cy="56399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Chevron 4">
            <a:extLst>
              <a:ext uri="{FF2B5EF4-FFF2-40B4-BE49-F238E27FC236}">
                <a16:creationId xmlns="" xmlns:a16="http://schemas.microsoft.com/office/drawing/2014/main" id="{356A8592-1388-470E-A48E-EF9A47907B31}"/>
              </a:ext>
            </a:extLst>
          </p:cNvPr>
          <p:cNvSpPr txBox="1"/>
          <p:nvPr/>
        </p:nvSpPr>
        <p:spPr>
          <a:xfrm>
            <a:off x="10623132" y="1029299"/>
            <a:ext cx="1142969" cy="5639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ea typeface="KoPub돋움체 Light" panose="02020603020101020101"/>
              </a:rPr>
              <a:t>Analysis</a:t>
            </a:r>
            <a:endParaRPr lang="en-US" sz="1600" b="1" kern="1200" dirty="0">
              <a:ea typeface="KoPub돋움체 Light" panose="0202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90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결과 시각화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3" y="250627"/>
            <a:ext cx="1569660" cy="507471"/>
            <a:chOff x="259653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3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분석결론</a:t>
              </a:r>
              <a:endPara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="" xmlns:a16="http://schemas.microsoft.com/office/drawing/2014/main" id="{C22EBA21-4416-41A1-A51B-D10281CD0FD8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2" name="Arrow: Chevron 17">
              <a:extLst>
                <a:ext uri="{FF2B5EF4-FFF2-40B4-BE49-F238E27FC236}">
                  <a16:creationId xmlns="" xmlns:a16="http://schemas.microsoft.com/office/drawing/2014/main" id="{195EE1E0-5809-43E9-8044-3F82922EC744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="" xmlns:a16="http://schemas.microsoft.com/office/drawing/2014/main" id="{A05B59C7-BBF8-4474-9CB0-D32CE1A74E35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sp>
        <p:nvSpPr>
          <p:cNvPr id="40" name="Arrow: Chevron 20">
            <a:extLst>
              <a:ext uri="{FF2B5EF4-FFF2-40B4-BE49-F238E27FC236}">
                <a16:creationId xmlns="" xmlns:a16="http://schemas.microsoft.com/office/drawing/2014/main" id="{4A34CE1D-4FEB-4C2C-A63D-743EDD5BC56A}"/>
              </a:ext>
            </a:extLst>
          </p:cNvPr>
          <p:cNvSpPr/>
          <p:nvPr/>
        </p:nvSpPr>
        <p:spPr>
          <a:xfrm>
            <a:off x="10287052" y="1029300"/>
            <a:ext cx="1904948" cy="56399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Chevron 4">
            <a:extLst>
              <a:ext uri="{FF2B5EF4-FFF2-40B4-BE49-F238E27FC236}">
                <a16:creationId xmlns="" xmlns:a16="http://schemas.microsoft.com/office/drawing/2014/main" id="{356A8592-1388-470E-A48E-EF9A47907B31}"/>
              </a:ext>
            </a:extLst>
          </p:cNvPr>
          <p:cNvSpPr txBox="1"/>
          <p:nvPr/>
        </p:nvSpPr>
        <p:spPr>
          <a:xfrm>
            <a:off x="10623132" y="1029299"/>
            <a:ext cx="1142969" cy="5639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ea typeface="KoPub돋움체 Light" panose="02020603020101020101"/>
              </a:rPr>
              <a:t>Analysis</a:t>
            </a:r>
            <a:endParaRPr lang="en-US" sz="1600" b="1" kern="1200" dirty="0">
              <a:ea typeface="KoPub돋움체 Light" panose="02020603020101020101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4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38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5973672" y="536126"/>
            <a:ext cx="2502925" cy="563991"/>
            <a:chOff x="7282296" y="308076"/>
            <a:chExt cx="2354287" cy="941714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282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706850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40B8A4D-D854-4FCD-85D4-33E9E73C7FBB}"/>
              </a:ext>
            </a:extLst>
          </p:cNvPr>
          <p:cNvSpPr txBox="1"/>
          <p:nvPr/>
        </p:nvSpPr>
        <p:spPr>
          <a:xfrm>
            <a:off x="142240" y="123952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2020603020101020101"/>
                <a:ea typeface="KoPub돋움체 Light" panose="02020603020101020101"/>
              </a:rPr>
              <a:t>주가예측모델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C6F44AD-7F70-4486-9710-9AE0A2DB2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3" y="2126612"/>
            <a:ext cx="9169052" cy="43079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67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0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F22073C7-CEDE-44ED-A7B9-D051FDD44BD0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0A7D365-185E-4EA5-A67A-6DFCED090C6C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주제선정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9B77235-9134-40F2-8DF0-53F1E854B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D823C86B-1DDB-4368-BF39-174AB61CFA4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8">
            <a:extLst>
              <a:ext uri="{FF2B5EF4-FFF2-40B4-BE49-F238E27FC236}">
                <a16:creationId xmlns="" xmlns:a16="http://schemas.microsoft.com/office/drawing/2014/main" id="{185503D0-B714-4A0C-B8E8-A84F4923314C}"/>
              </a:ext>
            </a:extLst>
          </p:cNvPr>
          <p:cNvGrpSpPr/>
          <p:nvPr/>
        </p:nvGrpSpPr>
        <p:grpSpPr>
          <a:xfrm>
            <a:off x="-24491" y="1008100"/>
            <a:ext cx="2502925" cy="563991"/>
            <a:chOff x="1437" y="308076"/>
            <a:chExt cx="2354287" cy="941714"/>
          </a:xfrm>
          <a:solidFill>
            <a:srgbClr val="002060"/>
          </a:solidFill>
        </p:grpSpPr>
        <p:sp>
          <p:nvSpPr>
            <p:cNvPr id="48" name="Arrow: Pentagon 9">
              <a:extLst>
                <a:ext uri="{FF2B5EF4-FFF2-40B4-BE49-F238E27FC236}">
                  <a16:creationId xmlns="" xmlns:a16="http://schemas.microsoft.com/office/drawing/2014/main" id="{155EE6FC-3510-4E82-839F-4BA6E7E446A0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49" name="Arrow: Pentagon 4">
              <a:extLst>
                <a:ext uri="{FF2B5EF4-FFF2-40B4-BE49-F238E27FC236}">
                  <a16:creationId xmlns="" xmlns:a16="http://schemas.microsoft.com/office/drawing/2014/main" id="{027FCC54-A87F-4662-866A-2B286E465070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ED55494-561F-4683-94E3-36B90165926E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주제선정이유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CF0C60DC-0446-41E9-AF59-669A594DC21D}"/>
              </a:ext>
            </a:extLst>
          </p:cNvPr>
          <p:cNvGrpSpPr/>
          <p:nvPr/>
        </p:nvGrpSpPr>
        <p:grpSpPr>
          <a:xfrm>
            <a:off x="4688146" y="2634565"/>
            <a:ext cx="2334446" cy="1943192"/>
            <a:chOff x="4688146" y="2634565"/>
            <a:chExt cx="2334446" cy="1943192"/>
          </a:xfrm>
        </p:grpSpPr>
        <p:sp>
          <p:nvSpPr>
            <p:cNvPr id="29" name="액자 28">
              <a:extLst>
                <a:ext uri="{FF2B5EF4-FFF2-40B4-BE49-F238E27FC236}">
                  <a16:creationId xmlns="" xmlns:a16="http://schemas.microsoft.com/office/drawing/2014/main" id="{EEF4E217-2E79-45D8-8BAC-6B2997CC52BB}"/>
                </a:ext>
              </a:extLst>
            </p:cNvPr>
            <p:cNvSpPr/>
            <p:nvPr/>
          </p:nvSpPr>
          <p:spPr>
            <a:xfrm>
              <a:off x="4688146" y="2634565"/>
              <a:ext cx="1725476" cy="1725476"/>
            </a:xfrm>
            <a:prstGeom prst="frame">
              <a:avLst>
                <a:gd name="adj1" fmla="val 9009"/>
              </a:avLst>
            </a:prstGeom>
            <a:solidFill>
              <a:srgbClr val="277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7B5A1D39-A0DB-48C9-A8B0-7E53491A1755}"/>
                </a:ext>
              </a:extLst>
            </p:cNvPr>
            <p:cNvGrpSpPr/>
            <p:nvPr/>
          </p:nvGrpSpPr>
          <p:grpSpPr>
            <a:xfrm>
              <a:off x="4907602" y="2852281"/>
              <a:ext cx="2114990" cy="1725476"/>
              <a:chOff x="4907602" y="2852281"/>
              <a:chExt cx="2114990" cy="1725476"/>
            </a:xfrm>
          </p:grpSpPr>
          <p:sp>
            <p:nvSpPr>
              <p:cNvPr id="44" name="액자 43">
                <a:extLst>
                  <a:ext uri="{FF2B5EF4-FFF2-40B4-BE49-F238E27FC236}">
                    <a16:creationId xmlns="" xmlns:a16="http://schemas.microsoft.com/office/drawing/2014/main" id="{8BD6AF1B-8897-4229-8944-00DA33857DCE}"/>
                  </a:ext>
                </a:extLst>
              </p:cNvPr>
              <p:cNvSpPr/>
              <p:nvPr/>
            </p:nvSpPr>
            <p:spPr>
              <a:xfrm>
                <a:off x="4907602" y="2852281"/>
                <a:ext cx="1725476" cy="1725476"/>
              </a:xfrm>
              <a:prstGeom prst="frame">
                <a:avLst>
                  <a:gd name="adj1" fmla="val 9009"/>
                </a:avLst>
              </a:prstGeom>
              <a:solidFill>
                <a:srgbClr val="39A5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7DF87691-F72A-4125-BA47-F3100B526C54}"/>
                  </a:ext>
                </a:extLst>
              </p:cNvPr>
              <p:cNvSpPr txBox="1"/>
              <p:nvPr/>
            </p:nvSpPr>
            <p:spPr>
              <a:xfrm>
                <a:off x="5169408" y="3328416"/>
                <a:ext cx="1853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KoPub돋움체 Light"/>
                  </a:rPr>
                  <a:t>Why?</a:t>
                </a:r>
                <a:endParaRPr lang="ko-KR" altLang="en-US" dirty="0">
                  <a:latin typeface="KoPub돋움체 Light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043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38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6016360" y="536126"/>
            <a:ext cx="2502925" cy="569175"/>
            <a:chOff x="7535156" y="308076"/>
            <a:chExt cx="2354287" cy="950370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817125" y="316732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="" xmlns:a16="http://schemas.microsoft.com/office/drawing/2014/main" id="{59561ED8-7695-4261-A2A0-7A7B95D970F9}"/>
              </a:ext>
            </a:extLst>
          </p:cNvPr>
          <p:cNvGrpSpPr/>
          <p:nvPr/>
        </p:nvGrpSpPr>
        <p:grpSpPr>
          <a:xfrm>
            <a:off x="7924182" y="536126"/>
            <a:ext cx="2502925" cy="563991"/>
            <a:chOff x="9418586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Arrow: Chevron 20">
              <a:extLst>
                <a:ext uri="{FF2B5EF4-FFF2-40B4-BE49-F238E27FC236}">
                  <a16:creationId xmlns="" xmlns:a16="http://schemas.microsoft.com/office/drawing/2014/main" id="{30F9C968-BF11-4F6B-A3DF-4A70B3D38A21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Arrow: Chevron 4">
              <a:extLst>
                <a:ext uri="{FF2B5EF4-FFF2-40B4-BE49-F238E27FC236}">
                  <a16:creationId xmlns="" xmlns:a16="http://schemas.microsoft.com/office/drawing/2014/main" id="{E30E6F4B-AD5D-441E-89AC-AF52ED1A86D0}"/>
                </a:ext>
              </a:extLst>
            </p:cNvPr>
            <p:cNvSpPr txBox="1"/>
            <p:nvPr/>
          </p:nvSpPr>
          <p:spPr>
            <a:xfrm>
              <a:off x="9889443" y="308076"/>
              <a:ext cx="1412573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Analysis</a:t>
              </a: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8653A27-B655-4F94-864B-E6E90DDCC040}"/>
              </a:ext>
            </a:extLst>
          </p:cNvPr>
          <p:cNvSpPr txBox="1"/>
          <p:nvPr/>
        </p:nvSpPr>
        <p:spPr>
          <a:xfrm>
            <a:off x="142240" y="165247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2020603020101020101"/>
                <a:ea typeface="KoPub돋움체 Light" panose="02020603020101020101"/>
              </a:rPr>
              <a:t>결과 시각화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ED4DDC3-8C26-41D7-964C-C5459BAED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0" y="2021808"/>
            <a:ext cx="5665695" cy="42492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319FA39-1FDC-4138-BCE3-715919451D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85" y="1837142"/>
            <a:ext cx="5899599" cy="4424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4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38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6016360" y="536126"/>
            <a:ext cx="2502925" cy="569175"/>
            <a:chOff x="7535156" y="308076"/>
            <a:chExt cx="2354287" cy="950370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817125" y="316732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="" xmlns:a16="http://schemas.microsoft.com/office/drawing/2014/main" id="{59561ED8-7695-4261-A2A0-7A7B95D970F9}"/>
              </a:ext>
            </a:extLst>
          </p:cNvPr>
          <p:cNvGrpSpPr/>
          <p:nvPr/>
        </p:nvGrpSpPr>
        <p:grpSpPr>
          <a:xfrm>
            <a:off x="7924182" y="536126"/>
            <a:ext cx="2502925" cy="563991"/>
            <a:chOff x="9418586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Arrow: Chevron 20">
              <a:extLst>
                <a:ext uri="{FF2B5EF4-FFF2-40B4-BE49-F238E27FC236}">
                  <a16:creationId xmlns="" xmlns:a16="http://schemas.microsoft.com/office/drawing/2014/main" id="{30F9C968-BF11-4F6B-A3DF-4A70B3D38A21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Arrow: Chevron 4">
              <a:extLst>
                <a:ext uri="{FF2B5EF4-FFF2-40B4-BE49-F238E27FC236}">
                  <a16:creationId xmlns="" xmlns:a16="http://schemas.microsoft.com/office/drawing/2014/main" id="{E30E6F4B-AD5D-441E-89AC-AF52ED1A86D0}"/>
                </a:ext>
              </a:extLst>
            </p:cNvPr>
            <p:cNvSpPr txBox="1"/>
            <p:nvPr/>
          </p:nvSpPr>
          <p:spPr>
            <a:xfrm>
              <a:off x="9889443" y="308076"/>
              <a:ext cx="1412573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Analysis</a:t>
              </a: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8653A27-B655-4F94-864B-E6E90DDCC040}"/>
              </a:ext>
            </a:extLst>
          </p:cNvPr>
          <p:cNvSpPr txBox="1"/>
          <p:nvPr/>
        </p:nvSpPr>
        <p:spPr>
          <a:xfrm>
            <a:off x="142240" y="165247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Light" panose="02020603020101020101"/>
                <a:ea typeface="KoPub돋움체 Light" panose="02020603020101020101"/>
              </a:rPr>
              <a:t>주가예측한계점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C6957F2-CF33-4084-B392-DCD823D2C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3" y="1484310"/>
            <a:ext cx="9144001" cy="52055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9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C5565528-CD77-4226-8F58-4E56344C2CE1}"/>
              </a:ext>
            </a:extLst>
          </p:cNvPr>
          <p:cNvGrpSpPr/>
          <p:nvPr/>
        </p:nvGrpSpPr>
        <p:grpSpPr>
          <a:xfrm>
            <a:off x="-2438" y="536126"/>
            <a:ext cx="2502925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Arrow: Pentagon 9">
              <a:extLst>
                <a:ext uri="{FF2B5EF4-FFF2-40B4-BE49-F238E27FC236}">
                  <a16:creationId xmlns="" xmlns:a16="http://schemas.microsoft.com/office/drawing/2014/main" id="{64F4581C-1CEF-4BD1-A40A-5197B28840DF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Pentagon 4">
              <a:extLst>
                <a:ext uri="{FF2B5EF4-FFF2-40B4-BE49-F238E27FC236}">
                  <a16:creationId xmlns="" xmlns:a16="http://schemas.microsoft.com/office/drawing/2014/main" id="{38E79615-9E9B-4F11-BFDA-74C5E0EAB27F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7D653108-309B-493A-964B-A03BD6738EB6}"/>
              </a:ext>
            </a:extLst>
          </p:cNvPr>
          <p:cNvGrpSpPr/>
          <p:nvPr/>
        </p:nvGrpSpPr>
        <p:grpSpPr>
          <a:xfrm>
            <a:off x="1905384" y="536126"/>
            <a:ext cx="2502925" cy="563991"/>
            <a:chOff x="1884867" y="308076"/>
            <a:chExt cx="2354287" cy="941714"/>
          </a:xfrm>
        </p:grpSpPr>
        <p:sp>
          <p:nvSpPr>
            <p:cNvPr id="36" name="Arrow: Chevron 5">
              <a:extLst>
                <a:ext uri="{FF2B5EF4-FFF2-40B4-BE49-F238E27FC236}">
                  <a16:creationId xmlns="" xmlns:a16="http://schemas.microsoft.com/office/drawing/2014/main" id="{16A543AD-2671-4152-87F9-B014FABE62D5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4">
              <a:extLst>
                <a:ext uri="{FF2B5EF4-FFF2-40B4-BE49-F238E27FC236}">
                  <a16:creationId xmlns="" xmlns:a16="http://schemas.microsoft.com/office/drawing/2014/main" id="{B020A214-0D50-4E7F-A72E-86AE71A47D99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="" xmlns:a16="http://schemas.microsoft.com/office/drawing/2014/main" id="{7A450314-851B-4656-BEED-183A31B188B5}"/>
              </a:ext>
            </a:extLst>
          </p:cNvPr>
          <p:cNvGrpSpPr/>
          <p:nvPr/>
        </p:nvGrpSpPr>
        <p:grpSpPr>
          <a:xfrm>
            <a:off x="3813206" y="536126"/>
            <a:ext cx="2502925" cy="563991"/>
            <a:chOff x="3768296" y="308076"/>
            <a:chExt cx="2354287" cy="941714"/>
          </a:xfrm>
        </p:grpSpPr>
        <p:sp>
          <p:nvSpPr>
            <p:cNvPr id="39" name="Arrow: Chevron 11">
              <a:extLst>
                <a:ext uri="{FF2B5EF4-FFF2-40B4-BE49-F238E27FC236}">
                  <a16:creationId xmlns="" xmlns:a16="http://schemas.microsoft.com/office/drawing/2014/main" id="{753B0B07-0619-46A5-8ECF-BF856FBEE996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Chevron 4">
              <a:extLst>
                <a:ext uri="{FF2B5EF4-FFF2-40B4-BE49-F238E27FC236}">
                  <a16:creationId xmlns="" xmlns:a16="http://schemas.microsoft.com/office/drawing/2014/main" id="{9844888A-E9FB-4D7E-971D-1DB211D51E06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="" xmlns:a16="http://schemas.microsoft.com/office/drawing/2014/main" id="{DF9F9F89-87F2-448C-B773-EE1F73FC63C7}"/>
              </a:ext>
            </a:extLst>
          </p:cNvPr>
          <p:cNvGrpSpPr/>
          <p:nvPr/>
        </p:nvGrpSpPr>
        <p:grpSpPr>
          <a:xfrm>
            <a:off x="6016360" y="536126"/>
            <a:ext cx="2502925" cy="569175"/>
            <a:chOff x="7535156" y="308076"/>
            <a:chExt cx="2354287" cy="950370"/>
          </a:xfrm>
        </p:grpSpPr>
        <p:sp>
          <p:nvSpPr>
            <p:cNvPr id="45" name="Arrow: Chevron 17">
              <a:extLst>
                <a:ext uri="{FF2B5EF4-FFF2-40B4-BE49-F238E27FC236}">
                  <a16:creationId xmlns="" xmlns:a16="http://schemas.microsoft.com/office/drawing/2014/main" id="{CE0FE645-1F7D-4E90-9EC3-7877C852DB3D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Chevron 4">
              <a:extLst>
                <a:ext uri="{FF2B5EF4-FFF2-40B4-BE49-F238E27FC236}">
                  <a16:creationId xmlns="" xmlns:a16="http://schemas.microsoft.com/office/drawing/2014/main" id="{21D51948-0E80-4CE3-8BB4-FBAFB42FB795}"/>
                </a:ext>
              </a:extLst>
            </p:cNvPr>
            <p:cNvSpPr txBox="1"/>
            <p:nvPr/>
          </p:nvSpPr>
          <p:spPr>
            <a:xfrm>
              <a:off x="7817125" y="316732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="" xmlns:a16="http://schemas.microsoft.com/office/drawing/2014/main" id="{59561ED8-7695-4261-A2A0-7A7B95D970F9}"/>
              </a:ext>
            </a:extLst>
          </p:cNvPr>
          <p:cNvGrpSpPr/>
          <p:nvPr/>
        </p:nvGrpSpPr>
        <p:grpSpPr>
          <a:xfrm>
            <a:off x="7924182" y="536126"/>
            <a:ext cx="2502925" cy="563991"/>
            <a:chOff x="9418586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Arrow: Chevron 20">
              <a:extLst>
                <a:ext uri="{FF2B5EF4-FFF2-40B4-BE49-F238E27FC236}">
                  <a16:creationId xmlns="" xmlns:a16="http://schemas.microsoft.com/office/drawing/2014/main" id="{30F9C968-BF11-4F6B-A3DF-4A70B3D38A21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Arrow: Chevron 4">
              <a:extLst>
                <a:ext uri="{FF2B5EF4-FFF2-40B4-BE49-F238E27FC236}">
                  <a16:creationId xmlns="" xmlns:a16="http://schemas.microsoft.com/office/drawing/2014/main" id="{E30E6F4B-AD5D-441E-89AC-AF52ED1A86D0}"/>
                </a:ext>
              </a:extLst>
            </p:cNvPr>
            <p:cNvSpPr txBox="1"/>
            <p:nvPr/>
          </p:nvSpPr>
          <p:spPr>
            <a:xfrm>
              <a:off x="9889443" y="308076"/>
              <a:ext cx="1412573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Analysis</a:t>
              </a: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8653A27-B655-4F94-864B-E6E90DDCC040}"/>
              </a:ext>
            </a:extLst>
          </p:cNvPr>
          <p:cNvSpPr txBox="1"/>
          <p:nvPr/>
        </p:nvSpPr>
        <p:spPr>
          <a:xfrm>
            <a:off x="142240" y="165247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Light" panose="02020603020101020101"/>
                <a:ea typeface="KoPub돋움체 Light" panose="02020603020101020101"/>
              </a:rPr>
              <a:t>주가예측한계점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C6957F2-CF33-4084-B392-DCD823D2C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3" y="1484310"/>
            <a:ext cx="9144001" cy="52055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9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참고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046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001" y="3771460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Q&amp;A</a:t>
            </a:r>
            <a:endParaRPr lang="ko-KR" altLang="en-US" b="1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34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0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F22073C7-CEDE-44ED-A7B9-D051FDD44BD0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0A7D365-185E-4EA5-A67A-6DFCED090C6C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주제선정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9B77235-9134-40F2-8DF0-53F1E854B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D823C86B-1DDB-4368-BF39-174AB61CFA4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23690BC8-1F48-462F-BE63-3FD890574837}"/>
              </a:ext>
            </a:extLst>
          </p:cNvPr>
          <p:cNvGrpSpPr/>
          <p:nvPr/>
        </p:nvGrpSpPr>
        <p:grpSpPr>
          <a:xfrm>
            <a:off x="3095673" y="1100117"/>
            <a:ext cx="4997104" cy="5274721"/>
            <a:chOff x="3095673" y="1100117"/>
            <a:chExt cx="4997104" cy="5274721"/>
          </a:xfrm>
        </p:grpSpPr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B9D134BD-34B4-4D8F-A7B0-26396832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673" y="1100117"/>
              <a:ext cx="4997104" cy="5274721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6B5D81E5-2A33-4112-913F-56BE0FBF9429}"/>
                </a:ext>
              </a:extLst>
            </p:cNvPr>
            <p:cNvSpPr/>
            <p:nvPr/>
          </p:nvSpPr>
          <p:spPr>
            <a:xfrm>
              <a:off x="7384627" y="5063067"/>
              <a:ext cx="696390" cy="21790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9A68EBFC-6E11-4AE4-A67D-033938D867B5}"/>
                </a:ext>
              </a:extLst>
            </p:cNvPr>
            <p:cNvSpPr/>
            <p:nvPr/>
          </p:nvSpPr>
          <p:spPr>
            <a:xfrm>
              <a:off x="3143679" y="5310018"/>
              <a:ext cx="1721936" cy="193160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C2A450AC-A3A2-443C-A7CB-B65111D04967}"/>
              </a:ext>
            </a:extLst>
          </p:cNvPr>
          <p:cNvGrpSpPr/>
          <p:nvPr/>
        </p:nvGrpSpPr>
        <p:grpSpPr>
          <a:xfrm>
            <a:off x="396049" y="2015432"/>
            <a:ext cx="6122894" cy="1275603"/>
            <a:chOff x="396049" y="2015432"/>
            <a:chExt cx="6122894" cy="1275603"/>
          </a:xfrm>
        </p:grpSpPr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4E1FAC74-12F8-4352-8F74-67264C0D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49" y="2015432"/>
              <a:ext cx="6122894" cy="1275603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B825CBD6-258C-4B64-A997-B6E997C5FC7A}"/>
                </a:ext>
              </a:extLst>
            </p:cNvPr>
            <p:cNvSpPr/>
            <p:nvPr/>
          </p:nvSpPr>
          <p:spPr>
            <a:xfrm>
              <a:off x="456081" y="2333625"/>
              <a:ext cx="1201270" cy="189550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5192DFFF-281A-4A8F-8672-C95786BC756C}"/>
                </a:ext>
              </a:extLst>
            </p:cNvPr>
            <p:cNvSpPr/>
            <p:nvPr/>
          </p:nvSpPr>
          <p:spPr>
            <a:xfrm>
              <a:off x="2687731" y="2015432"/>
              <a:ext cx="1646144" cy="248056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5C271FB-E05D-457B-BA12-3D7B02448E86}"/>
              </a:ext>
            </a:extLst>
          </p:cNvPr>
          <p:cNvGrpSpPr/>
          <p:nvPr/>
        </p:nvGrpSpPr>
        <p:grpSpPr>
          <a:xfrm>
            <a:off x="2595018" y="2972128"/>
            <a:ext cx="7362825" cy="1724025"/>
            <a:chOff x="1997529" y="3054005"/>
            <a:chExt cx="7362825" cy="1724025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959CCCC4-2919-45C3-88CC-57CD70BBE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529" y="3054005"/>
              <a:ext cx="7362825" cy="172402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C3F73E39-ADBA-494F-96E5-E8EA393C5279}"/>
                </a:ext>
              </a:extLst>
            </p:cNvPr>
            <p:cNvSpPr/>
            <p:nvPr/>
          </p:nvSpPr>
          <p:spPr>
            <a:xfrm flipV="1">
              <a:off x="3609975" y="3231801"/>
              <a:ext cx="5638800" cy="158697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9F3BF9BF-1F48-4A71-97EC-EF95D0E16A50}"/>
                </a:ext>
              </a:extLst>
            </p:cNvPr>
            <p:cNvSpPr/>
            <p:nvPr/>
          </p:nvSpPr>
          <p:spPr>
            <a:xfrm flipV="1">
              <a:off x="1997529" y="3408269"/>
              <a:ext cx="2869746" cy="17646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B6BAF3E6-DB5D-4D91-9E46-B4A4BC029EAA}"/>
              </a:ext>
            </a:extLst>
          </p:cNvPr>
          <p:cNvGrpSpPr/>
          <p:nvPr/>
        </p:nvGrpSpPr>
        <p:grpSpPr>
          <a:xfrm>
            <a:off x="5594225" y="4195234"/>
            <a:ext cx="6230219" cy="2450380"/>
            <a:chOff x="5403726" y="3764565"/>
            <a:chExt cx="6230219" cy="2450380"/>
          </a:xfrm>
        </p:grpSpPr>
        <p:pic>
          <p:nvPicPr>
            <p:cNvPr id="42" name="그림 41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67FB25F9-822D-486E-9BD7-328AD55E3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726" y="3764565"/>
              <a:ext cx="6230219" cy="245038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E54FD25E-18F8-4C52-9433-DF2B09F209AA}"/>
                </a:ext>
              </a:extLst>
            </p:cNvPr>
            <p:cNvSpPr/>
            <p:nvPr/>
          </p:nvSpPr>
          <p:spPr>
            <a:xfrm>
              <a:off x="5403726" y="3784781"/>
              <a:ext cx="2447327" cy="460487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="" xmlns:a16="http://schemas.microsoft.com/office/drawing/2014/main" id="{185503D0-B714-4A0C-B8E8-A84F4923314C}"/>
              </a:ext>
            </a:extLst>
          </p:cNvPr>
          <p:cNvGrpSpPr/>
          <p:nvPr/>
        </p:nvGrpSpPr>
        <p:grpSpPr>
          <a:xfrm>
            <a:off x="-24491" y="1008100"/>
            <a:ext cx="2502925" cy="563991"/>
            <a:chOff x="1437" y="308076"/>
            <a:chExt cx="2354287" cy="941714"/>
          </a:xfrm>
          <a:solidFill>
            <a:srgbClr val="002060"/>
          </a:solidFill>
        </p:grpSpPr>
        <p:sp>
          <p:nvSpPr>
            <p:cNvPr id="48" name="Arrow: Pentagon 9">
              <a:extLst>
                <a:ext uri="{FF2B5EF4-FFF2-40B4-BE49-F238E27FC236}">
                  <a16:creationId xmlns="" xmlns:a16="http://schemas.microsoft.com/office/drawing/2014/main" id="{155EE6FC-3510-4E82-839F-4BA6E7E446A0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49" name="Arrow: Pentagon 4">
              <a:extLst>
                <a:ext uri="{FF2B5EF4-FFF2-40B4-BE49-F238E27FC236}">
                  <a16:creationId xmlns="" xmlns:a16="http://schemas.microsoft.com/office/drawing/2014/main" id="{027FCC54-A87F-4662-866A-2B286E465070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ED55494-561F-4683-94E3-36B90165926E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주제선정이유</a:t>
            </a:r>
          </a:p>
        </p:txBody>
      </p:sp>
    </p:spTree>
    <p:extLst>
      <p:ext uri="{BB962C8B-B14F-4D97-AF65-F5344CB8AC3E}">
        <p14:creationId xmlns="" xmlns:p14="http://schemas.microsoft.com/office/powerpoint/2010/main" val="10222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92064" y="1940719"/>
            <a:ext cx="7415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1)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주가는 언론이 긍정이면 상승 할 것이다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.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KoPub돋움체 Light" panose="02020603020101020101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17A84B2-3737-4BC1-92F3-50A12385A94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BA81484-FE95-4BDA-9060-AAD76F95312A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주제선정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199AFC0B-ECBB-440F-BBB5-BBC3D1D2D46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B9ECD342-D66B-4FEF-A820-8405CE8F9EF2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8">
            <a:extLst>
              <a:ext uri="{FF2B5EF4-FFF2-40B4-BE49-F238E27FC236}">
                <a16:creationId xmlns="" xmlns:a16="http://schemas.microsoft.com/office/drawing/2014/main" id="{581FA46D-92B1-4EFF-968A-07CD61755030}"/>
              </a:ext>
            </a:extLst>
          </p:cNvPr>
          <p:cNvGrpSpPr/>
          <p:nvPr/>
        </p:nvGrpSpPr>
        <p:grpSpPr>
          <a:xfrm>
            <a:off x="-24491" y="1008100"/>
            <a:ext cx="2502925" cy="563991"/>
            <a:chOff x="1437" y="308076"/>
            <a:chExt cx="2354287" cy="941714"/>
          </a:xfrm>
          <a:solidFill>
            <a:srgbClr val="002060"/>
          </a:solidFill>
        </p:grpSpPr>
        <p:sp>
          <p:nvSpPr>
            <p:cNvPr id="21" name="Arrow: Pentagon 9">
              <a:extLst>
                <a:ext uri="{FF2B5EF4-FFF2-40B4-BE49-F238E27FC236}">
                  <a16:creationId xmlns="" xmlns:a16="http://schemas.microsoft.com/office/drawing/2014/main" id="{CE7539EE-9789-4B67-BA62-E698CA46033A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2" name="Arrow: Pentagon 4">
              <a:extLst>
                <a:ext uri="{FF2B5EF4-FFF2-40B4-BE49-F238E27FC236}">
                  <a16:creationId xmlns="" xmlns:a16="http://schemas.microsoft.com/office/drawing/2014/main" id="{A4DA83E7-2F00-406D-B6FB-DF82F5F9882D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A077912-582C-406A-AA38-A1CBDC259B0C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가설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7210" y="3527205"/>
            <a:ext cx="3984735" cy="118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753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="" xmlns:a16="http://schemas.microsoft.com/office/drawing/2014/main" id="{B1B49848-3A71-4440-B1AB-5549E032F205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Arrow: Pentagon 9">
              <a:extLst>
                <a:ext uri="{FF2B5EF4-FFF2-40B4-BE49-F238E27FC236}">
                  <a16:creationId xmlns="" xmlns:a16="http://schemas.microsoft.com/office/drawing/2014/main" id="{4B832A19-8BA4-4E75-B368-1470C39D6045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Pentagon 4">
              <a:extLst>
                <a:ext uri="{FF2B5EF4-FFF2-40B4-BE49-F238E27FC236}">
                  <a16:creationId xmlns="" xmlns:a16="http://schemas.microsoft.com/office/drawing/2014/main" id="{699D59C2-C030-450B-8354-4DF560A8203D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="" xmlns:a16="http://schemas.microsoft.com/office/drawing/2014/main" id="{4FDBABE5-1152-4BE1-A5E5-23B168CC6C33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15" name="Arrow: Chevron 5">
              <a:extLst>
                <a:ext uri="{FF2B5EF4-FFF2-40B4-BE49-F238E27FC236}">
                  <a16:creationId xmlns="" xmlns:a16="http://schemas.microsoft.com/office/drawing/2014/main" id="{9CEAA4A3-C6F6-43A3-82AE-29545F07F76E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="" xmlns:a16="http://schemas.microsoft.com/office/drawing/2014/main" id="{C1B260A0-A1E6-410F-90E4-0131D7837C5D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="" xmlns:a16="http://schemas.microsoft.com/office/drawing/2014/main" id="{1E467B1C-130A-4BBF-A4FC-90077C3E1AA5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18" name="Arrow: Chevron 11">
              <a:extLst>
                <a:ext uri="{FF2B5EF4-FFF2-40B4-BE49-F238E27FC236}">
                  <a16:creationId xmlns="" xmlns:a16="http://schemas.microsoft.com/office/drawing/2014/main" id="{7ACCC9CD-6BBB-4DFD-ADF6-856819F87C2A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="" xmlns:a16="http://schemas.microsoft.com/office/drawing/2014/main" id="{0556AED2-88B3-4366-8665-0C755A774A05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="" xmlns:a16="http://schemas.microsoft.com/office/drawing/2014/main" id="{A307766C-1769-431F-846B-2BDE7FE6690E}"/>
              </a:ext>
            </a:extLst>
          </p:cNvPr>
          <p:cNvGrpSpPr/>
          <p:nvPr/>
        </p:nvGrpSpPr>
        <p:grpSpPr>
          <a:xfrm>
            <a:off x="7153212" y="1029300"/>
            <a:ext cx="3631601" cy="563991"/>
            <a:chOff x="7535156" y="308076"/>
            <a:chExt cx="2354287" cy="941714"/>
          </a:xfrm>
          <a:solidFill>
            <a:srgbClr val="39A5EA"/>
          </a:solidFill>
        </p:grpSpPr>
        <p:sp>
          <p:nvSpPr>
            <p:cNvPr id="21" name="Arrow: Chevron 17">
              <a:extLst>
                <a:ext uri="{FF2B5EF4-FFF2-40B4-BE49-F238E27FC236}">
                  <a16:creationId xmlns="" xmlns:a16="http://schemas.microsoft.com/office/drawing/2014/main" id="{D16B578C-BFEC-4906-A640-5D3C4E98FA70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="" xmlns:a16="http://schemas.microsoft.com/office/drawing/2014/main" id="{F0FC6677-4B65-4D41-84BB-B7B166ED9E6D}"/>
                </a:ext>
              </a:extLst>
            </p:cNvPr>
            <p:cNvSpPr txBox="1"/>
            <p:nvPr/>
          </p:nvSpPr>
          <p:spPr>
            <a:xfrm>
              <a:off x="7970317" y="308076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Feature</a:t>
              </a:r>
              <a:r>
                <a:rPr lang="ko-KR" altLang="en-US" sz="1600" b="1" dirty="0"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ea typeface="KoPub돋움체 Light" panose="02020603020101020101"/>
                </a:rPr>
                <a:t>Engineering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="" xmlns:a16="http://schemas.microsoft.com/office/drawing/2014/main" id="{56C30F66-8A18-414E-8F83-0B007767DC8D}"/>
              </a:ext>
            </a:extLst>
          </p:cNvPr>
          <p:cNvGrpSpPr/>
          <p:nvPr/>
        </p:nvGrpSpPr>
        <p:grpSpPr>
          <a:xfrm>
            <a:off x="10287052" y="1029299"/>
            <a:ext cx="1904948" cy="563992"/>
            <a:chOff x="9418586" y="308074"/>
            <a:chExt cx="2354287" cy="941716"/>
          </a:xfrm>
          <a:solidFill>
            <a:srgbClr val="39A5EA"/>
          </a:solidFill>
        </p:grpSpPr>
        <p:sp>
          <p:nvSpPr>
            <p:cNvPr id="24" name="Arrow: Chevron 20">
              <a:extLst>
                <a:ext uri="{FF2B5EF4-FFF2-40B4-BE49-F238E27FC236}">
                  <a16:creationId xmlns="" xmlns:a16="http://schemas.microsoft.com/office/drawing/2014/main" id="{10E1146B-1157-4713-80EB-F219DFFCF6C6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4">
              <a:extLst>
                <a:ext uri="{FF2B5EF4-FFF2-40B4-BE49-F238E27FC236}">
                  <a16:creationId xmlns="" xmlns:a16="http://schemas.microsoft.com/office/drawing/2014/main" id="{44206168-0CDE-4052-B628-1FF264B94D3F}"/>
                </a:ext>
              </a:extLst>
            </p:cNvPr>
            <p:cNvSpPr txBox="1"/>
            <p:nvPr/>
          </p:nvSpPr>
          <p:spPr>
            <a:xfrm>
              <a:off x="9833941" y="308074"/>
              <a:ext cx="1412572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ea typeface="KoPub돋움체 Light" panose="02020603020101020101"/>
                </a:rPr>
                <a:t>Analysis</a:t>
              </a:r>
              <a:endParaRPr lang="en-US" sz="1600" b="1" kern="1200" dirty="0">
                <a:ea typeface="KoPub돋움체 Light" panose="02020603020101020101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298F02E-0A81-41D6-843C-14906014A10F}"/>
              </a:ext>
            </a:extLst>
          </p:cNvPr>
          <p:cNvGrpSpPr/>
          <p:nvPr/>
        </p:nvGrpSpPr>
        <p:grpSpPr>
          <a:xfrm>
            <a:off x="770386" y="1822116"/>
            <a:ext cx="10651228" cy="4673972"/>
            <a:chOff x="543389" y="1445323"/>
            <a:chExt cx="10651228" cy="4673972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3E4545BB-8C82-4849-9CED-74EA94F3FEC3}"/>
                </a:ext>
              </a:extLst>
            </p:cNvPr>
            <p:cNvGrpSpPr/>
            <p:nvPr/>
          </p:nvGrpSpPr>
          <p:grpSpPr>
            <a:xfrm>
              <a:off x="543389" y="1445323"/>
              <a:ext cx="10651228" cy="4673972"/>
              <a:chOff x="429235" y="1298603"/>
              <a:chExt cx="10651228" cy="4673972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C07A88FC-9F92-4113-BB75-42CD0DBD4DA4}"/>
                  </a:ext>
                </a:extLst>
              </p:cNvPr>
              <p:cNvGrpSpPr/>
              <p:nvPr/>
            </p:nvGrpSpPr>
            <p:grpSpPr>
              <a:xfrm>
                <a:off x="429235" y="1298603"/>
                <a:ext cx="10651228" cy="4673972"/>
                <a:chOff x="429235" y="1273435"/>
                <a:chExt cx="10651228" cy="4673972"/>
              </a:xfrm>
            </p:grpSpPr>
            <p:grpSp>
              <p:nvGrpSpPr>
                <p:cNvPr id="50" name="Group 52">
                  <a:extLst>
                    <a:ext uri="{FF2B5EF4-FFF2-40B4-BE49-F238E27FC236}">
                      <a16:creationId xmlns="" xmlns:a16="http://schemas.microsoft.com/office/drawing/2014/main" id="{1564E933-1C49-4AAC-A28D-DF029DD9F986}"/>
                    </a:ext>
                  </a:extLst>
                </p:cNvPr>
                <p:cNvGrpSpPr/>
                <p:nvPr/>
              </p:nvGrpSpPr>
              <p:grpSpPr>
                <a:xfrm>
                  <a:off x="429235" y="1273435"/>
                  <a:ext cx="10651228" cy="4673972"/>
                  <a:chOff x="141551" y="993050"/>
                  <a:chExt cx="10651228" cy="4673972"/>
                </a:xfrm>
              </p:grpSpPr>
              <p:sp>
                <p:nvSpPr>
                  <p:cNvPr id="52" name="Rectangle: Rounded Corners 23">
                    <a:extLst>
                      <a:ext uri="{FF2B5EF4-FFF2-40B4-BE49-F238E27FC236}">
                        <a16:creationId xmlns="" xmlns:a16="http://schemas.microsoft.com/office/drawing/2014/main" id="{2CE63F9C-6422-4884-B52A-578AD23983BD}"/>
                      </a:ext>
                    </a:extLst>
                  </p:cNvPr>
                  <p:cNvSpPr/>
                  <p:nvPr/>
                </p:nvSpPr>
                <p:spPr>
                  <a:xfrm>
                    <a:off x="141551" y="993050"/>
                    <a:ext cx="1741588" cy="4673972"/>
                  </a:xfrm>
                  <a:prstGeom prst="roundRect">
                    <a:avLst/>
                  </a:prstGeom>
                  <a:ln w="101600" cmpd="sng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3" name="Rectangle 26">
                    <a:extLst>
                      <a:ext uri="{FF2B5EF4-FFF2-40B4-BE49-F238E27FC236}">
                        <a16:creationId xmlns="" xmlns:a16="http://schemas.microsoft.com/office/drawing/2014/main" id="{5C7A1C39-BE64-41D1-9268-00AEE6FBFDCC}"/>
                      </a:ext>
                    </a:extLst>
                  </p:cNvPr>
                  <p:cNvSpPr/>
                  <p:nvPr/>
                </p:nvSpPr>
                <p:spPr>
                  <a:xfrm>
                    <a:off x="2018333" y="1004788"/>
                    <a:ext cx="6099099" cy="4662234"/>
                  </a:xfrm>
                  <a:prstGeom prst="rect">
                    <a:avLst/>
                  </a:prstGeom>
                  <a:ln w="101600" cmpd="sng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4" name="Rectangle: Rounded Corners 32">
                    <a:extLst>
                      <a:ext uri="{FF2B5EF4-FFF2-40B4-BE49-F238E27FC236}">
                        <a16:creationId xmlns="" xmlns:a16="http://schemas.microsoft.com/office/drawing/2014/main" id="{879C91CE-CE3F-4A5D-8193-CC56659843E0}"/>
                      </a:ext>
                    </a:extLst>
                  </p:cNvPr>
                  <p:cNvSpPr/>
                  <p:nvPr/>
                </p:nvSpPr>
                <p:spPr>
                  <a:xfrm>
                    <a:off x="10150706" y="1640422"/>
                    <a:ext cx="642073" cy="3367490"/>
                  </a:xfrm>
                  <a:prstGeom prst="roundRect">
                    <a:avLst/>
                  </a:prstGeom>
                  <a:ln w="101600" cmpd="sng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ea typeface="KoPub돋움체 Light" panose="02020603020101020101"/>
                      </a:rPr>
                      <a:t>주가예측모델</a:t>
                    </a:r>
                    <a:r>
                      <a:rPr lang="ko-KR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ea typeface="KoPub돋움체 Light" panose="02020603020101020101"/>
                      </a:rPr>
                      <a:t> </a:t>
                    </a:r>
                    <a:endParaRPr lang="en-US" altLang="ko-KR" sz="2400" dirty="0">
                      <a:solidFill>
                        <a:schemeClr val="accent1">
                          <a:lumMod val="75000"/>
                        </a:schemeClr>
                      </a:solidFill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5" name="Arrow: Right 41">
                    <a:extLst>
                      <a:ext uri="{FF2B5EF4-FFF2-40B4-BE49-F238E27FC236}">
                        <a16:creationId xmlns="" xmlns:a16="http://schemas.microsoft.com/office/drawing/2014/main" id="{25979A26-18A8-40DC-9961-5DB3C6B1B7CA}"/>
                      </a:ext>
                    </a:extLst>
                  </p:cNvPr>
                  <p:cNvSpPr/>
                  <p:nvPr/>
                </p:nvSpPr>
                <p:spPr>
                  <a:xfrm>
                    <a:off x="1580443" y="1862667"/>
                    <a:ext cx="8435069" cy="93156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6" name="Flowchart: Magnetic Disk 24">
                    <a:extLst>
                      <a:ext uri="{FF2B5EF4-FFF2-40B4-BE49-F238E27FC236}">
                        <a16:creationId xmlns="" xmlns:a16="http://schemas.microsoft.com/office/drawing/2014/main" id="{EB375412-4F64-42DB-BF7D-17C7BFD4D37F}"/>
                      </a:ext>
                    </a:extLst>
                  </p:cNvPr>
                  <p:cNvSpPr/>
                  <p:nvPr/>
                </p:nvSpPr>
                <p:spPr>
                  <a:xfrm>
                    <a:off x="345747" y="1605193"/>
                    <a:ext cx="1349576" cy="1344648"/>
                  </a:xfrm>
                  <a:prstGeom prst="flowChartMagneticDisk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en-US" altLang="ko-KR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7" name="Rectangle 28">
                    <a:extLst>
                      <a:ext uri="{FF2B5EF4-FFF2-40B4-BE49-F238E27FC236}">
                        <a16:creationId xmlns="" xmlns:a16="http://schemas.microsoft.com/office/drawing/2014/main" id="{2096C3A2-9599-4287-8AE6-6E4B230F63BA}"/>
                      </a:ext>
                    </a:extLst>
                  </p:cNvPr>
                  <p:cNvSpPr/>
                  <p:nvPr/>
                </p:nvSpPr>
                <p:spPr>
                  <a:xfrm>
                    <a:off x="2407340" y="1862666"/>
                    <a:ext cx="2480104" cy="1087174"/>
                  </a:xfrm>
                  <a:prstGeom prst="rect">
                    <a:avLst/>
                  </a:prstGeom>
                  <a:ln w="12700" cmpd="sng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ko-KR" altLang="en-US" sz="1400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덱스트</a:t>
                    </a:r>
                    <a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 </a:t>
                    </a:r>
                    <a:r>
                      <a:rPr lang="ko-KR" altLang="en-US" sz="1400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전처리</a:t>
                    </a:r>
                    <a:endPara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2000"/>
                      </a:lnSpc>
                    </a:pPr>
                    <a:endParaRPr lang="en-US" altLang="ko-KR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2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형태소 분석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2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불용어</a:t>
                    </a: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 제거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58" name="Arrow: Right 42">
                    <a:extLst>
                      <a:ext uri="{FF2B5EF4-FFF2-40B4-BE49-F238E27FC236}">
                        <a16:creationId xmlns="" xmlns:a16="http://schemas.microsoft.com/office/drawing/2014/main" id="{3C51E837-0473-4472-8669-0E710DDAE545}"/>
                      </a:ext>
                    </a:extLst>
                  </p:cNvPr>
                  <p:cNvSpPr/>
                  <p:nvPr/>
                </p:nvSpPr>
                <p:spPr>
                  <a:xfrm>
                    <a:off x="1588273" y="3992775"/>
                    <a:ext cx="8440085" cy="93156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1" name="Rectangle 45">
                    <a:extLst>
                      <a:ext uri="{FF2B5EF4-FFF2-40B4-BE49-F238E27FC236}">
                        <a16:creationId xmlns="" xmlns:a16="http://schemas.microsoft.com/office/drawing/2014/main" id="{F56B9A12-3D71-45AB-9014-9CBFF62D61F3}"/>
                      </a:ext>
                    </a:extLst>
                  </p:cNvPr>
                  <p:cNvSpPr/>
                  <p:nvPr/>
                </p:nvSpPr>
                <p:spPr>
                  <a:xfrm>
                    <a:off x="5284325" y="1862666"/>
                    <a:ext cx="2480104" cy="1087174"/>
                  </a:xfrm>
                  <a:prstGeom prst="rect">
                    <a:avLst/>
                  </a:prstGeom>
                  <a:ln w="12700" cmpd="sng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감성수치 </a:t>
                    </a:r>
                    <a:r>
                      <a:rPr lang="ko-KR" altLang="en-US" sz="130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라벨링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r">
                      <a:lnSpc>
                        <a:spcPct val="200000"/>
                      </a:lnSpc>
                    </a:pPr>
                    <a:r>
                      <a: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    </a:t>
                    </a:r>
                    <a:r>
                      <a:rPr lang="ko-KR" altLang="en-US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감성사전</a:t>
                    </a:r>
                    <a:r>
                      <a:rPr lang="en-US" altLang="ko-K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,</a:t>
                    </a:r>
                    <a:r>
                      <a:rPr lang="ko-KR" altLang="en-US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딥러닝</a:t>
                    </a:r>
                    <a:r>
                      <a:rPr lang="en-US" altLang="ko-K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,</a:t>
                    </a:r>
                    <a:r>
                      <a:rPr lang="ko-KR" altLang="en-US" sz="1200" b="1" dirty="0" er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머신러닝</a:t>
                    </a:r>
                    <a:r>
                      <a:rPr lang="en-US" altLang="ko-KR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 </a:t>
                    </a:r>
                    <a:endParaRPr lang="en-US" altLang="ko-KR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="" xmlns:a16="http://schemas.microsoft.com/office/drawing/2014/main" id="{3DFE4565-9F68-4AA7-9738-76B5A19FEC8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9394" y="1862665"/>
                    <a:ext cx="126236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감성분석모델</a:t>
                    </a:r>
                    <a:endPara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endParaRPr lang="en-US" dirty="0"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="" xmlns:a16="http://schemas.microsoft.com/office/drawing/2014/main" id="{4A1666D9-F04B-4A9C-9561-6BE112316429}"/>
                      </a:ext>
                    </a:extLst>
                  </p:cNvPr>
                  <p:cNvSpPr txBox="1"/>
                  <p:nvPr/>
                </p:nvSpPr>
                <p:spPr>
                  <a:xfrm>
                    <a:off x="8367453" y="4529234"/>
                    <a:ext cx="1847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16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4" name="Flowchart: Magnetic Disk 24">
                    <a:extLst>
                      <a:ext uri="{FF2B5EF4-FFF2-40B4-BE49-F238E27FC236}">
                        <a16:creationId xmlns="" xmlns:a16="http://schemas.microsoft.com/office/drawing/2014/main" id="{976853C1-ED93-4F52-AE71-F911A8527EEE}"/>
                      </a:ext>
                    </a:extLst>
                  </p:cNvPr>
                  <p:cNvSpPr/>
                  <p:nvPr/>
                </p:nvSpPr>
                <p:spPr>
                  <a:xfrm>
                    <a:off x="264001" y="3750168"/>
                    <a:ext cx="1349576" cy="1344648"/>
                  </a:xfrm>
                  <a:prstGeom prst="flowChartMagneticDisk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500"/>
                      </a:lnSpc>
                    </a:pPr>
                    <a:endParaRPr lang="en-US" altLang="ko-KR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5" name="Rectangle 43">
                    <a:extLst>
                      <a:ext uri="{FF2B5EF4-FFF2-40B4-BE49-F238E27FC236}">
                        <a16:creationId xmlns="" xmlns:a16="http://schemas.microsoft.com/office/drawing/2014/main" id="{A04C9936-5B81-4803-B1AD-450E85AFBF94}"/>
                      </a:ext>
                    </a:extLst>
                  </p:cNvPr>
                  <p:cNvSpPr/>
                  <p:nvPr/>
                </p:nvSpPr>
                <p:spPr>
                  <a:xfrm>
                    <a:off x="2480742" y="3831181"/>
                    <a:ext cx="2480104" cy="1087174"/>
                  </a:xfrm>
                  <a:prstGeom prst="rect">
                    <a:avLst/>
                  </a:prstGeom>
                  <a:ln w="12700" cmpd="sng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ctr">
                      <a:lnSpc>
                        <a:spcPts val="800"/>
                      </a:lnSpc>
                    </a:pPr>
                    <a:endParaRPr lang="en-US" altLang="ko-KR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marL="285750" indent="-285750">
                      <a:lnSpc>
                        <a:spcPts val="5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3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정규화</a:t>
                    </a:r>
                    <a:endParaRPr lang="en-US" altLang="ko-KR" sz="13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pPr algn="r">
                      <a:lnSpc>
                        <a:spcPct val="200000"/>
                      </a:lnSpc>
                    </a:pPr>
                    <a:r>
                      <a:rPr lang="en-US" altLang="ko-KR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     </a:t>
                    </a:r>
                    <a:r>
                      <a:rPr lang="en-US" altLang="ko-KR" sz="1200" b="1" dirty="0" er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a typeface="KoPub돋움체 Light" panose="02020603020101020101"/>
                      </a:rPr>
                      <a:t>MinMaxScaler</a:t>
                    </a:r>
                    <a:endParaRPr lang="en-US" altLang="ko-KR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  <a:p>
                    <a:endPara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="" xmlns:a16="http://schemas.microsoft.com/office/drawing/2014/main" id="{B37D0853-E142-4653-BA70-B425A6B42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5807" y="3856886"/>
                    <a:ext cx="11448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주가 </a:t>
                    </a:r>
                    <a:r>
                      <a:rPr lang="ko-KR" altLang="en-US" sz="1400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KoPub돋움체 Light" panose="02020603020101020101"/>
                      </a:rPr>
                      <a:t>전처리</a:t>
                    </a:r>
                    <a:endPara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  <a:ea typeface="KoPub돋움체 Light" panose="02020603020101020101"/>
                    </a:endParaRPr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ECD9AA7E-AD16-47F4-B628-DDA116B93F88}"/>
                    </a:ext>
                  </a:extLst>
                </p:cNvPr>
                <p:cNvSpPr txBox="1"/>
                <p:nvPr/>
              </p:nvSpPr>
              <p:spPr>
                <a:xfrm>
                  <a:off x="10491675" y="4866575"/>
                  <a:ext cx="535502" cy="4028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200000"/>
                    </a:lnSpc>
                  </a:pPr>
                  <a:r>
                    <a:rPr lang="en-US" altLang="ko-KR" sz="1200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a typeface="KoPub돋움체 Light" panose="02020603020101020101"/>
                    </a:rPr>
                    <a:t>Lstm</a:t>
                  </a:r>
                  <a:endParaRPr lang="en-US" altLang="ko-KR" sz="1200" b="1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ea typeface="KoPub돋움체 Light" panose="02020603020101020101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F86C2930-A4FF-4378-BF91-ADDB83262ECE}"/>
                  </a:ext>
                </a:extLst>
              </p:cNvPr>
              <p:cNvSpPr txBox="1"/>
              <p:nvPr/>
            </p:nvSpPr>
            <p:spPr>
              <a:xfrm>
                <a:off x="4483335" y="2391059"/>
                <a:ext cx="691789" cy="82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sz="1200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ea typeface="KoPub돋움체 Light" panose="02020603020101020101"/>
                  </a:rPr>
                  <a:t>Konlpy</a:t>
                </a:r>
                <a:endParaRPr lang="en-US" altLang="ko-KR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KoPub돋움체 Light" panose="02020603020101020101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ko-KR" sz="1200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ea"/>
                    <a:ea typeface="KoPub돋움체 Light" panose="02020603020101020101"/>
                  </a:rPr>
                  <a:t>Kobert</a:t>
                </a:r>
                <a:endParaRPr lang="en-US" altLang="ko-KR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+mn-ea"/>
                  <a:ea typeface="KoPub돋움체 Light" panose="02020603020101020101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ko-KR" sz="1200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ea"/>
                    <a:ea typeface="KoPub돋움체 Light" panose="02020603020101020101"/>
                  </a:rPr>
                  <a:t>khaii</a:t>
                </a:r>
                <a:endPara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KoPub돋움체 Light" panose="02020603020101020101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3DAAD38-DAF2-4E49-841A-75F7315D2DA1}"/>
                </a:ext>
              </a:extLst>
            </p:cNvPr>
            <p:cNvSpPr txBox="1"/>
            <p:nvPr/>
          </p:nvSpPr>
          <p:spPr>
            <a:xfrm>
              <a:off x="701014" y="2654049"/>
              <a:ext cx="144271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KoPub돋움체 Light" panose="02020603020101020101"/>
                </a:rPr>
                <a:t>뉴스 데이터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ko-KR" sz="12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a typeface="KoPub돋움체 Light" panose="02020603020101020101"/>
                </a:rPr>
                <a:t>BeautifulSoup</a:t>
              </a:r>
              <a:endParaRPr lang="en-US" altLang="ko-KR" sz="12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KoPub돋움체 Light" panose="02020603020101020101"/>
              </a:endParaRPr>
            </a:p>
            <a:p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9A023B4C-28BB-43BB-9F8D-6C90163FFC8F}"/>
                </a:ext>
              </a:extLst>
            </p:cNvPr>
            <p:cNvSpPr txBox="1"/>
            <p:nvPr/>
          </p:nvSpPr>
          <p:spPr>
            <a:xfrm>
              <a:off x="619268" y="4778169"/>
              <a:ext cx="144271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KoPub돋움체 Light" panose="02020603020101020101"/>
                </a:rPr>
                <a:t>주가 데이터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ko-KR" sz="12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a typeface="KoPub돋움체 Light" panose="02020603020101020101"/>
                </a:rPr>
                <a:t>BeautifulSoup</a:t>
              </a:r>
              <a:endParaRPr lang="en-US" altLang="ko-KR" sz="1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KoPub돋움체 Light" panose="02020603020101020101"/>
              </a:endParaRPr>
            </a:p>
            <a:p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981B6A38-423C-475C-9870-AECAFF2B284D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548033CF-38E2-43E0-A663-F7FBBA98A5FB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C05883E4-0187-4B7C-8152-A24E7BD96FD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98829BBD-F920-44E7-BBB5-B2A4949A699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085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35294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Group 8">
            <a:extLst>
              <a:ext uri="{FF2B5EF4-FFF2-40B4-BE49-F238E27FC236}">
                <a16:creationId xmlns="" xmlns:a16="http://schemas.microsoft.com/office/drawing/2014/main" id="{B6AE16D0-A676-44C1-A9C5-BA7F969D4147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Arrow: Pentagon 9">
              <a:extLst>
                <a:ext uri="{FF2B5EF4-FFF2-40B4-BE49-F238E27FC236}">
                  <a16:creationId xmlns="" xmlns:a16="http://schemas.microsoft.com/office/drawing/2014/main" id="{23611A5A-AACD-4C2D-99F0-E1831CBB4C42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Pentagon 4">
              <a:extLst>
                <a:ext uri="{FF2B5EF4-FFF2-40B4-BE49-F238E27FC236}">
                  <a16:creationId xmlns="" xmlns:a16="http://schemas.microsoft.com/office/drawing/2014/main" id="{D83A3E17-A1ED-4B5B-8BB9-3D70415B0793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="" xmlns:a16="http://schemas.microsoft.com/office/drawing/2014/main" id="{EBA71522-8DA6-49E5-9783-02C9EF65704E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7" name="Arrow: Chevron 5">
              <a:extLst>
                <a:ext uri="{FF2B5EF4-FFF2-40B4-BE49-F238E27FC236}">
                  <a16:creationId xmlns="" xmlns:a16="http://schemas.microsoft.com/office/drawing/2014/main" id="{096E40A9-E753-4769-A1F5-F82872EA1206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rrow: Chevron 4">
              <a:extLst>
                <a:ext uri="{FF2B5EF4-FFF2-40B4-BE49-F238E27FC236}">
                  <a16:creationId xmlns="" xmlns:a16="http://schemas.microsoft.com/office/drawing/2014/main" id="{A28B18E0-7E93-4BD6-9DB2-FDA9701469E5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5E5482B-DD75-43BD-8DE5-76A2D8B2B7B5}"/>
              </a:ext>
            </a:extLst>
          </p:cNvPr>
          <p:cNvGrpSpPr/>
          <p:nvPr/>
        </p:nvGrpSpPr>
        <p:grpSpPr>
          <a:xfrm>
            <a:off x="2167590" y="1883522"/>
            <a:ext cx="1855769" cy="1356745"/>
            <a:chOff x="1425066" y="1681092"/>
            <a:chExt cx="1757358" cy="1356745"/>
          </a:xfrm>
        </p:grpSpPr>
        <p:sp>
          <p:nvSpPr>
            <p:cNvPr id="39" name="액자 38">
              <a:extLst>
                <a:ext uri="{FF2B5EF4-FFF2-40B4-BE49-F238E27FC236}">
                  <a16:creationId xmlns="" xmlns:a16="http://schemas.microsoft.com/office/drawing/2014/main" id="{FF9B0A3D-3CA2-4034-A678-189FBBA35D26}"/>
                </a:ext>
              </a:extLst>
            </p:cNvPr>
            <p:cNvSpPr/>
            <p:nvPr/>
          </p:nvSpPr>
          <p:spPr>
            <a:xfrm>
              <a:off x="1425066" y="1681092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277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D50098A8-E383-43CA-BEFA-C34AB34BA651}"/>
                </a:ext>
              </a:extLst>
            </p:cNvPr>
            <p:cNvSpPr txBox="1"/>
            <p:nvPr/>
          </p:nvSpPr>
          <p:spPr>
            <a:xfrm>
              <a:off x="1607946" y="2190187"/>
              <a:ext cx="157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Beatifulsoup</a:t>
              </a:r>
              <a:endParaRPr lang="ko-KR" altLang="en-US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54BE18C-3069-49D5-A3EE-5974E2AC68A3}"/>
              </a:ext>
            </a:extLst>
          </p:cNvPr>
          <p:cNvGrpSpPr/>
          <p:nvPr/>
        </p:nvGrpSpPr>
        <p:grpSpPr>
          <a:xfrm>
            <a:off x="2172974" y="3477495"/>
            <a:ext cx="1662648" cy="1356745"/>
            <a:chOff x="1441454" y="3477495"/>
            <a:chExt cx="1574478" cy="1356745"/>
          </a:xfrm>
        </p:grpSpPr>
        <p:sp>
          <p:nvSpPr>
            <p:cNvPr id="40" name="액자 39">
              <a:extLst>
                <a:ext uri="{FF2B5EF4-FFF2-40B4-BE49-F238E27FC236}">
                  <a16:creationId xmlns="" xmlns:a16="http://schemas.microsoft.com/office/drawing/2014/main" id="{78CD3784-BEE6-4B22-96F2-30A619BF1F77}"/>
                </a:ext>
              </a:extLst>
            </p:cNvPr>
            <p:cNvSpPr/>
            <p:nvPr/>
          </p:nvSpPr>
          <p:spPr>
            <a:xfrm>
              <a:off x="1441454" y="3477495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39A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A58E66CA-10FF-4F29-9CD2-E011DFBD79AA}"/>
                </a:ext>
              </a:extLst>
            </p:cNvPr>
            <p:cNvSpPr txBox="1"/>
            <p:nvPr/>
          </p:nvSpPr>
          <p:spPr>
            <a:xfrm>
              <a:off x="1607946" y="3951951"/>
              <a:ext cx="117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Selenium</a:t>
              </a:r>
              <a:endParaRPr lang="ko-KR" altLang="en-US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678A08A-44AF-40E3-B1F5-4E6C458903E2}"/>
              </a:ext>
            </a:extLst>
          </p:cNvPr>
          <p:cNvGrpSpPr/>
          <p:nvPr/>
        </p:nvGrpSpPr>
        <p:grpSpPr>
          <a:xfrm>
            <a:off x="2167591" y="5071468"/>
            <a:ext cx="1662648" cy="1356745"/>
            <a:chOff x="1441454" y="5273899"/>
            <a:chExt cx="1574478" cy="1356745"/>
          </a:xfrm>
        </p:grpSpPr>
        <p:sp>
          <p:nvSpPr>
            <p:cNvPr id="41" name="액자 40">
              <a:extLst>
                <a:ext uri="{FF2B5EF4-FFF2-40B4-BE49-F238E27FC236}">
                  <a16:creationId xmlns="" xmlns:a16="http://schemas.microsoft.com/office/drawing/2014/main" id="{E86FABBE-EB6E-4C66-BCF5-7D36A92DFE3A}"/>
                </a:ext>
              </a:extLst>
            </p:cNvPr>
            <p:cNvSpPr/>
            <p:nvPr/>
          </p:nvSpPr>
          <p:spPr>
            <a:xfrm>
              <a:off x="1441454" y="5273899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BC7B114-58D8-46F1-8987-D8ED8FE9A5A7}"/>
                </a:ext>
              </a:extLst>
            </p:cNvPr>
            <p:cNvSpPr txBox="1"/>
            <p:nvPr/>
          </p:nvSpPr>
          <p:spPr>
            <a:xfrm>
              <a:off x="1607946" y="5690661"/>
              <a:ext cx="1253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Multi</a:t>
              </a:r>
              <a:br>
                <a:rPr lang="en-US" altLang="ko-KR" sz="1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</a:br>
              <a:r>
                <a:rPr lang="en-US" altLang="ko-KR" sz="1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processing</a:t>
              </a:r>
              <a:endParaRPr lang="ko-KR" altLang="en-US" sz="20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4553904-AAC8-4D4A-879D-C09013066A2E}"/>
              </a:ext>
            </a:extLst>
          </p:cNvPr>
          <p:cNvSpPr txBox="1"/>
          <p:nvPr/>
        </p:nvSpPr>
        <p:spPr>
          <a:xfrm>
            <a:off x="4945464" y="2236759"/>
            <a:ext cx="462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정적수집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속도가 빠름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CE45B31-4AF3-4D60-AD89-EA5350225C84}"/>
              </a:ext>
            </a:extLst>
          </p:cNvPr>
          <p:cNvSpPr txBox="1"/>
          <p:nvPr/>
        </p:nvSpPr>
        <p:spPr>
          <a:xfrm>
            <a:off x="4945464" y="3971201"/>
            <a:ext cx="4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-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속도가 느림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9707BC5-7522-42C8-A1B2-358AA6A20847}"/>
              </a:ext>
            </a:extLst>
          </p:cNvPr>
          <p:cNvSpPr txBox="1"/>
          <p:nvPr/>
        </p:nvSpPr>
        <p:spPr>
          <a:xfrm>
            <a:off x="4945464" y="5457451"/>
            <a:ext cx="362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CPU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 여러 개 동시 사용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/>
              <a:ea typeface="KoPub돋움체 Light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시간단축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(1160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페이지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 15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분소요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/>
                <a:ea typeface="KoPub돋움체 Light" panose="02020603020101020101"/>
              </a:rPr>
              <a:t>)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9A1D5F3-4374-4E6D-8460-4BF91A4FBB20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수집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852B53E7-6219-486A-9C2B-5599EFE1EF6F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6FA25FC9-FF64-46AF-92A4-83A052281C94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D604D9F2-0DD6-480B-9E10-B9F33E37BED1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D51830A2-2CE0-4208-926D-C5A50CEC2CD2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256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="" xmlns:a16="http://schemas.microsoft.com/office/drawing/2014/main" id="{00AE3C61-716C-4324-BAFB-E2A1EE272216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17" name="Arrow: Chevron 5">
              <a:extLst>
                <a:ext uri="{FF2B5EF4-FFF2-40B4-BE49-F238E27FC236}">
                  <a16:creationId xmlns="" xmlns:a16="http://schemas.microsoft.com/office/drawing/2014/main" id="{9C02FF1E-1A5F-4C8E-913B-10B1D9AACEA7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Chevron 4">
              <a:extLst>
                <a:ext uri="{FF2B5EF4-FFF2-40B4-BE49-F238E27FC236}">
                  <a16:creationId xmlns="" xmlns:a16="http://schemas.microsoft.com/office/drawing/2014/main" id="{1798FA11-157C-4363-BB54-2C7D9F763021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89536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수집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975B2468-883A-455D-B58E-C5C092F129C1}"/>
              </a:ext>
            </a:extLst>
          </p:cNvPr>
          <p:cNvGrpSpPr/>
          <p:nvPr/>
        </p:nvGrpSpPr>
        <p:grpSpPr>
          <a:xfrm>
            <a:off x="289536" y="2410755"/>
            <a:ext cx="1855769" cy="1356745"/>
            <a:chOff x="1425066" y="1681092"/>
            <a:chExt cx="1757358" cy="1356745"/>
          </a:xfrm>
        </p:grpSpPr>
        <p:sp>
          <p:nvSpPr>
            <p:cNvPr id="21" name="액자 20">
              <a:extLst>
                <a:ext uri="{FF2B5EF4-FFF2-40B4-BE49-F238E27FC236}">
                  <a16:creationId xmlns="" xmlns:a16="http://schemas.microsoft.com/office/drawing/2014/main" id="{5DCB7E08-7E05-407A-87E9-85785096BB0B}"/>
                </a:ext>
              </a:extLst>
            </p:cNvPr>
            <p:cNvSpPr/>
            <p:nvPr/>
          </p:nvSpPr>
          <p:spPr>
            <a:xfrm>
              <a:off x="1425066" y="1681092"/>
              <a:ext cx="1574478" cy="1356745"/>
            </a:xfrm>
            <a:prstGeom prst="frame">
              <a:avLst>
                <a:gd name="adj1" fmla="val 9009"/>
              </a:avLst>
            </a:prstGeom>
            <a:solidFill>
              <a:srgbClr val="277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KoPub돋움체 Light" panose="02020603020101020101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718DE6C-03BA-4B62-95B4-8C27FC7DDC0C}"/>
                </a:ext>
              </a:extLst>
            </p:cNvPr>
            <p:cNvSpPr txBox="1"/>
            <p:nvPr/>
          </p:nvSpPr>
          <p:spPr>
            <a:xfrm>
              <a:off x="1607946" y="2190187"/>
              <a:ext cx="157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/>
                  <a:ea typeface="KoPub돋움체 Light" panose="02020603020101020101"/>
                </a:rPr>
                <a:t>Beatifulsoup</a:t>
              </a:r>
              <a:endParaRPr lang="ko-KR" altLang="en-US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950C473-6055-4AB5-8F6E-E25BAF51A163}"/>
              </a:ext>
            </a:extLst>
          </p:cNvPr>
          <p:cNvSpPr txBox="1"/>
          <p:nvPr/>
        </p:nvSpPr>
        <p:spPr>
          <a:xfrm>
            <a:off x="197184" y="4258492"/>
            <a:ext cx="462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정적수집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속도가 빠름</a:t>
            </a:r>
            <a:endParaRPr lang="ko-KR" altLang="en-US" dirty="0">
              <a:latin typeface="KoPub돋움체 Light" panose="02020603020101020101"/>
              <a:ea typeface="KoPub돋움체 Light" panose="02020603020101020101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659972E-BAE1-4772-9A99-EF1D1F1198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5299" y="2224206"/>
            <a:ext cx="8146240" cy="290069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23EBCEE-22D6-4C15-884A-E91DCEB4FF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6536" y="1811007"/>
            <a:ext cx="7423765" cy="445178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027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4AB68618-2C7F-42E9-B4C6-516802FE71CE}"/>
              </a:ext>
            </a:extLst>
          </p:cNvPr>
          <p:cNvGrpSpPr/>
          <p:nvPr/>
        </p:nvGrpSpPr>
        <p:grpSpPr>
          <a:xfrm>
            <a:off x="-28211" y="1029336"/>
            <a:ext cx="1648556" cy="573654"/>
            <a:chOff x="-21060" y="308076"/>
            <a:chExt cx="2376784" cy="9578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Arrow: Pentagon 9">
              <a:extLst>
                <a:ext uri="{FF2B5EF4-FFF2-40B4-BE49-F238E27FC236}">
                  <a16:creationId xmlns="" xmlns:a16="http://schemas.microsoft.com/office/drawing/2014/main" id="{DE7295C7-8AD3-4CA0-A794-6E01AC364107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solidFill>
              <a:srgbClr val="39A5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="" xmlns:a16="http://schemas.microsoft.com/office/drawing/2014/main" id="{1C4D0CCF-8C47-456C-A66A-8635987D8E04}"/>
                </a:ext>
              </a:extLst>
            </p:cNvPr>
            <p:cNvSpPr txBox="1"/>
            <p:nvPr/>
          </p:nvSpPr>
          <p:spPr>
            <a:xfrm>
              <a:off x="-21060" y="324211"/>
              <a:ext cx="1716202" cy="941714"/>
            </a:xfrm>
            <a:prstGeom prst="rect">
              <a:avLst/>
            </a:prstGeom>
            <a:solidFill>
              <a:srgbClr val="39A5EA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KoPub돋움체 Light" panose="02020603020101020101"/>
                  <a:ea typeface="KoPub돋움체 Light" panose="02020603020101020101"/>
                </a:rPr>
                <a:t>Planning</a:t>
              </a:r>
              <a:endParaRPr lang="en-US" sz="20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9A9F3-0878-4B73-8AAA-1BA05AC7916B}"/>
              </a:ext>
            </a:extLst>
          </p:cNvPr>
          <p:cNvSpPr txBox="1"/>
          <p:nvPr/>
        </p:nvSpPr>
        <p:spPr>
          <a:xfrm>
            <a:off x="259654" y="1762097"/>
            <a:ext cx="258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KoPub돋움체 Light" panose="02020603020101020101"/>
                <a:ea typeface="KoPub돋움체 Light" panose="02020603020101020101"/>
              </a:rPr>
              <a:t>데이터 </a:t>
            </a:r>
            <a:r>
              <a:rPr lang="ko-KR" altLang="en-US" sz="1400" b="1" dirty="0" err="1">
                <a:latin typeface="KoPub돋움체 Light" panose="02020603020101020101"/>
                <a:ea typeface="KoPub돋움체 Light" panose="02020603020101020101"/>
              </a:rPr>
              <a:t>전처리</a:t>
            </a:r>
            <a:endParaRPr lang="ko-KR" altLang="en-US" sz="1400" b="1" dirty="0">
              <a:latin typeface="KoPub돋움체 Light" panose="02020603020101020101"/>
              <a:ea typeface="KoPub돋움체 Light" panose="02020603020101020101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95091F0-3935-4886-8D6B-78A413FE8ABA}"/>
              </a:ext>
            </a:extLst>
          </p:cNvPr>
          <p:cNvGrpSpPr/>
          <p:nvPr/>
        </p:nvGrpSpPr>
        <p:grpSpPr>
          <a:xfrm>
            <a:off x="259654" y="250627"/>
            <a:ext cx="1569660" cy="507471"/>
            <a:chOff x="259654" y="250627"/>
            <a:chExt cx="1569660" cy="50747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B2E982D-FAF1-4A86-B1CE-FA1A7A5B2A86}"/>
                </a:ext>
              </a:extLst>
            </p:cNvPr>
            <p:cNvSpPr txBox="1"/>
            <p:nvPr/>
          </p:nvSpPr>
          <p:spPr>
            <a:xfrm>
              <a:off x="259654" y="29643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진행과정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39BC062-4AD3-4117-9A5E-B004EB004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5" y="741634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8EE4D333-6612-4C5D-B8E0-C1112AC5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644" y="250627"/>
              <a:ext cx="1371681" cy="6421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">
            <a:extLst>
              <a:ext uri="{FF2B5EF4-FFF2-40B4-BE49-F238E27FC236}">
                <a16:creationId xmlns="" xmlns:a16="http://schemas.microsoft.com/office/drawing/2014/main" id="{8F5C0A7A-44F3-4203-8841-2C7196D1E66E}"/>
              </a:ext>
            </a:extLst>
          </p:cNvPr>
          <p:cNvGrpSpPr/>
          <p:nvPr/>
        </p:nvGrpSpPr>
        <p:grpSpPr>
          <a:xfrm>
            <a:off x="3227906" y="1030710"/>
            <a:ext cx="4401695" cy="573690"/>
            <a:chOff x="3768296" y="308076"/>
            <a:chExt cx="2354287" cy="957909"/>
          </a:xfrm>
          <a:solidFill>
            <a:srgbClr val="39A5EA"/>
          </a:solidFill>
        </p:grpSpPr>
        <p:sp>
          <p:nvSpPr>
            <p:cNvPr id="31" name="Arrow: Chevron 11">
              <a:extLst>
                <a:ext uri="{FF2B5EF4-FFF2-40B4-BE49-F238E27FC236}">
                  <a16:creationId xmlns="" xmlns:a16="http://schemas.microsoft.com/office/drawing/2014/main" id="{C46702D8-85EE-43AA-9237-FDCC2B8546D2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Chevron 4">
              <a:extLst>
                <a:ext uri="{FF2B5EF4-FFF2-40B4-BE49-F238E27FC236}">
                  <a16:creationId xmlns="" xmlns:a16="http://schemas.microsoft.com/office/drawing/2014/main" id="{F3EBCB49-1158-4AF4-81EF-D9486D1BF0B9}"/>
                </a:ext>
              </a:extLst>
            </p:cNvPr>
            <p:cNvSpPr txBox="1"/>
            <p:nvPr/>
          </p:nvSpPr>
          <p:spPr>
            <a:xfrm>
              <a:off x="4044020" y="324271"/>
              <a:ext cx="1801485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Preprocessing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B0BD43C1-D62B-4527-92E6-BE5BE0A5981A}"/>
              </a:ext>
            </a:extLst>
          </p:cNvPr>
          <p:cNvGrpSpPr/>
          <p:nvPr/>
        </p:nvGrpSpPr>
        <p:grpSpPr>
          <a:xfrm>
            <a:off x="1091908" y="1019601"/>
            <a:ext cx="2837739" cy="573690"/>
            <a:chOff x="1884867" y="291881"/>
            <a:chExt cx="2354287" cy="957909"/>
          </a:xfrm>
          <a:solidFill>
            <a:srgbClr val="39A5EA"/>
          </a:solidFill>
        </p:grpSpPr>
        <p:sp>
          <p:nvSpPr>
            <p:cNvPr id="34" name="Arrow: Chevron 5">
              <a:extLst>
                <a:ext uri="{FF2B5EF4-FFF2-40B4-BE49-F238E27FC236}">
                  <a16:creationId xmlns="" xmlns:a16="http://schemas.microsoft.com/office/drawing/2014/main" id="{C6AB55AD-1D3B-4CA0-B868-38F76FAEF0E3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4">
              <a:extLst>
                <a:ext uri="{FF2B5EF4-FFF2-40B4-BE49-F238E27FC236}">
                  <a16:creationId xmlns="" xmlns:a16="http://schemas.microsoft.com/office/drawing/2014/main" id="{518FFA7D-9AD9-4676-97F7-7CE68EE1EB52}"/>
                </a:ext>
              </a:extLst>
            </p:cNvPr>
            <p:cNvSpPr txBox="1"/>
            <p:nvPr/>
          </p:nvSpPr>
          <p:spPr>
            <a:xfrm>
              <a:off x="2120199" y="291881"/>
              <a:ext cx="1412573" cy="94171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latin typeface="KoPub돋움체 Light" panose="02020603020101020101"/>
                  <a:ea typeface="KoPub돋움체 Light" panose="02020603020101020101"/>
                </a:rPr>
                <a:t>Data</a:t>
              </a:r>
              <a:r>
                <a:rPr lang="ko-KR" altLang="en-US" sz="1600" b="1" dirty="0">
                  <a:latin typeface="KoPub돋움체 Light" panose="02020603020101020101"/>
                  <a:ea typeface="KoPub돋움체 Light" panose="02020603020101020101"/>
                </a:rPr>
                <a:t> </a:t>
              </a:r>
              <a:r>
                <a:rPr lang="en-US" altLang="ko-KR" sz="1600" b="1" dirty="0">
                  <a:latin typeface="KoPub돋움체 Light" panose="02020603020101020101"/>
                  <a:ea typeface="KoPub돋움체 Light" panose="02020603020101020101"/>
                </a:rPr>
                <a:t>Collecting</a:t>
              </a:r>
              <a:endParaRPr lang="en-US" sz="1600" b="1" kern="1200" dirty="0">
                <a:latin typeface="KoPub돋움체 Light" panose="02020603020101020101"/>
                <a:ea typeface="KoPub돋움체 Light" panose="02020603020101020101"/>
              </a:endParaRPr>
            </a:p>
          </p:txBody>
        </p:sp>
      </p:grpSp>
      <p:graphicFrame>
        <p:nvGraphicFramePr>
          <p:cNvPr id="36" name="다이어그램 35">
            <a:extLst>
              <a:ext uri="{FF2B5EF4-FFF2-40B4-BE49-F238E27FC236}">
                <a16:creationId xmlns="" xmlns:a16="http://schemas.microsoft.com/office/drawing/2014/main" id="{C8515A3F-40A7-47DD-B9C0-8642D0394DB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4983673"/>
              </p:ext>
            </p:extLst>
          </p:nvPr>
        </p:nvGraphicFramePr>
        <p:xfrm>
          <a:off x="3247994" y="2240567"/>
          <a:ext cx="5112280" cy="289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85C6A87-66E1-42C2-90DF-337CDB6E6C30}"/>
              </a:ext>
            </a:extLst>
          </p:cNvPr>
          <p:cNvGrpSpPr/>
          <p:nvPr/>
        </p:nvGrpSpPr>
        <p:grpSpPr>
          <a:xfrm>
            <a:off x="8360274" y="2727185"/>
            <a:ext cx="646830" cy="438976"/>
            <a:chOff x="2070466" y="416153"/>
            <a:chExt cx="646830" cy="438976"/>
          </a:xfrm>
        </p:grpSpPr>
        <p:sp>
          <p:nvSpPr>
            <p:cNvPr id="38" name="화살표: 오른쪽 37">
              <a:extLst>
                <a:ext uri="{FF2B5EF4-FFF2-40B4-BE49-F238E27FC236}">
                  <a16:creationId xmlns="" xmlns:a16="http://schemas.microsoft.com/office/drawing/2014/main" id="{D43FC231-DF28-46D6-809F-F83BF6014ACA}"/>
                </a:ext>
              </a:extLst>
            </p:cNvPr>
            <p:cNvSpPr/>
            <p:nvPr/>
          </p:nvSpPr>
          <p:spPr>
            <a:xfrm>
              <a:off x="2070466" y="416153"/>
              <a:ext cx="646830" cy="4389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화살표: 오른쪽 4">
              <a:extLst>
                <a:ext uri="{FF2B5EF4-FFF2-40B4-BE49-F238E27FC236}">
                  <a16:creationId xmlns="" xmlns:a16="http://schemas.microsoft.com/office/drawing/2014/main" id="{50EFF6D1-C18C-4A59-A8BE-A1ADDA98472E}"/>
                </a:ext>
              </a:extLst>
            </p:cNvPr>
            <p:cNvSpPr txBox="1"/>
            <p:nvPr/>
          </p:nvSpPr>
          <p:spPr>
            <a:xfrm>
              <a:off x="2070466" y="503948"/>
              <a:ext cx="515137" cy="26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8E93C0E-2FFA-484B-A952-79CD728756C3}"/>
              </a:ext>
            </a:extLst>
          </p:cNvPr>
          <p:cNvGrpSpPr/>
          <p:nvPr/>
        </p:nvGrpSpPr>
        <p:grpSpPr>
          <a:xfrm>
            <a:off x="9270286" y="2648364"/>
            <a:ext cx="1763162" cy="712046"/>
            <a:chOff x="2985792" y="398292"/>
            <a:chExt cx="1763162" cy="7120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654A7443-5520-41AA-B91B-CD9EFBDE5CED}"/>
                </a:ext>
              </a:extLst>
            </p:cNvPr>
            <p:cNvSpPr/>
            <p:nvPr/>
          </p:nvSpPr>
          <p:spPr>
            <a:xfrm>
              <a:off x="2985792" y="398292"/>
              <a:ext cx="1763162" cy="7120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사각형: 둥근 모서리 6">
              <a:extLst>
                <a:ext uri="{FF2B5EF4-FFF2-40B4-BE49-F238E27FC236}">
                  <a16:creationId xmlns="" xmlns:a16="http://schemas.microsoft.com/office/drawing/2014/main" id="{A837DEC1-CD0E-4363-B386-039538822C88}"/>
                </a:ext>
              </a:extLst>
            </p:cNvPr>
            <p:cNvSpPr txBox="1"/>
            <p:nvPr/>
          </p:nvSpPr>
          <p:spPr>
            <a:xfrm>
              <a:off x="2985792" y="398292"/>
              <a:ext cx="1763162" cy="474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dirty="0"/>
                <a:t>벡터화</a:t>
              </a:r>
              <a:r>
                <a:rPr lang="en-US" altLang="ko-KR" sz="1500" dirty="0"/>
                <a:t>(Embedding)</a:t>
              </a:r>
              <a:endParaRPr lang="ko-KR" altLang="en-US" sz="1500" kern="12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674C8233-685C-45DF-935A-19CFCEE4620A}"/>
              </a:ext>
            </a:extLst>
          </p:cNvPr>
          <p:cNvGrpSpPr/>
          <p:nvPr/>
        </p:nvGrpSpPr>
        <p:grpSpPr>
          <a:xfrm>
            <a:off x="9636730" y="3184022"/>
            <a:ext cx="1763162" cy="1620000"/>
            <a:chOff x="3346922" y="872990"/>
            <a:chExt cx="1763162" cy="162000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="" xmlns:a16="http://schemas.microsoft.com/office/drawing/2014/main" id="{4F361930-49DA-4C38-BC97-0DCB1457F03F}"/>
                </a:ext>
              </a:extLst>
            </p:cNvPr>
            <p:cNvSpPr/>
            <p:nvPr/>
          </p:nvSpPr>
          <p:spPr>
            <a:xfrm>
              <a:off x="3346922" y="872990"/>
              <a:ext cx="1763162" cy="1620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사각형: 둥근 모서리 8">
              <a:extLst>
                <a:ext uri="{FF2B5EF4-FFF2-40B4-BE49-F238E27FC236}">
                  <a16:creationId xmlns="" xmlns:a16="http://schemas.microsoft.com/office/drawing/2014/main" id="{678399C1-47F3-4554-9D4A-DE620BF8FCA4}"/>
                </a:ext>
              </a:extLst>
            </p:cNvPr>
            <p:cNvSpPr txBox="1"/>
            <p:nvPr/>
          </p:nvSpPr>
          <p:spPr>
            <a:xfrm>
              <a:off x="3394370" y="920438"/>
              <a:ext cx="1668266" cy="1525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500" kern="1200" dirty="0"/>
                <a:t>Word2vec</a:t>
              </a:r>
            </a:p>
            <a:p>
              <a:pPr marL="114300" lvl="1" indent="-11430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500" dirty="0"/>
                <a:t>Doc2vec</a:t>
              </a:r>
            </a:p>
            <a:p>
              <a:pPr marL="114300" lvl="1" indent="-11430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500" kern="1200" dirty="0"/>
                <a:t>TF-IDF</a:t>
              </a:r>
            </a:p>
            <a:p>
              <a:pPr marL="114300" lvl="1" indent="-11430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500" dirty="0" err="1" smtClean="0"/>
                <a:t>Keras.Tokenizer</a:t>
              </a:r>
              <a:endParaRPr lang="ko-KR" altLang="en-US" sz="1500" kern="12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5AD39779-A03C-4614-B136-46CF71461DA9}"/>
              </a:ext>
            </a:extLst>
          </p:cNvPr>
          <p:cNvGrpSpPr/>
          <p:nvPr/>
        </p:nvGrpSpPr>
        <p:grpSpPr>
          <a:xfrm>
            <a:off x="8360274" y="5210671"/>
            <a:ext cx="646830" cy="438976"/>
            <a:chOff x="2070466" y="416153"/>
            <a:chExt cx="646830" cy="438976"/>
          </a:xfrm>
        </p:grpSpPr>
        <p:sp>
          <p:nvSpPr>
            <p:cNvPr id="47" name="화살표: 오른쪽 46">
              <a:extLst>
                <a:ext uri="{FF2B5EF4-FFF2-40B4-BE49-F238E27FC236}">
                  <a16:creationId xmlns="" xmlns:a16="http://schemas.microsoft.com/office/drawing/2014/main" id="{66B13A7C-FD58-4E32-8DE4-DB5976119B6B}"/>
                </a:ext>
              </a:extLst>
            </p:cNvPr>
            <p:cNvSpPr/>
            <p:nvPr/>
          </p:nvSpPr>
          <p:spPr>
            <a:xfrm>
              <a:off x="2070466" y="416153"/>
              <a:ext cx="646830" cy="4389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화살표: 오른쪽 4">
              <a:extLst>
                <a:ext uri="{FF2B5EF4-FFF2-40B4-BE49-F238E27FC236}">
                  <a16:creationId xmlns="" xmlns:a16="http://schemas.microsoft.com/office/drawing/2014/main" id="{A222ECAA-8789-467A-AB60-A09217BA7297}"/>
                </a:ext>
              </a:extLst>
            </p:cNvPr>
            <p:cNvSpPr txBox="1"/>
            <p:nvPr/>
          </p:nvSpPr>
          <p:spPr>
            <a:xfrm>
              <a:off x="2070466" y="503948"/>
              <a:ext cx="515137" cy="26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751EEB61-F365-4C46-A25A-ED3AA820FB2C}"/>
              </a:ext>
            </a:extLst>
          </p:cNvPr>
          <p:cNvGrpSpPr/>
          <p:nvPr/>
        </p:nvGrpSpPr>
        <p:grpSpPr>
          <a:xfrm>
            <a:off x="9270286" y="5131850"/>
            <a:ext cx="1763162" cy="712046"/>
            <a:chOff x="2985792" y="398292"/>
            <a:chExt cx="1763162" cy="712046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="" xmlns:a16="http://schemas.microsoft.com/office/drawing/2014/main" id="{CB467F0A-B8E3-4517-92A5-43E8A622AC0E}"/>
                </a:ext>
              </a:extLst>
            </p:cNvPr>
            <p:cNvSpPr/>
            <p:nvPr/>
          </p:nvSpPr>
          <p:spPr>
            <a:xfrm>
              <a:off x="2985792" y="398292"/>
              <a:ext cx="1763162" cy="7120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사각형: 둥근 모서리 6">
              <a:extLst>
                <a:ext uri="{FF2B5EF4-FFF2-40B4-BE49-F238E27FC236}">
                  <a16:creationId xmlns="" xmlns:a16="http://schemas.microsoft.com/office/drawing/2014/main" id="{49F2BDBC-1341-4E1A-BFBB-F5418E25AB48}"/>
                </a:ext>
              </a:extLst>
            </p:cNvPr>
            <p:cNvSpPr txBox="1"/>
            <p:nvPr/>
          </p:nvSpPr>
          <p:spPr>
            <a:xfrm>
              <a:off x="2985792" y="398292"/>
              <a:ext cx="1763162" cy="474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dirty="0"/>
                <a:t>벡터화</a:t>
              </a:r>
              <a:endParaRPr lang="en-US" altLang="ko-KR" sz="1500" dirty="0"/>
            </a:p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dirty="0"/>
                <a:t>(One-hot)</a:t>
              </a:r>
              <a:endParaRPr lang="ko-KR" altLang="en-US" sz="15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740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1319</Words>
  <Application>Microsoft Office PowerPoint</Application>
  <PresentationFormat>사용자 지정</PresentationFormat>
  <Paragraphs>469</Paragraphs>
  <Slides>34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36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wdp</cp:lastModifiedBy>
  <cp:revision>39</cp:revision>
  <dcterms:created xsi:type="dcterms:W3CDTF">2017-01-24T05:38:17Z</dcterms:created>
  <dcterms:modified xsi:type="dcterms:W3CDTF">2021-05-14T09:31:21Z</dcterms:modified>
</cp:coreProperties>
</file>