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4" r:id="rId2"/>
    <p:sldId id="279" r:id="rId3"/>
    <p:sldId id="275" r:id="rId4"/>
    <p:sldId id="276" r:id="rId5"/>
    <p:sldId id="277" r:id="rId6"/>
    <p:sldId id="278" r:id="rId7"/>
    <p:sldId id="280" r:id="rId8"/>
    <p:sldId id="281" r:id="rId9"/>
    <p:sldId id="283" r:id="rId10"/>
    <p:sldId id="28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61498" autoAdjust="0"/>
  </p:normalViewPr>
  <p:slideViewPr>
    <p:cSldViewPr snapToGrid="0">
      <p:cViewPr>
        <p:scale>
          <a:sx n="75" d="100"/>
          <a:sy n="75" d="100"/>
        </p:scale>
        <p:origin x="68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D77A1-FC86-429A-B4E0-A8AE17F66FF3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D9BB4-C1A8-4B0B-83DE-D1B489E5F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527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D9BB4-C1A8-4B0B-83DE-D1B489E5F5E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62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D9BB4-C1A8-4B0B-83DE-D1B489E5F5E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36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D9BB4-C1A8-4B0B-83DE-D1B489E5F5E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79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Split_test</a:t>
            </a:r>
            <a:r>
              <a:rPr lang="ko-KR" altLang="en-US" dirty="0"/>
              <a:t>로 적은 것이 학습용 데이터 셋에서 </a:t>
            </a:r>
            <a:r>
              <a:rPr lang="en-US" altLang="ko-KR" dirty="0"/>
              <a:t>train/test </a:t>
            </a:r>
            <a:r>
              <a:rPr lang="ko-KR" altLang="en-US" dirty="0"/>
              <a:t>셋 분리하여 테스트한 결과</a:t>
            </a:r>
            <a:endParaRPr lang="en-US" altLang="ko-KR" dirty="0"/>
          </a:p>
          <a:p>
            <a:r>
              <a:rPr lang="en-US" altLang="ko-KR" dirty="0" err="1"/>
              <a:t>Label_test</a:t>
            </a:r>
            <a:r>
              <a:rPr lang="ko-KR" altLang="en-US" dirty="0"/>
              <a:t>로 적은 것이 </a:t>
            </a:r>
            <a:r>
              <a:rPr lang="en-US" altLang="ko-KR" dirty="0"/>
              <a:t>labeling </a:t>
            </a:r>
            <a:r>
              <a:rPr lang="ko-KR" altLang="en-US" dirty="0"/>
              <a:t>된 전체 기사에 대해 </a:t>
            </a:r>
            <a:r>
              <a:rPr lang="en-US" altLang="ko-KR" dirty="0"/>
              <a:t>test</a:t>
            </a:r>
            <a:r>
              <a:rPr lang="ko-KR" altLang="en-US" dirty="0"/>
              <a:t>를 진행한 결과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D9BB4-C1A8-4B0B-83DE-D1B489E5F5E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036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D9BB4-C1A8-4B0B-83DE-D1B489E5F5E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009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D9BB4-C1A8-4B0B-83DE-D1B489E5F5E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751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Split_test</a:t>
            </a:r>
            <a:r>
              <a:rPr lang="ko-KR" altLang="en-US" dirty="0"/>
              <a:t>로 적은 것이 학습용 데이터 셋에서 </a:t>
            </a:r>
            <a:r>
              <a:rPr lang="en-US" altLang="ko-KR" dirty="0"/>
              <a:t>train/test </a:t>
            </a:r>
            <a:r>
              <a:rPr lang="ko-KR" altLang="en-US" dirty="0"/>
              <a:t>셋 분리하여 테스트한 결과</a:t>
            </a:r>
            <a:endParaRPr lang="en-US" altLang="ko-KR" dirty="0"/>
          </a:p>
          <a:p>
            <a:r>
              <a:rPr lang="en-US" altLang="ko-KR" dirty="0" err="1"/>
              <a:t>Label_test</a:t>
            </a:r>
            <a:r>
              <a:rPr lang="ko-KR" altLang="en-US" dirty="0"/>
              <a:t>로 적은 것이 </a:t>
            </a:r>
            <a:r>
              <a:rPr lang="en-US" altLang="ko-KR" dirty="0"/>
              <a:t>labeling </a:t>
            </a:r>
            <a:r>
              <a:rPr lang="ko-KR" altLang="en-US" dirty="0"/>
              <a:t>된 </a:t>
            </a:r>
            <a:r>
              <a:rPr lang="en-US" altLang="ko-KR" dirty="0"/>
              <a:t>1:1</a:t>
            </a:r>
            <a:r>
              <a:rPr lang="ko-KR" altLang="en-US" dirty="0"/>
              <a:t>로 </a:t>
            </a:r>
            <a:r>
              <a:rPr lang="en-US" altLang="ko-KR" dirty="0"/>
              <a:t>resize</a:t>
            </a:r>
            <a:r>
              <a:rPr lang="ko-KR" altLang="en-US" dirty="0"/>
              <a:t>된 다른 기사셋에 대해 </a:t>
            </a:r>
            <a:r>
              <a:rPr lang="en-US" altLang="ko-KR" dirty="0"/>
              <a:t>test</a:t>
            </a:r>
            <a:r>
              <a:rPr lang="ko-KR" altLang="en-US" dirty="0"/>
              <a:t>를 진행한 결과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D9BB4-C1A8-4B0B-83DE-D1B489E5F5E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37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41547-F0A3-4A53-B9D2-D920BA8B7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8B5EE3-AFD7-4E6C-8C5E-D3483AFA9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7AC337-4976-4780-95F7-B065F9F6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CF2-5B8E-40F8-B809-4196AB08AFA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F5EDA-EE53-46EB-9851-732CB45E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A5439F-1FE4-4D64-B60D-A38F3441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8CAA-DBF5-4B5A-ABF3-F3E1644E0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61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2D68F-CDEF-4511-8C8A-196168B67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933729-7FE1-4823-97F0-861881055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B17F9-3C21-4B47-8910-361129B1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CF2-5B8E-40F8-B809-4196AB08AFA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C9F50-32A3-4689-9A79-A7186F7F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69AD01-655C-4934-912C-F85CB09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8CAA-DBF5-4B5A-ABF3-F3E1644E0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07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A600DE-3360-4D1A-8713-04AA002D1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BDE735-3D47-46C4-A451-5F98E57F9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259B8-8826-4EAD-8B16-76F5B223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CF2-5B8E-40F8-B809-4196AB08AFA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D57F1-CF14-49B6-AEC8-AC98B818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71A8C-B68C-4CF3-9608-218C465C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8CAA-DBF5-4B5A-ABF3-F3E1644E0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4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D3889-8561-4928-AB1C-CAFBF8A43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71A0A2-2BAC-42BB-9155-11191ADFF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BE8DE-2556-4AFE-A3A3-F0918126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CF2-5B8E-40F8-B809-4196AB08AFA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A8CCA-CE87-46DC-89E9-56D3225B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8FD38-2969-46F9-B83F-140D81D0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8CAA-DBF5-4B5A-ABF3-F3E1644E0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25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AB368-D220-4C77-AFC1-B633650A3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412AC0-EE22-4F18-A8D2-C4A68E318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E97965-A90E-42CA-A897-0A4985C3C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CF2-5B8E-40F8-B809-4196AB08AFA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27797B-7336-46A0-95D7-EAC62DE2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DB7A8-3538-40FE-AA39-0CCE0291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8CAA-DBF5-4B5A-ABF3-F3E1644E0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92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1BC18-A6B7-44E5-BB23-F6062D29E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E637CB-A66A-4BA5-899B-321483122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237DA9-9180-4329-8892-41646A185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6709A2-4833-4DE6-A9AC-4255B4788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CF2-5B8E-40F8-B809-4196AB08AFA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966054-03C2-4EB0-AA35-64FF395B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61D1A6-FF1D-4E11-BD5F-4A218228E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8CAA-DBF5-4B5A-ABF3-F3E1644E0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34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040D0-CAE7-4360-9506-6F43EC990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AC0E0A-DEC4-4001-B414-05FF54620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DD08E2-7592-4C1C-A60E-658DE3647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E56C50-FABF-46C8-8F07-D64CD07C3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5BA74F-9083-41DB-A5CF-719A57507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654BD9-44A8-4BF6-8B1A-5AF797BE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CF2-5B8E-40F8-B809-4196AB08AFA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EEED44-CD91-42CE-B1AF-9C1BA6DC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523BD7-56BD-41BC-8A1E-1C91AB26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8CAA-DBF5-4B5A-ABF3-F3E1644E0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53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58C87-BAF1-4D46-817D-92708E94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1D69D5-3213-4D00-8F6B-CD812CAD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CF2-5B8E-40F8-B809-4196AB08AFA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A225C4-3C02-4C5C-8A38-CE7E4551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49E7C5-64A3-47E0-94EA-C598CC748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8CAA-DBF5-4B5A-ABF3-F3E1644E0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2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FB3BAC-D8C1-41C3-858F-B5567EBF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CF2-5B8E-40F8-B809-4196AB08AFA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1E70C7-4326-44F2-88C8-5842D545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C2826A-FED7-4DD0-A705-1F029153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8CAA-DBF5-4B5A-ABF3-F3E1644E0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16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394B8-B256-401C-A82D-5F7D34F5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2253C-80CB-48EC-B541-C7F064433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267553-528F-4A76-A36E-F41407294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AAB35E-49DE-4618-BAFD-F9C5382EB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CF2-5B8E-40F8-B809-4196AB08AFA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18A103-2AE6-4160-8388-4540F32B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CDC089-ED1B-42BF-8951-26848E6D8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8CAA-DBF5-4B5A-ABF3-F3E1644E0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44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30433-3C7B-40F6-9ED8-2EC13B65F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6C6BDA-EE1A-44BE-9E7B-117E68B3B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54BCF4-D660-42FC-94D2-919A4C0FA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C33FC6-84C9-46DC-88EF-4620BBE62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CF2-5B8E-40F8-B809-4196AB08AFA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CD8480-4196-4C4F-8131-0F348349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1C829D-ADCB-4EC8-BC0B-512FB2D5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8CAA-DBF5-4B5A-ABF3-F3E1644E0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26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F2A1D8-8B73-4A49-8C71-16D6BB561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349DB5-B1BC-4156-9C61-B0EE7EFAB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412572-8102-45E5-B045-D228FFD37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27CF2-5B8E-40F8-B809-4196AB08AFA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1BDC0-CB61-41C7-9F66-7101726D1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4B649F-0A3C-4190-9EF3-0740DF3EA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E8CAA-DBF5-4B5A-ABF3-F3E1644E0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26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nistory.tistory.com/2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OOfCI8R0jr8&amp;t=118s" TargetMode="External"/><Relationship Id="rId4" Type="http://schemas.openxmlformats.org/officeDocument/2006/relationships/hyperlink" Target="http://www.aitimes.kr/news/articleView.html?idxno=13117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4BCEC5-0E80-49C6-957C-11FA4AF0ACE5}"/>
              </a:ext>
            </a:extLst>
          </p:cNvPr>
          <p:cNvSpPr txBox="1"/>
          <p:nvPr/>
        </p:nvSpPr>
        <p:spPr>
          <a:xfrm>
            <a:off x="8504772" y="553456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감성분석</a:t>
            </a:r>
          </a:p>
        </p:txBody>
      </p:sp>
    </p:spTree>
    <p:extLst>
      <p:ext uri="{BB962C8B-B14F-4D97-AF65-F5344CB8AC3E}">
        <p14:creationId xmlns:p14="http://schemas.microsoft.com/office/powerpoint/2010/main" val="1128350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201A7FD-41D1-4492-BF2E-2680D5CA7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896928"/>
              </p:ext>
            </p:extLst>
          </p:nvPr>
        </p:nvGraphicFramePr>
        <p:xfrm>
          <a:off x="0" y="0"/>
          <a:ext cx="1981200" cy="1943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41002827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90644258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894672946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split_test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label_test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6726144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80.51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85.72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5453635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77.62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89.28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5453501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75.09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87.06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7895024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74.01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88.24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5425291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75.45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86.91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4062074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89.13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4040222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89.50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47441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89.05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14205475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66C4768-B6D7-4C58-BA8A-419BF61B9C76}"/>
              </a:ext>
            </a:extLst>
          </p:cNvPr>
          <p:cNvCxnSpPr>
            <a:cxnSpLocks/>
          </p:cNvCxnSpPr>
          <p:nvPr/>
        </p:nvCxnSpPr>
        <p:spPr>
          <a:xfrm flipH="1">
            <a:off x="1202267" y="539750"/>
            <a:ext cx="224578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AAAA13EA-088C-48B9-B9B8-0B0185A1E6D4}"/>
              </a:ext>
            </a:extLst>
          </p:cNvPr>
          <p:cNvSpPr/>
          <p:nvPr/>
        </p:nvSpPr>
        <p:spPr>
          <a:xfrm>
            <a:off x="753533" y="423333"/>
            <a:ext cx="448734" cy="2201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83267E-A13F-49A5-B618-669510F1FC7E}"/>
              </a:ext>
            </a:extLst>
          </p:cNvPr>
          <p:cNvCxnSpPr>
            <a:cxnSpLocks/>
            <a:endCxn id="12" idx="6"/>
          </p:cNvCxnSpPr>
          <p:nvPr/>
        </p:nvCxnSpPr>
        <p:spPr>
          <a:xfrm flipH="1" flipV="1">
            <a:off x="1896538" y="550333"/>
            <a:ext cx="1551512" cy="125306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9E6196BC-6596-4DDF-9E82-768BA65E88FD}"/>
              </a:ext>
            </a:extLst>
          </p:cNvPr>
          <p:cNvSpPr/>
          <p:nvPr/>
        </p:nvSpPr>
        <p:spPr>
          <a:xfrm>
            <a:off x="1447804" y="440266"/>
            <a:ext cx="448734" cy="2201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E24A966-908B-43E0-B7EA-F96A45D27F53}"/>
              </a:ext>
            </a:extLst>
          </p:cNvPr>
          <p:cNvCxnSpPr>
            <a:cxnSpLocks/>
          </p:cNvCxnSpPr>
          <p:nvPr/>
        </p:nvCxnSpPr>
        <p:spPr>
          <a:xfrm flipH="1" flipV="1">
            <a:off x="1219198" y="1869016"/>
            <a:ext cx="2254252" cy="104563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A5F08CD1-9E5C-422B-AC8B-9B922325E710}"/>
              </a:ext>
            </a:extLst>
          </p:cNvPr>
          <p:cNvSpPr/>
          <p:nvPr/>
        </p:nvSpPr>
        <p:spPr>
          <a:xfrm>
            <a:off x="770464" y="1752599"/>
            <a:ext cx="448734" cy="2201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575C9B9-DD45-449D-A2A1-26BDEB780BA4}"/>
              </a:ext>
            </a:extLst>
          </p:cNvPr>
          <p:cNvCxnSpPr>
            <a:cxnSpLocks/>
            <a:endCxn id="19" idx="6"/>
          </p:cNvCxnSpPr>
          <p:nvPr/>
        </p:nvCxnSpPr>
        <p:spPr>
          <a:xfrm flipH="1" flipV="1">
            <a:off x="1913469" y="1879599"/>
            <a:ext cx="1559981" cy="222250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F531883-52AD-46EE-BE40-3FEC54DBD79B}"/>
              </a:ext>
            </a:extLst>
          </p:cNvPr>
          <p:cNvSpPr/>
          <p:nvPr/>
        </p:nvSpPr>
        <p:spPr>
          <a:xfrm>
            <a:off x="1464735" y="1769532"/>
            <a:ext cx="448734" cy="2201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C515A1-D431-4477-88C7-B81C8C49127E}"/>
              </a:ext>
            </a:extLst>
          </p:cNvPr>
          <p:cNvSpPr txBox="1"/>
          <p:nvPr/>
        </p:nvSpPr>
        <p:spPr>
          <a:xfrm>
            <a:off x="6976533" y="894834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편향된 예측을 하는 경우</a:t>
            </a:r>
          </a:p>
        </p:txBody>
      </p:sp>
      <p:sp>
        <p:nvSpPr>
          <p:cNvPr id="23" name="오른쪽 중괄호 22">
            <a:extLst>
              <a:ext uri="{FF2B5EF4-FFF2-40B4-BE49-F238E27FC236}">
                <a16:creationId xmlns:a16="http://schemas.microsoft.com/office/drawing/2014/main" id="{45F6A218-542D-4888-836C-08877DC148DA}"/>
              </a:ext>
            </a:extLst>
          </p:cNvPr>
          <p:cNvSpPr/>
          <p:nvPr/>
        </p:nvSpPr>
        <p:spPr>
          <a:xfrm>
            <a:off x="6527799" y="67733"/>
            <a:ext cx="524933" cy="21251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F094CF-02F0-47AD-998A-19526C78EB14}"/>
              </a:ext>
            </a:extLst>
          </p:cNvPr>
          <p:cNvSpPr txBox="1"/>
          <p:nvPr/>
        </p:nvSpPr>
        <p:spPr>
          <a:xfrm>
            <a:off x="6968066" y="3269734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비슷한 비율로 예측을 하는 경우</a:t>
            </a:r>
          </a:p>
        </p:txBody>
      </p:sp>
      <p:sp>
        <p:nvSpPr>
          <p:cNvPr id="25" name="오른쪽 중괄호 24">
            <a:extLst>
              <a:ext uri="{FF2B5EF4-FFF2-40B4-BE49-F238E27FC236}">
                <a16:creationId xmlns:a16="http://schemas.microsoft.com/office/drawing/2014/main" id="{CF967E08-CB73-4D3C-8716-592B760D706F}"/>
              </a:ext>
            </a:extLst>
          </p:cNvPr>
          <p:cNvSpPr/>
          <p:nvPr/>
        </p:nvSpPr>
        <p:spPr>
          <a:xfrm>
            <a:off x="6519332" y="2442633"/>
            <a:ext cx="524933" cy="21251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C6DE371-EF51-47E3-BB9F-43830D84E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315522"/>
              </p:ext>
            </p:extLst>
          </p:nvPr>
        </p:nvGraphicFramePr>
        <p:xfrm>
          <a:off x="3473450" y="0"/>
          <a:ext cx="2628900" cy="1079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20095318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62772219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09648457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051652207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개수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ko-KR" altLang="en-US" sz="1100" u="none" strike="noStrike">
                          <a:effectLst/>
                        </a:rPr>
                        <a:t>확률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열 레이블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6529687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행 레이블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총합계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2503040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121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931871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156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3820312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총합계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139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138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277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8230925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ABC13B8-BC78-4336-A17C-A7E997A03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056087"/>
              </p:ext>
            </p:extLst>
          </p:nvPr>
        </p:nvGraphicFramePr>
        <p:xfrm>
          <a:off x="3490025" y="1176867"/>
          <a:ext cx="2628900" cy="1079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373708977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088862846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62774787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294669727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개수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ko-KR" altLang="en-US" sz="1100" u="none" strike="noStrike">
                          <a:effectLst/>
                        </a:rPr>
                        <a:t>확률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열 레이블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8440906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행 레이블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총합계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5132338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565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8544676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153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787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911983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총합계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678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674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1352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4484023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CD2F3F5-FC96-46C5-88BA-1138715D1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606953"/>
              </p:ext>
            </p:extLst>
          </p:nvPr>
        </p:nvGraphicFramePr>
        <p:xfrm>
          <a:off x="3502729" y="2374900"/>
          <a:ext cx="2628900" cy="1079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332777896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23769042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78151590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34903816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개수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ko-KR" altLang="en-US" sz="1100" u="none" strike="noStrike">
                          <a:effectLst/>
                        </a:rPr>
                        <a:t>확률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열 레이블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2178287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행 레이블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총합계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4865655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7729884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152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8395597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총합계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139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138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277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2155801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27B57AB-7644-4087-99BE-474925DCA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173674"/>
              </p:ext>
            </p:extLst>
          </p:nvPr>
        </p:nvGraphicFramePr>
        <p:xfrm>
          <a:off x="3490025" y="3572933"/>
          <a:ext cx="2628900" cy="1079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88798764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677497906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116124676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99833304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개수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ko-KR" altLang="en-US" sz="1100" u="none" strike="noStrike">
                          <a:effectLst/>
                        </a:rPr>
                        <a:t>확률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열 레이블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53636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행 레이블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총합계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1243396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591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61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652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1263297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87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613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700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87844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총합계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678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674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1352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35610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87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4BCEC5-0E80-49C6-957C-11FA4AF0ACE5}"/>
              </a:ext>
            </a:extLst>
          </p:cNvPr>
          <p:cNvSpPr txBox="1"/>
          <p:nvPr/>
        </p:nvSpPr>
        <p:spPr>
          <a:xfrm>
            <a:off x="6172403" y="6150114"/>
            <a:ext cx="6019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/>
              <a:t>Khaiii</a:t>
            </a:r>
            <a:r>
              <a:rPr lang="en-US" altLang="ko-KR" sz="4000" dirty="0"/>
              <a:t> - </a:t>
            </a:r>
            <a:r>
              <a:rPr lang="en-US" altLang="ko-KR" sz="4000" dirty="0" err="1"/>
              <a:t>Onehot</a:t>
            </a:r>
            <a:r>
              <a:rPr lang="en-US" altLang="ko-KR" sz="4000" dirty="0"/>
              <a:t> - </a:t>
            </a:r>
            <a:r>
              <a:rPr lang="en-US" altLang="ko-KR" sz="4000" dirty="0" err="1"/>
              <a:t>BiLSTM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158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1BEB9F-F9D1-4067-B2AE-482A9BF1B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79619"/>
            <a:ext cx="14821686" cy="51398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keras.Sequential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model.add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keras.layers.Embedding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input_dim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vocab_size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output_dim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64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input_length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max_len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model.add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keras.layers.Dropout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rate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0.2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model.add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keras.layers.Bidirectional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keras.layers.LSTM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64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return_sequences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model.add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keras.layers.Dropout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rate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0.2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model.add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keras.layers.Bidirectional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keras.layers.LSTM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32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return_sequences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False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model.add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keras.layers.Dropout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rate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0.2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model.add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keras.layers.Dense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units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activation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sigmoid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’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compile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model.compile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optimizer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adam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loss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binary_crossentropy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metrics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accuracy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’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Rmsprop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도 써보고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adam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도 써봤지만 </a:t>
            </a:r>
            <a:r>
              <a:rPr lang="en-US" altLang="ko-KR" sz="2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adam</a:t>
            </a:r>
            <a:r>
              <a:rPr lang="ko-KR" altLang="en-US" sz="2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 가장 좋은 결과를 보여줬다</a:t>
            </a:r>
            <a:r>
              <a:rPr lang="en-US" altLang="ko-KR" sz="2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Dropout 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유무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, dropout 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비율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중간 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Dense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층의 유무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,  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중간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dense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층의 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activation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함수등등을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바꿔보았다</a:t>
            </a:r>
            <a:endParaRPr lang="en-US" altLang="ko-KR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빈도수낮은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단어를 </a:t>
            </a:r>
            <a:r>
              <a:rPr kumimoji="0" lang="ko-KR" altLang="en-U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제거할때도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그 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threshold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에도 변동을 </a:t>
            </a:r>
            <a:r>
              <a:rPr lang="ko-KR" alt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주었었을때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번 이하로 쓰인 단어를 </a:t>
            </a:r>
            <a:r>
              <a:rPr lang="ko-KR" alt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지웠을때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가장 좋은 결과를 보여줬다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Onehot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encodin</a:t>
            </a:r>
            <a:r>
              <a:rPr lang="ko-KR" alt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할때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seq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의 </a:t>
            </a:r>
            <a:r>
              <a:rPr lang="en-US" altLang="ko-KR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max_len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은 품사덩어리들의 개수의 평균의 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배를 </a:t>
            </a:r>
            <a:r>
              <a:rPr lang="ko-KR" alt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주었을때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가장 좋은 결과를 보여주었다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7D5CC9B-DEEF-479D-942F-516FBD73F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749"/>
            <a:ext cx="7419019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Khaiii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패키지를 이용하여 형태소 분석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품사 </a:t>
            </a:r>
            <a:r>
              <a:rPr kumimoji="0" lang="ko-KR" altLang="en-U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태깅을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진행하였고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Keras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의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tokenizer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를 이용하여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onehot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encoding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을 하였다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사용한 모델은 아래와 같다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834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57D5CC9B-DEEF-479D-942F-516FBD73F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4056"/>
            <a:ext cx="14961147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받은 뉴스 </a:t>
            </a:r>
            <a:r>
              <a:rPr kumimoji="0" lang="ko-KR" altLang="en-U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기사중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중복을 제외하고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8</a:t>
            </a:r>
            <a:r>
              <a:rPr kumimoji="0" lang="ko-KR" altLang="en-U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천여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개가 되었는데  이중에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1600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개 정도를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labeling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을 하였고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긍정 기사의 비율이 너무 높아 편향된 자료 중 학습을 위해 긍정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긍정적이지 </a:t>
            </a:r>
            <a:r>
              <a:rPr kumimoji="0" lang="ko-KR" altLang="en-U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않은것의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비율을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1:1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로 무작위로 뽑아서 학습을 시켰다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이때 무작위로 뽑힌 자료의 구성에 따라 학습의 정확도가 거의 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4~5%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정도 차이가 나는 것을 확인했고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더 좋은 학습결과를 보여주는 세트를 골라서 </a:t>
            </a:r>
            <a:r>
              <a:rPr kumimoji="0" lang="ko-KR" altLang="en-U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십수차례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학습 및 테스트를 시켰다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Labeling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된 전체 기사의 예측을 통해 추가적인 테스트를 하였다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위 과정에서 두 테스트를 모두 좋은 결과를 내주는  학습된 모델을 이용하여 전체 기사의 감성 분석을 진행하였다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2919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57D5CC9B-DEEF-479D-942F-516FBD73F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6281"/>
            <a:ext cx="9953366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학습시킨 </a:t>
            </a:r>
            <a:r>
              <a:rPr lang="en-US" altLang="ko-KR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keras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모델을 </a:t>
            </a:r>
            <a:r>
              <a:rPr lang="ko-KR" alt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저장해두었다가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불러서 예측하려고 하였는데 에러가 났다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그 이유는 </a:t>
            </a:r>
            <a:r>
              <a:rPr lang="ko-KR" alt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토크나이저를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이용해 </a:t>
            </a:r>
            <a:r>
              <a:rPr lang="en-US" altLang="ko-KR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onehot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 encoding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과정에서 발생했다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따로따로 </a:t>
            </a:r>
            <a:r>
              <a:rPr lang="ko-KR" alt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시퀀싱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및 패딩을 진행할 경우 서로 상이한 데이터를 들고 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encoding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이 되어서</a:t>
            </a:r>
            <a:endParaRPr lang="en-US" altLang="ko-KR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input_dim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이 달라지기 때문에 에러가 발생한다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따라서 가장 좋은 학습시킬 데이터 셋과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파라미터 조건들을 찾고 나서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테스트 및 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label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할 모든 기사를 한 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df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으로 모아서 진행해야 했다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584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201A7FD-41D1-4492-BF2E-2680D5CA7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173530"/>
              </p:ext>
            </p:extLst>
          </p:nvPr>
        </p:nvGraphicFramePr>
        <p:xfrm>
          <a:off x="0" y="0"/>
          <a:ext cx="1981200" cy="237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41002827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90644258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894672946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split_test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label_test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6726144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72.20,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79.66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5453635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68.59,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81.17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5453501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68.95,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82.8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7895024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71.12,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77.16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5425291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73.29,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75.8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4062074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72.20,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76.44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4040222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70.40,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75.49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47441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76.53,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75.76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1420547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71.48,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72.39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884552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74.37,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74.93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5765641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F1127B6-AA10-4C01-8C16-9675466A4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34952"/>
              </p:ext>
            </p:extLst>
          </p:nvPr>
        </p:nvGraphicFramePr>
        <p:xfrm>
          <a:off x="3448050" y="0"/>
          <a:ext cx="2755900" cy="1079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017881486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30875473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1510661755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564611594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개수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ko-KR" altLang="en-US" sz="1100" u="none" strike="noStrike">
                          <a:effectLst/>
                        </a:rPr>
                        <a:t>확률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열 레이블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8183774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행 레이블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총합계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4920107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69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86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9701044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70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121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191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5764007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총합계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139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138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277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1672775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FFC5E6E-94D7-45C0-B45F-8CFB74787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14994"/>
              </p:ext>
            </p:extLst>
          </p:nvPr>
        </p:nvGraphicFramePr>
        <p:xfrm>
          <a:off x="3473450" y="1187450"/>
          <a:ext cx="2705100" cy="1079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412647887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61721296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99164536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749993723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개수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ko-KR" altLang="en-US" sz="1100" u="none" strike="noStrike">
                          <a:effectLst/>
                        </a:rPr>
                        <a:t>확률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열 레이블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316149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행 레이블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총합계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8530767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446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228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674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4409808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246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1597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1843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0202374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총합계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692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1825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2517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89443073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66C4768-B6D7-4C58-BA8A-419BF61B9C76}"/>
              </a:ext>
            </a:extLst>
          </p:cNvPr>
          <p:cNvCxnSpPr>
            <a:cxnSpLocks/>
          </p:cNvCxnSpPr>
          <p:nvPr/>
        </p:nvCxnSpPr>
        <p:spPr>
          <a:xfrm flipH="1">
            <a:off x="1202267" y="539750"/>
            <a:ext cx="224578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AAAA13EA-088C-48B9-B9B8-0B0185A1E6D4}"/>
              </a:ext>
            </a:extLst>
          </p:cNvPr>
          <p:cNvSpPr/>
          <p:nvPr/>
        </p:nvSpPr>
        <p:spPr>
          <a:xfrm>
            <a:off x="753533" y="423333"/>
            <a:ext cx="448734" cy="2201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83267E-A13F-49A5-B618-669510F1FC7E}"/>
              </a:ext>
            </a:extLst>
          </p:cNvPr>
          <p:cNvCxnSpPr>
            <a:cxnSpLocks/>
            <a:endCxn id="12" idx="6"/>
          </p:cNvCxnSpPr>
          <p:nvPr/>
        </p:nvCxnSpPr>
        <p:spPr>
          <a:xfrm flipH="1" flipV="1">
            <a:off x="1896538" y="550333"/>
            <a:ext cx="1551512" cy="125306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9E6196BC-6596-4DDF-9E82-768BA65E88FD}"/>
              </a:ext>
            </a:extLst>
          </p:cNvPr>
          <p:cNvSpPr/>
          <p:nvPr/>
        </p:nvSpPr>
        <p:spPr>
          <a:xfrm>
            <a:off x="1447804" y="440266"/>
            <a:ext cx="448734" cy="2201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3730B7E-9B8B-493C-9C91-2A9086445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626218"/>
              </p:ext>
            </p:extLst>
          </p:nvPr>
        </p:nvGraphicFramePr>
        <p:xfrm>
          <a:off x="3473450" y="2374900"/>
          <a:ext cx="2755900" cy="1079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224207678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33771939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3158789297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866849757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개수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ko-KR" altLang="en-US" sz="1100" u="none" strike="noStrike">
                          <a:effectLst/>
                        </a:rPr>
                        <a:t>확률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열 레이블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210989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행 레이블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총합계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4916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109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144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9676512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133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9978712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총합계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139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138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277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3196356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9DC8C19-5976-410E-A85B-DA1860786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06942"/>
              </p:ext>
            </p:extLst>
          </p:nvPr>
        </p:nvGraphicFramePr>
        <p:xfrm>
          <a:off x="3473450" y="3562350"/>
          <a:ext cx="2844800" cy="1079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6904802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53741394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617558297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812675921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개수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ko-KR" altLang="en-US" sz="1100" u="none" strike="noStrike">
                          <a:effectLst/>
                        </a:rPr>
                        <a:t>확률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열 레이블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2736385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행 레이블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총합계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4461010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549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467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1016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4508603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143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1358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1501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3016427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총합계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692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1825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2517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0478791"/>
                  </a:ext>
                </a:extLst>
              </a:tr>
            </a:tbl>
          </a:graphicData>
        </a:graphic>
      </p:graphicFrame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E24A966-908B-43E0-B7EA-F96A45D27F53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1219198" y="1869016"/>
            <a:ext cx="2254252" cy="104563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A5F08CD1-9E5C-422B-AC8B-9B922325E710}"/>
              </a:ext>
            </a:extLst>
          </p:cNvPr>
          <p:cNvSpPr/>
          <p:nvPr/>
        </p:nvSpPr>
        <p:spPr>
          <a:xfrm>
            <a:off x="770464" y="1752599"/>
            <a:ext cx="448734" cy="2201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575C9B9-DD45-449D-A2A1-26BDEB780BA4}"/>
              </a:ext>
            </a:extLst>
          </p:cNvPr>
          <p:cNvCxnSpPr>
            <a:cxnSpLocks/>
            <a:stCxn id="15" idx="1"/>
            <a:endCxn id="19" idx="6"/>
          </p:cNvCxnSpPr>
          <p:nvPr/>
        </p:nvCxnSpPr>
        <p:spPr>
          <a:xfrm flipH="1" flipV="1">
            <a:off x="1913469" y="1879599"/>
            <a:ext cx="1559981" cy="222250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F531883-52AD-46EE-BE40-3FEC54DBD79B}"/>
              </a:ext>
            </a:extLst>
          </p:cNvPr>
          <p:cNvSpPr/>
          <p:nvPr/>
        </p:nvSpPr>
        <p:spPr>
          <a:xfrm>
            <a:off x="1464735" y="1769532"/>
            <a:ext cx="448734" cy="2201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C515A1-D431-4477-88C7-B81C8C49127E}"/>
              </a:ext>
            </a:extLst>
          </p:cNvPr>
          <p:cNvSpPr txBox="1"/>
          <p:nvPr/>
        </p:nvSpPr>
        <p:spPr>
          <a:xfrm>
            <a:off x="6976533" y="894834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편향된 예측을 하는 경우</a:t>
            </a:r>
          </a:p>
        </p:txBody>
      </p:sp>
      <p:sp>
        <p:nvSpPr>
          <p:cNvPr id="23" name="오른쪽 중괄호 22">
            <a:extLst>
              <a:ext uri="{FF2B5EF4-FFF2-40B4-BE49-F238E27FC236}">
                <a16:creationId xmlns:a16="http://schemas.microsoft.com/office/drawing/2014/main" id="{45F6A218-542D-4888-836C-08877DC148DA}"/>
              </a:ext>
            </a:extLst>
          </p:cNvPr>
          <p:cNvSpPr/>
          <p:nvPr/>
        </p:nvSpPr>
        <p:spPr>
          <a:xfrm>
            <a:off x="6527799" y="67733"/>
            <a:ext cx="524933" cy="21251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F094CF-02F0-47AD-998A-19526C78EB14}"/>
              </a:ext>
            </a:extLst>
          </p:cNvPr>
          <p:cNvSpPr txBox="1"/>
          <p:nvPr/>
        </p:nvSpPr>
        <p:spPr>
          <a:xfrm>
            <a:off x="6968066" y="3269734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비슷한 비율로 예측을 하는 경우</a:t>
            </a:r>
          </a:p>
        </p:txBody>
      </p:sp>
      <p:sp>
        <p:nvSpPr>
          <p:cNvPr id="25" name="오른쪽 중괄호 24">
            <a:extLst>
              <a:ext uri="{FF2B5EF4-FFF2-40B4-BE49-F238E27FC236}">
                <a16:creationId xmlns:a16="http://schemas.microsoft.com/office/drawing/2014/main" id="{CF967E08-CB73-4D3C-8716-592B760D706F}"/>
              </a:ext>
            </a:extLst>
          </p:cNvPr>
          <p:cNvSpPr/>
          <p:nvPr/>
        </p:nvSpPr>
        <p:spPr>
          <a:xfrm>
            <a:off x="6519332" y="2442633"/>
            <a:ext cx="524933" cy="21251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43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4BCEC5-0E80-49C6-957C-11FA4AF0ACE5}"/>
              </a:ext>
            </a:extLst>
          </p:cNvPr>
          <p:cNvSpPr txBox="1"/>
          <p:nvPr/>
        </p:nvSpPr>
        <p:spPr>
          <a:xfrm>
            <a:off x="10448446" y="6150114"/>
            <a:ext cx="1743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/>
              <a:t>Kobert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4370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57D5CC9B-DEEF-479D-942F-516FBD73F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87531"/>
            <a:ext cx="10166566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Google 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에서 전세계 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100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여개의 언어를 학습시킨 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Bert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라는 </a:t>
            </a:r>
            <a:endParaRPr lang="en-US" altLang="ko-KR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0" i="0" dirty="0">
                <a:solidFill>
                  <a:srgbClr val="FF0000"/>
                </a:solidFill>
                <a:effectLst/>
                <a:latin typeface="Apple SD Gothic Neo"/>
              </a:rPr>
              <a:t>구글에서 개발한 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Apple SD Gothic Neo"/>
              </a:rPr>
              <a:t>NLP(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Apple SD Gothic Neo"/>
              </a:rPr>
              <a:t>자연어처리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Apple SD Gothic Neo"/>
              </a:rPr>
              <a:t>) 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Apple SD Gothic Neo"/>
              </a:rPr>
              <a:t>사전 훈련 기술이며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Apple SD Gothic Neo"/>
              </a:rPr>
              <a:t>, 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Apple SD Gothic Neo"/>
              </a:rPr>
              <a:t>특정 분야에 국한된 기술이 아니라 </a:t>
            </a:r>
            <a:endParaRPr lang="en-US" altLang="ko-KR" sz="2000" b="0" i="0" dirty="0">
              <a:solidFill>
                <a:srgbClr val="FF0000"/>
              </a:solidFill>
              <a:effectLst/>
              <a:latin typeface="Apple SD Gothic Ne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i="0" dirty="0">
                <a:solidFill>
                  <a:srgbClr val="FF0000"/>
                </a:solidFill>
                <a:effectLst/>
                <a:latin typeface="Apple SD Gothic Neo"/>
              </a:rPr>
              <a:t>모든 자연어 처리 분야에서 좋은 성능을 내는 범용 </a:t>
            </a:r>
            <a:r>
              <a:rPr lang="en-US" altLang="ko-KR" sz="2000" b="1" i="0" dirty="0">
                <a:solidFill>
                  <a:srgbClr val="FF0000"/>
                </a:solidFill>
                <a:effectLst/>
                <a:latin typeface="Apple SD Gothic Neo"/>
              </a:rPr>
              <a:t>Language Model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Apple SD Gothic Neo"/>
              </a:rPr>
              <a:t>입니다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Apple SD Gothic Ne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 b="0" i="0" dirty="0">
              <a:solidFill>
                <a:srgbClr val="FF0000"/>
              </a:solidFill>
              <a:effectLst/>
              <a:latin typeface="Apple SD Gothic Ne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참고</a:t>
            </a:r>
            <a:endParaRPr lang="en-US" altLang="ko-KR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  <a:hlinkClick r:id="rId3"/>
              </a:rPr>
              <a:t>https://inistory.tistory.com/20</a:t>
            </a:r>
            <a:endParaRPr lang="en-US" altLang="ko-KR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  <a:hlinkClick r:id="rId4"/>
              </a:rPr>
              <a:t>http://www.aitimes.kr/news/articleView.html?idxno=13117</a:t>
            </a:r>
            <a:endParaRPr lang="en-US" altLang="ko-KR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KoBERT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는 </a:t>
            </a:r>
            <a:r>
              <a:rPr lang="en-US" altLang="ko-KR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SKTBrain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에서 한글에 대해  </a:t>
            </a:r>
            <a:r>
              <a:rPr lang="ko-KR" alt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특화시켜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학습시킨 오픈소스 라이브러리</a:t>
            </a:r>
            <a:endParaRPr lang="en-US" altLang="ko-KR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이를 이용하여 감성분석을 하는 방법은 </a:t>
            </a:r>
            <a:endParaRPr lang="en-US" altLang="ko-KR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  <a:hlinkClick r:id="rId5"/>
              </a:rPr>
              <a:t>https://www.youtube.com/watch?v=OOfCI8R0jr8&amp;t=118s</a:t>
            </a:r>
            <a:endParaRPr lang="en-US" altLang="ko-KR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을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참조하였습니다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KoBERT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는 단어 </a:t>
            </a:r>
            <a:r>
              <a:rPr lang="ko-KR" alt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전처리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과정 전체와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모델의 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input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layer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까지 전담하여 작동합니다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9177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57D5CC9B-DEEF-479D-942F-516FBD73F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49198"/>
            <a:ext cx="14207736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장점</a:t>
            </a:r>
            <a:endParaRPr lang="en-US" altLang="ko-KR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전처리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,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패딩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시퀀싱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전반을 다 감당하므로 별도의 처리가 필요 없습니다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따라서 별도의 </a:t>
            </a:r>
            <a:r>
              <a:rPr lang="ko-KR" alt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전처리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방법에 대해 파라미터들을 고민할 필요없이 그냥 학습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예측할 데이터 셋들을 </a:t>
            </a:r>
            <a:r>
              <a:rPr lang="ko-KR" alt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부어주기만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하면 됩니다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그냥 데이터를 </a:t>
            </a:r>
            <a:r>
              <a:rPr lang="ko-KR" alt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부어주기만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한 것에 비해 굉장히 높은 정확도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(75% 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내외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를 보이는 것을 확인 했습니다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이 경우에도 학습 셋이 영 좋지 않을 경우 예측확률이 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5%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정도 떨어지기는 했습니다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단점</a:t>
            </a:r>
            <a:endParaRPr lang="en-US" altLang="ko-KR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24GB RAM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을 가진 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RTX3090 GPU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사양의 컴퓨터에서 처리가능한 </a:t>
            </a:r>
            <a:r>
              <a:rPr lang="en-US" altLang="ko-KR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seq_len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이 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200 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밖에 안됐습니다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그 이상을 하려고 하면 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GPU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의 램이 부족하여 계산이 진행되지 않았습니다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전처리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과정에 크게 관여를 할 수 없을 뿐더러 코드가 매우 복잡하여 임의적인 변형이 어렵습니다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GPU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를 이용한 계산임에도 불구하고 학습 한번 돌릴 때 마다 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15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분 내외가 걸렸습니다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196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1018</Words>
  <Application>Microsoft Office PowerPoint</Application>
  <PresentationFormat>와이드스크린</PresentationFormat>
  <Paragraphs>270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Apple SD Gothic Neo</vt:lpstr>
      <vt:lpstr>D2Coding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규섭</dc:creator>
  <cp:lastModifiedBy>이 규섭</cp:lastModifiedBy>
  <cp:revision>211</cp:revision>
  <dcterms:created xsi:type="dcterms:W3CDTF">2021-05-06T10:54:22Z</dcterms:created>
  <dcterms:modified xsi:type="dcterms:W3CDTF">2021-05-12T16:12:48Z</dcterms:modified>
</cp:coreProperties>
</file>