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4" r:id="rId2"/>
    <p:sldId id="272" r:id="rId3"/>
    <p:sldId id="273" r:id="rId4"/>
    <p:sldId id="275" r:id="rId5"/>
    <p:sldId id="276" r:id="rId6"/>
    <p:sldId id="280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1498" autoAdjust="0"/>
  </p:normalViewPr>
  <p:slideViewPr>
    <p:cSldViewPr snapToGrid="0">
      <p:cViewPr varScale="1">
        <p:scale>
          <a:sx n="80" d="100"/>
          <a:sy n="80" d="100"/>
        </p:scale>
        <p:origin x="5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D77A1-FC86-429A-B4E0-A8AE17F66FF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9BB4-C1A8-4B0B-83DE-D1B489E5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2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주가예측을 위해 </a:t>
            </a:r>
            <a:r>
              <a:rPr lang="en-US" altLang="ko-KR" dirty="0"/>
              <a:t>Bidirectional LSTM(</a:t>
            </a:r>
            <a:r>
              <a:rPr lang="en-US" altLang="ko-KR" dirty="0" err="1"/>
              <a:t>BiLSTM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몇 년간의 논문을 살펴본 결과 </a:t>
            </a:r>
            <a:r>
              <a:rPr lang="en-US" altLang="ko-KR" dirty="0"/>
              <a:t>LSTM</a:t>
            </a:r>
            <a:r>
              <a:rPr lang="ko-KR" altLang="en-US" dirty="0"/>
              <a:t>을 사용하는 계산들이 대부분 일반 </a:t>
            </a:r>
            <a:r>
              <a:rPr lang="en-US" altLang="ko-KR" dirty="0"/>
              <a:t>LSTM </a:t>
            </a:r>
            <a:r>
              <a:rPr lang="ko-KR" altLang="en-US" dirty="0"/>
              <a:t>대신 </a:t>
            </a:r>
            <a:r>
              <a:rPr lang="en-US" altLang="ko-KR" dirty="0" err="1"/>
              <a:t>BiLSTM</a:t>
            </a:r>
            <a:r>
              <a:rPr lang="ko-KR" altLang="en-US" dirty="0"/>
              <a:t>을 이용함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그 방법을 이용하였음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유의미한 파라미터들을 찾기 위해 수백번의 계산을 수행하였다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페이지에 있는 </a:t>
            </a:r>
            <a:r>
              <a:rPr lang="en-US" altLang="ko-KR" dirty="0"/>
              <a:t>16</a:t>
            </a:r>
            <a:r>
              <a:rPr lang="ko-KR" altLang="en-US" dirty="0"/>
              <a:t>장의 이미지는 그 중 초반부의 계산 결과들이다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주가 예측에 이용할 수 있는 각종 데이터들 중 가장 기본적인 </a:t>
            </a:r>
            <a:r>
              <a:rPr lang="en-US" altLang="ko-KR" dirty="0"/>
              <a:t>5</a:t>
            </a:r>
            <a:r>
              <a:rPr lang="ko-KR" altLang="en-US" dirty="0"/>
              <a:t>가지를 선택하고</a:t>
            </a:r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50</a:t>
            </a:r>
            <a:r>
              <a:rPr lang="ko-KR" altLang="en-US" dirty="0"/>
              <a:t>일의 자료들을 참조하여 하루를 예측하는 방식으로</a:t>
            </a:r>
            <a:endParaRPr lang="en-US" altLang="ko-KR" dirty="0"/>
          </a:p>
          <a:p>
            <a:r>
              <a:rPr lang="en-US" altLang="ko-KR" dirty="0"/>
              <a:t>200</a:t>
            </a:r>
            <a:r>
              <a:rPr lang="ko-KR" altLang="en-US" dirty="0"/>
              <a:t>일의 예측을 진행한 그래프들입니다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16</a:t>
            </a:r>
            <a:r>
              <a:rPr lang="ko-KR" altLang="en-US" dirty="0"/>
              <a:t>가지가 </a:t>
            </a:r>
            <a:r>
              <a:rPr lang="en-US" altLang="ko-KR" dirty="0"/>
              <a:t>LSTM Layer</a:t>
            </a:r>
            <a:r>
              <a:rPr lang="ko-KR" altLang="en-US" dirty="0"/>
              <a:t>의 </a:t>
            </a:r>
            <a:r>
              <a:rPr lang="en-US" altLang="ko-KR" dirty="0"/>
              <a:t>unit</a:t>
            </a:r>
            <a:r>
              <a:rPr lang="ko-KR" altLang="en-US" dirty="0"/>
              <a:t>수가 다르거나 </a:t>
            </a:r>
            <a:r>
              <a:rPr lang="en-US" altLang="ko-KR" dirty="0"/>
              <a:t>Dense</a:t>
            </a:r>
            <a:r>
              <a:rPr lang="ko-KR" altLang="en-US" dirty="0"/>
              <a:t>층의 </a:t>
            </a:r>
            <a:r>
              <a:rPr lang="en-US" altLang="ko-KR" dirty="0"/>
              <a:t>unit</a:t>
            </a:r>
            <a:r>
              <a:rPr lang="ko-KR" altLang="en-US" dirty="0"/>
              <a:t>수가 다르거나 하는 식으로</a:t>
            </a:r>
            <a:r>
              <a:rPr lang="en-US" altLang="ko-KR" dirty="0"/>
              <a:t> </a:t>
            </a:r>
            <a:r>
              <a:rPr lang="ko-KR" altLang="en-US" dirty="0"/>
              <a:t>다 다른 조건을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전반적으로 실제 값보다 </a:t>
            </a:r>
            <a:r>
              <a:rPr lang="en-US" altLang="ko-KR" dirty="0"/>
              <a:t>underestimate</a:t>
            </a:r>
            <a:r>
              <a:rPr lang="ko-KR" altLang="en-US" dirty="0"/>
              <a:t>하는 결과를 얻어</a:t>
            </a:r>
            <a:r>
              <a:rPr lang="en-US" altLang="ko-KR" dirty="0"/>
              <a:t> </a:t>
            </a:r>
            <a:r>
              <a:rPr lang="ko-KR" altLang="en-US" dirty="0"/>
              <a:t>영 만족스럽지 못한 그래프 개형을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중에 그나마 괜찮은 개형을 보여주는 조건들을 추려서 추가 계산들을 진행하였다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3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해서 구한 가장 잘 예측한 것처럼 보이는 그래프 개형이다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계산은 예측하기 전 </a:t>
            </a:r>
            <a:r>
              <a:rPr lang="en-US" altLang="ko-KR" dirty="0"/>
              <a:t>20</a:t>
            </a:r>
            <a:r>
              <a:rPr lang="ko-KR" altLang="en-US" dirty="0"/>
              <a:t>일의 데이터들 중 종가의 데이터 하나만 선택을 하여 </a:t>
            </a:r>
            <a:r>
              <a:rPr lang="en-US" altLang="ko-KR" dirty="0"/>
              <a:t>200</a:t>
            </a:r>
            <a:r>
              <a:rPr lang="ko-KR" altLang="en-US" dirty="0"/>
              <a:t>일의 데이터를 예측해본 그래프이다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수치를 저장하지는 않았지만 그래프 형태만 놓고 보더라도 가장 </a:t>
            </a:r>
            <a:r>
              <a:rPr lang="en-US" altLang="ko-KR" dirty="0" err="1"/>
              <a:t>mean_squared_error</a:t>
            </a:r>
            <a:r>
              <a:rPr lang="ko-KR" altLang="en-US" dirty="0"/>
              <a:t>값이 낮게 나왔을 것으로 예상되는 그래프이다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사용한 모델은 </a:t>
            </a:r>
            <a:r>
              <a:rPr lang="en-US" altLang="ko-KR" dirty="0" err="1"/>
              <a:t>BiLSTM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에 유닛 </a:t>
            </a:r>
            <a:r>
              <a:rPr lang="en-US" altLang="ko-KR" dirty="0"/>
              <a:t>4, Dense layer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유닛 </a:t>
            </a:r>
            <a:r>
              <a:rPr lang="en-US" altLang="ko-KR" dirty="0"/>
              <a:t>16</a:t>
            </a:r>
            <a:r>
              <a:rPr lang="ko-KR" altLang="en-US" dirty="0"/>
              <a:t>을 거쳐 </a:t>
            </a:r>
            <a:r>
              <a:rPr lang="en-US" altLang="ko-KR" dirty="0"/>
              <a:t>1</a:t>
            </a:r>
            <a:r>
              <a:rPr lang="ko-KR" altLang="en-US" dirty="0"/>
              <a:t>유닛의 </a:t>
            </a:r>
            <a:r>
              <a:rPr lang="en-US" altLang="ko-KR" dirty="0"/>
              <a:t>Dense layer</a:t>
            </a:r>
            <a:r>
              <a:rPr lang="ko-KR" altLang="en-US" dirty="0"/>
              <a:t>로 끝났다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Dropout</a:t>
            </a:r>
            <a:r>
              <a:rPr lang="ko-KR" altLang="en-US" dirty="0"/>
              <a:t>을 사용한 경우 등락의 정도를 작게 예측하게 만들어서 그래프 개형이 둥글둥글 찌그러지게 보여주어 배제 시켰다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Compile </a:t>
            </a:r>
            <a:r>
              <a:rPr lang="ko-KR" altLang="en-US" dirty="0" err="1"/>
              <a:t>할때</a:t>
            </a:r>
            <a:r>
              <a:rPr lang="en-US" altLang="ko-KR" dirty="0"/>
              <a:t>, Optimizer</a:t>
            </a:r>
            <a:r>
              <a:rPr lang="ko-KR" altLang="en-US" dirty="0"/>
              <a:t>는 </a:t>
            </a:r>
            <a:r>
              <a:rPr lang="en-US" altLang="ko-KR" dirty="0" err="1"/>
              <a:t>adam</a:t>
            </a:r>
            <a:r>
              <a:rPr lang="ko-KR" altLang="en-US" dirty="0"/>
              <a:t>을 사용하였고</a:t>
            </a:r>
            <a:r>
              <a:rPr lang="en-US" altLang="ko-KR" dirty="0"/>
              <a:t>, loss</a:t>
            </a:r>
            <a:r>
              <a:rPr lang="ko-KR" altLang="en-US" dirty="0"/>
              <a:t>는 </a:t>
            </a:r>
            <a:r>
              <a:rPr lang="en-US" altLang="ko-KR" dirty="0" err="1">
                <a:solidFill>
                  <a:srgbClr val="6A8759"/>
                </a:solidFill>
                <a:effectLst/>
              </a:rPr>
              <a:t>mean_squared_error</a:t>
            </a:r>
            <a:r>
              <a:rPr lang="ko-KR" altLang="en-US" dirty="0">
                <a:solidFill>
                  <a:srgbClr val="6A8759"/>
                </a:solidFill>
                <a:effectLst/>
              </a:rPr>
              <a:t>를 이용하였다</a:t>
            </a:r>
            <a:r>
              <a:rPr lang="en-US" altLang="ko-KR" dirty="0">
                <a:solidFill>
                  <a:srgbClr val="6A8759"/>
                </a:solidFill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수많은 계산을 통해 학습시킬 때 가장 최적의 결과를 보여주는 값들을 선택했다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Epoch</a:t>
            </a:r>
            <a:r>
              <a:rPr lang="ko-KR" altLang="en-US" dirty="0"/>
              <a:t>는 </a:t>
            </a:r>
            <a:r>
              <a:rPr lang="en-US" altLang="ko-KR" dirty="0"/>
              <a:t>75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en-US" altLang="ko-KR" dirty="0"/>
              <a:t>=4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9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 사이즈가 클수록 계산이 빨리 수행되는 장점이 있고</a:t>
            </a:r>
            <a:r>
              <a:rPr lang="en-US" altLang="ko-KR" dirty="0"/>
              <a:t>, </a:t>
            </a:r>
            <a:r>
              <a:rPr lang="ko-KR" altLang="en-US" dirty="0"/>
              <a:t>노이즈가 적어지는 결과를 보여주는 것을 알 수 있지만</a:t>
            </a:r>
            <a:endParaRPr lang="en-US" altLang="ko-KR" dirty="0"/>
          </a:p>
          <a:p>
            <a:r>
              <a:rPr lang="ko-KR" altLang="en-US" dirty="0"/>
              <a:t>배치 사이즈가 </a:t>
            </a:r>
            <a:r>
              <a:rPr lang="ko-KR" altLang="en-US" dirty="0" err="1"/>
              <a:t>작을때와</a:t>
            </a:r>
            <a:r>
              <a:rPr lang="ko-KR" altLang="en-US" dirty="0"/>
              <a:t> 같은 세세한 그래프가 아닌 매끈한 그래프를 얻게 되고 </a:t>
            </a:r>
            <a:r>
              <a:rPr lang="en-US" altLang="ko-KR" dirty="0"/>
              <a:t>…..</a:t>
            </a:r>
          </a:p>
          <a:p>
            <a:r>
              <a:rPr lang="ko-KR" altLang="en-US" dirty="0" err="1"/>
              <a:t>ㅁ나ㅓㅇ로마농람니ㅏ어로</a:t>
            </a:r>
            <a:r>
              <a:rPr lang="en-US" altLang="ko-KR" dirty="0"/>
              <a:t>;</a:t>
            </a:r>
            <a:r>
              <a:rPr lang="ko-KR" altLang="en-US" dirty="0" err="1"/>
              <a:t>ㅁ너ㅏㅇㄹ</a:t>
            </a:r>
            <a:r>
              <a:rPr lang="en-US" altLang="ko-KR" dirty="0"/>
              <a:t>;</a:t>
            </a:r>
            <a:r>
              <a:rPr lang="ko-KR" altLang="en-US" dirty="0" err="1"/>
              <a:t>ㅣㅏ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 사이트 참고하여 멘트 준비할 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0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예측에 사용된 데이터 </a:t>
            </a:r>
            <a:r>
              <a:rPr lang="en-US" altLang="ko-KR" dirty="0"/>
              <a:t>50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/>
              <a:t>계산에 사용한 파라미터 는 </a:t>
            </a:r>
            <a:r>
              <a:rPr lang="en-US" altLang="ko-KR" dirty="0"/>
              <a:t>5</a:t>
            </a:r>
            <a:r>
              <a:rPr lang="ko-KR" altLang="en-US" dirty="0"/>
              <a:t>데이터 중 </a:t>
            </a:r>
            <a:r>
              <a:rPr lang="en-US" altLang="ko-KR" dirty="0"/>
              <a:t>volume</a:t>
            </a:r>
            <a:r>
              <a:rPr lang="ko-KR" altLang="en-US" dirty="0"/>
              <a:t>을 제외한 </a:t>
            </a:r>
            <a:r>
              <a:rPr lang="en-US" altLang="ko-KR" dirty="0"/>
              <a:t>4</a:t>
            </a:r>
            <a:r>
              <a:rPr lang="ko-KR" altLang="en-US" dirty="0"/>
              <a:t>가지를 이용해</a:t>
            </a:r>
            <a:endParaRPr lang="en-US" altLang="ko-KR" dirty="0"/>
          </a:p>
          <a:p>
            <a:r>
              <a:rPr lang="en-US" altLang="ko-KR" dirty="0"/>
              <a:t>50</a:t>
            </a:r>
            <a:r>
              <a:rPr lang="ko-KR" altLang="en-US" dirty="0"/>
              <a:t>일의 값을 예측하는 계산 결과이다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그래프를 보면 무언가 이상한 것을 느낄 수 있지 않은가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뭔가 실제 값과 예측 값이 전체적으로 하루 씩 밀린 것을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예측하라고 계산을 시켰더니 계산의 결과가 예측 하고자 한 직전날의 데이터를 거의 그대로 가져오는 행태를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</a:t>
            </a:r>
            <a:r>
              <a:rPr lang="en-US" altLang="ko-KR" dirty="0"/>
              <a:t>200</a:t>
            </a:r>
            <a:r>
              <a:rPr lang="ko-KR" altLang="en-US" dirty="0"/>
              <a:t>일이나 그보다 더 긴 기간을 예측하는 그래프에서는 아주 잘 맞는 것처럼 보이던 것들도 실제로 데이터를 확인해보면 이렇게</a:t>
            </a:r>
            <a:endParaRPr lang="en-US" altLang="ko-KR" dirty="0"/>
          </a:p>
          <a:p>
            <a:r>
              <a:rPr lang="ko-KR" altLang="en-US" dirty="0"/>
              <a:t>예측하는 것처럼 보이지만 그 이전 날의 데이터에서 크게 벗어나지 않는 결과를 보여주는 것을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이것이 한두 그래프에서 그런 것이 아니고 모든 계산에서 다 공통적으로 나타난 현상이다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같은 결과를 </a:t>
            </a:r>
            <a:r>
              <a:rPr lang="en-US" altLang="ko-KR" dirty="0"/>
              <a:t>LSTM</a:t>
            </a:r>
            <a:r>
              <a:rPr lang="ko-KR" altLang="en-US" dirty="0"/>
              <a:t>을 이용하여 주가예측을 한 다른 사람들도 모두들 이와 유사한 결과를 얻은 것을 알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그 직전 날의 결과를 가져 오는 것이 바로 다음날 </a:t>
            </a:r>
            <a:r>
              <a:rPr lang="ko-KR" altLang="en-US" dirty="0" err="1"/>
              <a:t>예측값과의</a:t>
            </a:r>
            <a:r>
              <a:rPr lang="ko-KR" altLang="en-US" dirty="0"/>
              <a:t> </a:t>
            </a:r>
            <a:r>
              <a:rPr lang="en-US" altLang="ko-KR" dirty="0" err="1"/>
              <a:t>mse</a:t>
            </a:r>
            <a:r>
              <a:rPr lang="ko-KR" altLang="en-US" dirty="0"/>
              <a:t>를 </a:t>
            </a:r>
            <a:r>
              <a:rPr lang="ko-KR" altLang="en-US" dirty="0" err="1"/>
              <a:t>최소화할수</a:t>
            </a:r>
            <a:r>
              <a:rPr lang="ko-KR" altLang="en-US" dirty="0"/>
              <a:t> 있기 때문에 이런 </a:t>
            </a:r>
            <a:r>
              <a:rPr lang="ko-KR" altLang="en-US"/>
              <a:t>결과를 나타내는 것으로 </a:t>
            </a:r>
            <a:r>
              <a:rPr lang="ko-KR" altLang="en-US" dirty="0"/>
              <a:t>보인다고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이전 날들의 데이터로 바로 다음 하루를 예측하는 게 아닌 이후의 </a:t>
            </a:r>
            <a:r>
              <a:rPr lang="en-US" altLang="ko-KR" dirty="0"/>
              <a:t>5</a:t>
            </a:r>
            <a:r>
              <a:rPr lang="ko-KR" altLang="en-US" dirty="0"/>
              <a:t>일간의 예측을 얻고자 계산을 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굉장히 혼잡하여 그래프 보기도 싫은데 분석해보면 이 경우에도 </a:t>
            </a:r>
            <a:r>
              <a:rPr lang="ko-KR" altLang="en-US" dirty="0" err="1"/>
              <a:t>앞서와</a:t>
            </a:r>
            <a:r>
              <a:rPr lang="ko-KR" altLang="en-US" dirty="0"/>
              <a:t> 마찬가지로 주어진 </a:t>
            </a:r>
            <a:r>
              <a:rPr lang="ko-KR" altLang="en-US" dirty="0" err="1"/>
              <a:t>데이터중</a:t>
            </a:r>
            <a:r>
              <a:rPr lang="ko-KR" altLang="en-US" dirty="0"/>
              <a:t> 마지막 날의 종가 데이터가 이후 </a:t>
            </a:r>
            <a:r>
              <a:rPr lang="en-US" altLang="ko-KR" dirty="0"/>
              <a:t>5</a:t>
            </a:r>
            <a:r>
              <a:rPr lang="ko-KR" altLang="en-US" dirty="0"/>
              <a:t>일간의 모든 </a:t>
            </a:r>
            <a:r>
              <a:rPr lang="ko-KR" altLang="en-US" dirty="0" err="1"/>
              <a:t>예측값이</a:t>
            </a:r>
            <a:r>
              <a:rPr lang="ko-KR" altLang="en-US" dirty="0"/>
              <a:t> 되어버린 그래프이다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</a:t>
            </a:r>
            <a:r>
              <a:rPr lang="en-US" altLang="ko-KR" dirty="0"/>
              <a:t>LSTM</a:t>
            </a:r>
            <a:r>
              <a:rPr lang="ko-KR" altLang="en-US" dirty="0"/>
              <a:t>을 이용해서는 이렇게 이전 날의 종가를 그대로 </a:t>
            </a:r>
            <a:r>
              <a:rPr lang="ko-KR" altLang="en-US" dirty="0" err="1"/>
              <a:t>예측값으로</a:t>
            </a:r>
            <a:r>
              <a:rPr lang="ko-KR" altLang="en-US" dirty="0"/>
              <a:t> 가져다 쓰는 방식을 </a:t>
            </a:r>
            <a:r>
              <a:rPr lang="ko-KR" altLang="en-US" dirty="0" err="1"/>
              <a:t>넘어설수</a:t>
            </a:r>
            <a:r>
              <a:rPr lang="ko-KR" altLang="en-US" dirty="0"/>
              <a:t> 없었다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6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누군가는 주가 데이터 예측에 </a:t>
            </a:r>
            <a:r>
              <a:rPr lang="en-US" altLang="ko-KR" dirty="0"/>
              <a:t>CNN</a:t>
            </a:r>
            <a:r>
              <a:rPr lang="ko-KR" altLang="en-US" dirty="0"/>
              <a:t>을 이용한 사람도 </a:t>
            </a:r>
            <a:r>
              <a:rPr lang="ko-KR" altLang="en-US" dirty="0" err="1"/>
              <a:t>있다기에</a:t>
            </a:r>
            <a:r>
              <a:rPr lang="ko-KR" altLang="en-US" dirty="0"/>
              <a:t> 계산을 해보았지만 전혀 근접하지도 않고</a:t>
            </a:r>
            <a:r>
              <a:rPr lang="en-US" altLang="ko-KR" dirty="0"/>
              <a:t>, </a:t>
            </a:r>
            <a:r>
              <a:rPr lang="ko-KR" altLang="en-US" dirty="0"/>
              <a:t>그래프 개형을 제대로 따라가지도 못하는 더 나쁜 결과를 보여주었다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D9BB4-C1A8-4B0B-83DE-D1B489E5F5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41547-F0A3-4A53-B9D2-D920BA8B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8B5EE3-AFD7-4E6C-8C5E-D3483AFA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AC337-4976-4780-95F7-B065F9F6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F5EDA-EE53-46EB-9851-732CB45E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5439F-1FE4-4D64-B60D-A38F344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2D68F-CDEF-4511-8C8A-196168B6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33729-7FE1-4823-97F0-86188105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17F9-3C21-4B47-8910-361129B1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C9F50-32A3-4689-9A79-A7186F7F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9AD01-655C-4934-912C-F85CB09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A600DE-3360-4D1A-8713-04AA002D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DE735-3D47-46C4-A451-5F98E57F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259B8-8826-4EAD-8B16-76F5B22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57F1-CF14-49B6-AEC8-AC98B818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71A8C-B68C-4CF3-9608-218C465C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3889-8561-4928-AB1C-CAFBF8A4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1A0A2-2BAC-42BB-9155-11191ADF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BE8DE-2556-4AFE-A3A3-F0918126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A8CCA-CE87-46DC-89E9-56D3225B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8FD38-2969-46F9-B83F-140D81D0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AB368-D220-4C77-AFC1-B633650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12AC0-EE22-4F18-A8D2-C4A68E31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97965-A90E-42CA-A897-0A4985C3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7797B-7336-46A0-95D7-EAC62DE2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B7A8-3538-40FE-AA39-0CCE0291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2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BC18-A6B7-44E5-BB23-F6062D29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637CB-A66A-4BA5-899B-321483122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37DA9-9180-4329-8892-41646A18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709A2-4833-4DE6-A9AC-4255B47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66054-03C2-4EB0-AA35-64FF395B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1D1A6-FF1D-4E11-BD5F-4A218228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4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40D0-CAE7-4360-9506-6F43EC99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C0E0A-DEC4-4001-B414-05FF5462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D08E2-7592-4C1C-A60E-658DE364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56C50-FABF-46C8-8F07-D64CD07C3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5BA74F-9083-41DB-A5CF-719A57507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54BD9-44A8-4BF6-8B1A-5AF797BE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EED44-CD91-42CE-B1AF-9C1BA6DC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523BD7-56BD-41BC-8A1E-1C91AB26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58C87-BAF1-4D46-817D-92708E94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D69D5-3213-4D00-8F6B-CD812CAD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A225C4-3C02-4C5C-8A38-CE7E4551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9E7C5-64A3-47E0-94EA-C598CC74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FB3BAC-D8C1-41C3-858F-B5567EB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E70C7-4326-44F2-88C8-5842D54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2826A-FED7-4DD0-A705-1F029153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6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94B8-B256-401C-A82D-5F7D34F5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2253C-80CB-48EC-B541-C7F06443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67553-528F-4A76-A36E-F41407294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AB35E-49DE-4618-BAFD-F9C5382E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8A103-2AE6-4160-8388-4540F32B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DC089-ED1B-42BF-8951-26848E6D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4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30433-3C7B-40F6-9ED8-2EC13B65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6C6BDA-EE1A-44BE-9E7B-117E68B3B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4BCF4-D660-42FC-94D2-919A4C0FA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33FC6-84C9-46DC-88EF-4620BBE6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D8480-4196-4C4F-8131-0F348349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C829D-ADCB-4EC8-BC0B-512FB2D5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2A1D8-8B73-4A49-8C71-16D6BB56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49DB5-B1BC-4156-9C61-B0EE7EFA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12572-8102-45E5-B045-D228FFD37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7CF2-5B8E-40F8-B809-4196AB08AFA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1BDC0-CB61-41C7-9F66-7101726D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B649F-0A3C-4190-9EF3-0740DF3E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6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BCEC5-0E80-49C6-957C-11FA4AF0ACE5}"/>
              </a:ext>
            </a:extLst>
          </p:cNvPr>
          <p:cNvSpPr txBox="1"/>
          <p:nvPr/>
        </p:nvSpPr>
        <p:spPr>
          <a:xfrm>
            <a:off x="8504772" y="5534561"/>
            <a:ext cx="3687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주가예측 </a:t>
            </a:r>
            <a:r>
              <a:rPr lang="en-US" altLang="ko-KR" sz="4000" dirty="0"/>
              <a:t>LSTM</a:t>
            </a:r>
          </a:p>
          <a:p>
            <a:r>
              <a:rPr lang="en-US" altLang="ko-KR" sz="4000" dirty="0"/>
              <a:t>Without </a:t>
            </a:r>
            <a:r>
              <a:rPr lang="ko-KR" altLang="en-US" sz="4000" dirty="0"/>
              <a:t>감성</a:t>
            </a:r>
          </a:p>
        </p:txBody>
      </p:sp>
    </p:spTree>
    <p:extLst>
      <p:ext uri="{BB962C8B-B14F-4D97-AF65-F5344CB8AC3E}">
        <p14:creationId xmlns:p14="http://schemas.microsoft.com/office/powerpoint/2010/main" val="11283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56A3A0-7CE0-402B-9569-6E515ADF18C1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83CD2A2-B32F-421E-B7F1-4027DC5EF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6000" cy="17145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70E4EB-65F3-4DF4-A672-26CC59A7C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0"/>
              <a:ext cx="2286000" cy="17145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36B0BAB-6711-411F-98B0-6B3DB4D58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0"/>
              <a:ext cx="2286000" cy="17145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3E30F8D-1935-48BF-9AED-56353A223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0"/>
              <a:ext cx="2286000" cy="17145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55B6614-7CF4-4D19-BFFF-13550BD01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14500"/>
              <a:ext cx="2286000" cy="17145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5654212-9C31-41D5-9BF8-304F8B16E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714500"/>
              <a:ext cx="2286000" cy="17145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7FC05C-0D94-4C3C-91F8-695457C42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714500"/>
              <a:ext cx="2286000" cy="17145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9ED2E2-848D-4DFD-93E9-C1794F702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714500"/>
              <a:ext cx="2286000" cy="17145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3DB731-C13E-4D71-8D7F-C7CB8FF7C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2286000" cy="17145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E7B2514-F033-4729-9813-0A45104D4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3429000"/>
              <a:ext cx="2286000" cy="17145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0170A44-2C52-4DD7-A745-5C860315A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29000"/>
              <a:ext cx="2286000" cy="17145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D978340-BFCB-4A20-8CB3-5B79D4F75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3429000"/>
              <a:ext cx="2286000" cy="17145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DD228E-3209-4767-9278-04CC1FFDA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43500"/>
              <a:ext cx="2286000" cy="17145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1587E39-953E-4883-B232-99A36CE7D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5143500"/>
              <a:ext cx="2286000" cy="17145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B965B38-9A0F-4B96-A22D-29386D4C1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143500"/>
              <a:ext cx="2286000" cy="17145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021E7B4-3A3E-4AC4-935D-3FF4FB80F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5143500"/>
              <a:ext cx="2286000" cy="1714500"/>
            </a:xfrm>
            <a:prstGeom prst="rect">
              <a:avLst/>
            </a:prstGeom>
          </p:spPr>
        </p:pic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468CD69-D2FF-41E3-977E-0DD7884CE1C6}"/>
                </a:ext>
              </a:extLst>
            </p:cNvPr>
            <p:cNvSpPr/>
            <p:nvPr/>
          </p:nvSpPr>
          <p:spPr>
            <a:xfrm>
              <a:off x="7151756" y="3429000"/>
              <a:ext cx="1771374" cy="17713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1D756B-0AD8-4CB7-9094-E5B82E352809}"/>
              </a:ext>
            </a:extLst>
          </p:cNvPr>
          <p:cNvGrpSpPr/>
          <p:nvPr/>
        </p:nvGrpSpPr>
        <p:grpSpPr>
          <a:xfrm>
            <a:off x="9550836" y="6000750"/>
            <a:ext cx="2641164" cy="857250"/>
            <a:chOff x="9550836" y="6000750"/>
            <a:chExt cx="2641164" cy="8572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02EA11-0AA8-4A8C-B583-DBE7A1216FB2}"/>
                </a:ext>
              </a:extLst>
            </p:cNvPr>
            <p:cNvSpPr txBox="1"/>
            <p:nvPr/>
          </p:nvSpPr>
          <p:spPr>
            <a:xfrm>
              <a:off x="9878546" y="6150114"/>
              <a:ext cx="23134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50_5_200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E15093-7D7C-42E4-8238-DFFE3FAE8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0836" y="6000750"/>
              <a:ext cx="2641164" cy="23083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[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Open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High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Low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Close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Volume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D2Coding" panose="020B0609020101020101" pitchFamily="49" charset="-127"/>
                  <a:ea typeface="D2Coding" panose="020B0609020101020101" pitchFamily="49" charset="-127"/>
                </a:rPr>
                <a:t>]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53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02EA11-0AA8-4A8C-B583-DBE7A1216FB2}"/>
              </a:ext>
            </a:extLst>
          </p:cNvPr>
          <p:cNvSpPr txBox="1"/>
          <p:nvPr/>
        </p:nvSpPr>
        <p:spPr>
          <a:xfrm>
            <a:off x="9878546" y="6150114"/>
            <a:ext cx="231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20_1_200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15093-7D7C-42E4-8238-DFFE3FAE8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293" y="5969354"/>
            <a:ext cx="73518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C491A3-A75B-4765-9049-34DB4007A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00C342B-B8D7-481F-8816-FCFB86EE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3" y="1181265"/>
            <a:ext cx="5972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24184-C9C0-40EE-A638-2ADFF8F1DAA2}"/>
              </a:ext>
            </a:extLst>
          </p:cNvPr>
          <p:cNvSpPr txBox="1"/>
          <p:nvPr/>
        </p:nvSpPr>
        <p:spPr>
          <a:xfrm>
            <a:off x="391603" y="379876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Optimizer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https://ganghee-lee.tistory.com/24</a:t>
            </a:r>
          </a:p>
        </p:txBody>
      </p:sp>
    </p:spTree>
    <p:extLst>
      <p:ext uri="{BB962C8B-B14F-4D97-AF65-F5344CB8AC3E}">
        <p14:creationId xmlns:p14="http://schemas.microsoft.com/office/powerpoint/2010/main" val="412352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2A62C46-5FD1-4CC3-901D-F7D7F669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038"/>
            <a:ext cx="12192000" cy="47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1DF9-5A2F-4C9E-8D50-6B591095AC97}"/>
              </a:ext>
            </a:extLst>
          </p:cNvPr>
          <p:cNvSpPr txBox="1"/>
          <p:nvPr/>
        </p:nvSpPr>
        <p:spPr>
          <a:xfrm>
            <a:off x="89452" y="71072"/>
            <a:ext cx="6174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Bathch</a:t>
            </a:r>
            <a:r>
              <a:rPr lang="en-US" altLang="ko-KR" dirty="0"/>
              <a:t> size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https://goodtogreate.tistory.com/entry/Batch-%ED%81%AC%EA%B8%B0%EC%9D%98-%EA%B2%B0%EC%A0%95-%EB%B0%A9%EB%B2%95</a:t>
            </a:r>
          </a:p>
        </p:txBody>
      </p:sp>
    </p:spTree>
    <p:extLst>
      <p:ext uri="{BB962C8B-B14F-4D97-AF65-F5344CB8AC3E}">
        <p14:creationId xmlns:p14="http://schemas.microsoft.com/office/powerpoint/2010/main" val="307658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5721-5500-49E1-AA3B-0535F0C0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예측에서의 </a:t>
            </a:r>
            <a:r>
              <a:rPr lang="en-US" altLang="ko-KR" dirty="0"/>
              <a:t>LSTM</a:t>
            </a:r>
            <a:r>
              <a:rPr lang="ko-KR" altLang="en-US" dirty="0"/>
              <a:t>의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FC521-73E2-4407-A410-BD7E85AB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DCBBD4-D2E8-451B-B50D-B3C0D498E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98F31-E338-4660-B934-D405E34690F3}"/>
              </a:ext>
            </a:extLst>
          </p:cNvPr>
          <p:cNvSpPr txBox="1"/>
          <p:nvPr/>
        </p:nvSpPr>
        <p:spPr>
          <a:xfrm>
            <a:off x="11009244" y="6488668"/>
            <a:ext cx="1182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50_4_50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BDF5AF-AAAF-4416-BF0D-F1B8AA40F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9489" y="6257836"/>
            <a:ext cx="220251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'Open'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'High'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'Low'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'Close'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AB97EC-9753-4CC0-BA06-65029003D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B43C2E-8E88-43B2-9081-C93E319F6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646</Words>
  <Application>Microsoft Office PowerPoint</Application>
  <PresentationFormat>와이드스크린</PresentationFormat>
  <Paragraphs>70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주가 예측에서의 LSTM의 한계점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규섭</dc:creator>
  <cp:lastModifiedBy>이 규섭</cp:lastModifiedBy>
  <cp:revision>89</cp:revision>
  <dcterms:created xsi:type="dcterms:W3CDTF">2021-05-06T10:54:22Z</dcterms:created>
  <dcterms:modified xsi:type="dcterms:W3CDTF">2021-05-12T14:42:22Z</dcterms:modified>
</cp:coreProperties>
</file>