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61498" autoAdjust="0"/>
  </p:normalViewPr>
  <p:slideViewPr>
    <p:cSldViewPr snapToGrid="0">
      <p:cViewPr varScale="1">
        <p:scale>
          <a:sx n="85" d="100"/>
          <a:sy n="85" d="100"/>
        </p:scale>
        <p:origin x="15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D77A1-FC86-429A-B4E0-A8AE17F66FF3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9BB4-C1A8-4B0B-83DE-D1B489E5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1547-F0A3-4A53-B9D2-D920BA8B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8B5EE3-AFD7-4E6C-8C5E-D3483AFA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C337-4976-4780-95F7-B065F9F6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F5EDA-EE53-46EB-9851-732CB45E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5439F-1FE4-4D64-B60D-A38F344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2D68F-CDEF-4511-8C8A-196168B6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33729-7FE1-4823-97F0-86188105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17F9-3C21-4B47-8910-361129B1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C9F50-32A3-4689-9A79-A7186F7F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9AD01-655C-4934-912C-F85CB09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7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600DE-3360-4D1A-8713-04AA002D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DE735-3D47-46C4-A451-5F98E57F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59B8-8826-4EAD-8B16-76F5B22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57F1-CF14-49B6-AEC8-AC98B818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71A8C-B68C-4CF3-9608-218C465C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3889-8561-4928-AB1C-CAFBF8A4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A0A2-2BAC-42BB-9155-11191ADF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BE8DE-2556-4AFE-A3A3-F0918126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A8CCA-CE87-46DC-89E9-56D3225B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8FD38-2969-46F9-B83F-140D81D0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AB368-D220-4C77-AFC1-B633650A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12AC0-EE22-4F18-A8D2-C4A68E31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97965-A90E-42CA-A897-0A4985C3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7797B-7336-46A0-95D7-EAC62DE2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B7A8-3538-40FE-AA39-0CCE0291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2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BC18-A6B7-44E5-BB23-F6062D2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637CB-A66A-4BA5-899B-321483122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37DA9-9180-4329-8892-41646A18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709A2-4833-4DE6-A9AC-4255B47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66054-03C2-4EB0-AA35-64FF395B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1D1A6-FF1D-4E11-BD5F-4A21822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4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40D0-CAE7-4360-9506-6F43EC99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C0E0A-DEC4-4001-B414-05FF5462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D08E2-7592-4C1C-A60E-658DE364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56C50-FABF-46C8-8F07-D64CD07C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5BA74F-9083-41DB-A5CF-719A5750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54BD9-44A8-4BF6-8B1A-5AF797BE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EED44-CD91-42CE-B1AF-9C1BA6DC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523BD7-56BD-41BC-8A1E-1C91AB26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58C87-BAF1-4D46-817D-92708E94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1D69D5-3213-4D00-8F6B-CD812CAD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225C4-3C02-4C5C-8A38-CE7E4551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9E7C5-64A3-47E0-94EA-C598CC74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FB3BAC-D8C1-41C3-858F-B5567EBF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1E70C7-4326-44F2-88C8-5842D54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2826A-FED7-4DD0-A705-1F029153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6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94B8-B256-401C-A82D-5F7D34F5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2253C-80CB-48EC-B541-C7F064433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67553-528F-4A76-A36E-F4140729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AB35E-49DE-4618-BAFD-F9C5382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8A103-2AE6-4160-8388-4540F32B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DC089-ED1B-42BF-8951-26848E6D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30433-3C7B-40F6-9ED8-2EC13B6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6C6BDA-EE1A-44BE-9E7B-117E68B3B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4BCF4-D660-42FC-94D2-919A4C0FA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33FC6-84C9-46DC-88EF-4620BBE6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D8480-4196-4C4F-8131-0F348349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C829D-ADCB-4EC8-BC0B-512FB2D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2A1D8-8B73-4A49-8C71-16D6BB56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49DB5-B1BC-4156-9C61-B0EE7EFA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12572-8102-45E5-B045-D228FFD37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7CF2-5B8E-40F8-B809-4196AB08AFAD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BDC0-CB61-41C7-9F66-7101726D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B649F-0A3C-4190-9EF3-0740DF3E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8CAA-DBF5-4B5A-ABF3-F3E1644E0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4BCEC5-0E80-49C6-957C-11FA4AF0ACE5}"/>
              </a:ext>
            </a:extLst>
          </p:cNvPr>
          <p:cNvSpPr txBox="1"/>
          <p:nvPr/>
        </p:nvSpPr>
        <p:spPr>
          <a:xfrm>
            <a:off x="8504772" y="5534561"/>
            <a:ext cx="3687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주가예측 </a:t>
            </a:r>
            <a:r>
              <a:rPr lang="en-US" altLang="ko-KR" sz="4000" dirty="0"/>
              <a:t>LSTM</a:t>
            </a:r>
          </a:p>
          <a:p>
            <a:r>
              <a:rPr lang="en-US" altLang="ko-KR" sz="4000" dirty="0"/>
              <a:t>With </a:t>
            </a:r>
            <a:r>
              <a:rPr lang="ko-KR" altLang="en-US" sz="4000" dirty="0"/>
              <a:t>감성</a:t>
            </a:r>
          </a:p>
        </p:txBody>
      </p:sp>
    </p:spTree>
    <p:extLst>
      <p:ext uri="{BB962C8B-B14F-4D97-AF65-F5344CB8AC3E}">
        <p14:creationId xmlns:p14="http://schemas.microsoft.com/office/powerpoint/2010/main" val="11283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4CFEDC-C69C-40B5-B5FC-0D91C6C6D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F1976-A59A-4B4C-BC90-F0C929B5033E}"/>
              </a:ext>
            </a:extLst>
          </p:cNvPr>
          <p:cNvSpPr txBox="1"/>
          <p:nvPr/>
        </p:nvSpPr>
        <p:spPr>
          <a:xfrm>
            <a:off x="11547970" y="6488668"/>
            <a:ext cx="64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삼성</a:t>
            </a:r>
          </a:p>
        </p:txBody>
      </p:sp>
    </p:spTree>
    <p:extLst>
      <p:ext uri="{BB962C8B-B14F-4D97-AF65-F5344CB8AC3E}">
        <p14:creationId xmlns:p14="http://schemas.microsoft.com/office/powerpoint/2010/main" val="23365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F26E22-E7A9-4208-8F74-FA8E5082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B4260-2D08-4BEE-BF6A-82702F6D9444}"/>
              </a:ext>
            </a:extLst>
          </p:cNvPr>
          <p:cNvSpPr txBox="1"/>
          <p:nvPr/>
        </p:nvSpPr>
        <p:spPr>
          <a:xfrm>
            <a:off x="11547970" y="6488668"/>
            <a:ext cx="64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76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0CFE20-3E16-4428-9FE4-34B088FBBBC4}"/>
              </a:ext>
            </a:extLst>
          </p:cNvPr>
          <p:cNvSpPr txBox="1"/>
          <p:nvPr/>
        </p:nvSpPr>
        <p:spPr>
          <a:xfrm>
            <a:off x="0" y="90312"/>
            <a:ext cx="126977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삼성전자와 </a:t>
            </a:r>
            <a:r>
              <a:rPr lang="en-US" altLang="ko-KR" dirty="0"/>
              <a:t>LG</a:t>
            </a:r>
            <a:r>
              <a:rPr lang="ko-KR" altLang="en-US" dirty="0"/>
              <a:t>전자의 주가에 대해 동일한 조건하에서 동일한 구간을 예측하는 시뮬레이션을 </a:t>
            </a:r>
            <a:r>
              <a:rPr lang="ko-KR" altLang="en-US" dirty="0" err="1"/>
              <a:t>돌린결과</a:t>
            </a:r>
            <a:endParaRPr lang="en-US" altLang="ko-KR" dirty="0"/>
          </a:p>
          <a:p>
            <a:r>
              <a:rPr lang="ko-KR" altLang="en-US" dirty="0" err="1"/>
              <a:t>망해써</a:t>
            </a:r>
            <a:r>
              <a:rPr lang="en-US" altLang="ko-KR" dirty="0"/>
              <a:t>.</a:t>
            </a:r>
            <a:r>
              <a:rPr lang="ko-KR" altLang="en-US" dirty="0" err="1"/>
              <a:t>ㅁ</a:t>
            </a:r>
            <a:r>
              <a:rPr lang="en-US" altLang="ko-KR" dirty="0"/>
              <a:t>;</a:t>
            </a:r>
            <a:r>
              <a:rPr lang="ko-KR" altLang="en-US" dirty="0" err="1"/>
              <a:t>ㅏ언리마ㅓㅇㄹ</a:t>
            </a:r>
            <a:r>
              <a:rPr lang="en-US" altLang="ko-KR" dirty="0"/>
              <a:t>;</a:t>
            </a:r>
            <a:r>
              <a:rPr lang="ko-KR" altLang="en-US" dirty="0" err="1"/>
              <a:t>ㅏㅓㅇㅁㄴ</a:t>
            </a:r>
            <a:r>
              <a:rPr lang="ko-KR" altLang="en-US" dirty="0"/>
              <a:t> </a:t>
            </a:r>
            <a:r>
              <a:rPr lang="ko-KR" altLang="en-US" dirty="0" err="1"/>
              <a:t>럼내ㅑㅇ</a:t>
            </a:r>
            <a:r>
              <a:rPr lang="en-US" altLang="ko-KR" dirty="0"/>
              <a:t>;</a:t>
            </a:r>
            <a:r>
              <a:rPr lang="ko-KR" altLang="en-US" dirty="0"/>
              <a:t>러</a:t>
            </a:r>
            <a:r>
              <a:rPr lang="en-US" altLang="ko-KR" dirty="0"/>
              <a:t>;</a:t>
            </a:r>
            <a:r>
              <a:rPr lang="en-US" altLang="ko-KR" dirty="0" err="1"/>
              <a:t>aweoi;awef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이전의 </a:t>
            </a:r>
            <a:r>
              <a:rPr lang="en-US" altLang="ko-KR" dirty="0"/>
              <a:t>ppt</a:t>
            </a:r>
            <a:r>
              <a:rPr lang="ko-KR" altLang="en-US" dirty="0"/>
              <a:t>에서 종가를 기준으로 학습한 모델로 </a:t>
            </a:r>
            <a:r>
              <a:rPr lang="ko-KR" altLang="en-US" dirty="0" err="1"/>
              <a:t>예측한것을</a:t>
            </a:r>
            <a:r>
              <a:rPr lang="ko-KR" altLang="en-US" dirty="0"/>
              <a:t> 여기서도 </a:t>
            </a:r>
            <a:r>
              <a:rPr lang="ko-KR" altLang="en-US" dirty="0" err="1"/>
              <a:t>확인가능하며</a:t>
            </a:r>
            <a:endParaRPr lang="en-US" altLang="ko-KR" dirty="0"/>
          </a:p>
          <a:p>
            <a:r>
              <a:rPr lang="ko-KR" altLang="en-US" dirty="0"/>
              <a:t>어떤 조건을 넣어도 종가데이터들을 기반으로 학습시키면 무조건 전날의 종가를 따라가는 예측을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말하면 결국 그냥 전날 데이터를 그대로 가져오는 것이니 </a:t>
            </a:r>
            <a:r>
              <a:rPr lang="ko-KR" altLang="en-US" dirty="0" err="1"/>
              <a:t>예측이랄</a:t>
            </a:r>
            <a:r>
              <a:rPr lang="ko-KR" altLang="en-US" dirty="0"/>
              <a:t> 것도 없음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이럴거면</a:t>
            </a:r>
            <a:r>
              <a:rPr lang="ko-KR" altLang="en-US" dirty="0"/>
              <a:t> 그냥 전날 데이터 데려오지 </a:t>
            </a:r>
            <a:r>
              <a:rPr lang="ko-KR" altLang="en-US" dirty="0" err="1"/>
              <a:t>뭐하러</a:t>
            </a:r>
            <a:r>
              <a:rPr lang="ko-KR" altLang="en-US" dirty="0"/>
              <a:t> 계산을 함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ko-KR" altLang="en-US" dirty="0"/>
              <a:t>그래도 감성 점수를 넣으면 좀 </a:t>
            </a:r>
            <a:r>
              <a:rPr lang="ko-KR" altLang="en-US" dirty="0" err="1"/>
              <a:t>달라질줄</a:t>
            </a:r>
            <a:r>
              <a:rPr lang="ko-KR" altLang="en-US" dirty="0"/>
              <a:t> 알았지</a:t>
            </a:r>
            <a:r>
              <a:rPr lang="en-US" altLang="ko-KR" dirty="0"/>
              <a:t>….</a:t>
            </a:r>
          </a:p>
          <a:p>
            <a:r>
              <a:rPr lang="ko-KR" altLang="en-US" dirty="0"/>
              <a:t>감성점수는 해당일 </a:t>
            </a:r>
            <a:r>
              <a:rPr lang="ko-KR" altLang="en-US" dirty="0" err="1"/>
              <a:t>바로전의</a:t>
            </a:r>
            <a:r>
              <a:rPr lang="ko-KR" altLang="en-US" dirty="0"/>
              <a:t> 장이 닫힌 이후부터 해당일 장이 닫힐 때까지의 기사들을 대상으로 책정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나는</a:t>
            </a:r>
            <a:endParaRPr lang="en-US" altLang="ko-KR" dirty="0"/>
          </a:p>
          <a:p>
            <a:r>
              <a:rPr lang="ko-KR" altLang="en-US" dirty="0"/>
              <a:t>감성점수</a:t>
            </a:r>
            <a:r>
              <a:rPr lang="en-US" altLang="ko-KR" dirty="0"/>
              <a:t>=(</a:t>
            </a:r>
            <a:r>
              <a:rPr lang="ko-KR" altLang="en-US" dirty="0"/>
              <a:t>긍정</a:t>
            </a:r>
            <a:r>
              <a:rPr lang="en-US" altLang="ko-KR" dirty="0"/>
              <a:t>-!</a:t>
            </a:r>
            <a:r>
              <a:rPr lang="ko-KR" altLang="en-US" dirty="0"/>
              <a:t>긍정</a:t>
            </a:r>
            <a:r>
              <a:rPr lang="en-US" altLang="ko-KR" dirty="0"/>
              <a:t>)/(</a:t>
            </a:r>
            <a:r>
              <a:rPr lang="ko-KR" altLang="en-US" dirty="0"/>
              <a:t>전체</a:t>
            </a:r>
            <a:r>
              <a:rPr lang="en-US" altLang="ko-KR" dirty="0"/>
              <a:t>) * 0.5 + 0.5</a:t>
            </a:r>
          </a:p>
          <a:p>
            <a:r>
              <a:rPr lang="ko-KR" altLang="en-US" dirty="0"/>
              <a:t>수식으로 쓰니 복잡해 보이는데 사실 이게 긍정 각각을 </a:t>
            </a:r>
            <a:r>
              <a:rPr lang="en-US" altLang="ko-KR" dirty="0"/>
              <a:t>1, </a:t>
            </a:r>
            <a:r>
              <a:rPr lang="ko-KR" altLang="en-US" dirty="0"/>
              <a:t>부정 각각을 </a:t>
            </a:r>
            <a:r>
              <a:rPr lang="en-US" altLang="ko-KR" dirty="0"/>
              <a:t>-1</a:t>
            </a:r>
            <a:r>
              <a:rPr lang="ko-KR" altLang="en-US" dirty="0"/>
              <a:t>로 잡고 해당일의 평균을 구한 것과 같은데</a:t>
            </a:r>
            <a:endParaRPr lang="en-US" altLang="ko-KR" dirty="0"/>
          </a:p>
          <a:p>
            <a:r>
              <a:rPr lang="ko-KR" altLang="en-US" dirty="0"/>
              <a:t>이것을 </a:t>
            </a:r>
            <a:r>
              <a:rPr lang="en-US" altLang="ko-KR" dirty="0"/>
              <a:t>-1~1</a:t>
            </a:r>
            <a:r>
              <a:rPr lang="ko-KR" altLang="en-US" dirty="0"/>
              <a:t>구간에 </a:t>
            </a:r>
            <a:r>
              <a:rPr lang="ko-KR" altLang="en-US" dirty="0" err="1"/>
              <a:t>있던것을</a:t>
            </a:r>
            <a:r>
              <a:rPr lang="ko-KR" altLang="en-US" dirty="0"/>
              <a:t> </a:t>
            </a:r>
            <a:r>
              <a:rPr lang="en-US" altLang="ko-KR" dirty="0"/>
              <a:t>0~1</a:t>
            </a:r>
            <a:r>
              <a:rPr lang="ko-KR" altLang="en-US" dirty="0"/>
              <a:t>구간으로 </a:t>
            </a:r>
            <a:r>
              <a:rPr lang="ko-KR" altLang="en-US" dirty="0" err="1"/>
              <a:t>고치려다보니</a:t>
            </a:r>
            <a:r>
              <a:rPr lang="ko-KR" altLang="en-US" dirty="0"/>
              <a:t> 수식이 </a:t>
            </a:r>
            <a:r>
              <a:rPr lang="ko-KR" altLang="en-US" dirty="0" err="1"/>
              <a:t>지저분해짐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어쨌든 종가</a:t>
            </a:r>
            <a:r>
              <a:rPr lang="en-US" altLang="ko-KR" dirty="0"/>
              <a:t>+</a:t>
            </a:r>
            <a:r>
              <a:rPr lang="ko-KR" altLang="en-US" dirty="0"/>
              <a:t>감성이면 그래도 뭔가 </a:t>
            </a:r>
            <a:r>
              <a:rPr lang="ko-KR" altLang="en-US" dirty="0" err="1"/>
              <a:t>달라지려나</a:t>
            </a:r>
            <a:r>
              <a:rPr lang="ko-KR" altLang="en-US" dirty="0"/>
              <a:t> 기대하고 돌린 계산 결과인데 이게 종가 </a:t>
            </a:r>
            <a:r>
              <a:rPr lang="en-US" altLang="ko-KR" dirty="0"/>
              <a:t>1</a:t>
            </a:r>
            <a:r>
              <a:rPr lang="ko-KR" altLang="en-US" dirty="0"/>
              <a:t>개만 가지고 학습시켰던 모델과</a:t>
            </a:r>
            <a:endParaRPr lang="en-US" altLang="ko-KR" dirty="0"/>
          </a:p>
          <a:p>
            <a:r>
              <a:rPr lang="ko-KR" altLang="en-US" dirty="0"/>
              <a:t>거의 변동이 없는 것을 확인할 수 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결론 종가를 기준으로 학습시킨 모델은 확인된 모든 조건하에서 전날의 종가를 그대로 가져온다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감성 분석 값이 반영되는 정도로는 이 추세가 변하지 않는다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28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193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규섭</dc:creator>
  <cp:lastModifiedBy>이 규섭</cp:lastModifiedBy>
  <cp:revision>98</cp:revision>
  <dcterms:created xsi:type="dcterms:W3CDTF">2021-05-06T10:54:22Z</dcterms:created>
  <dcterms:modified xsi:type="dcterms:W3CDTF">2021-05-14T01:14:07Z</dcterms:modified>
</cp:coreProperties>
</file>