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90" r:id="rId5"/>
    <p:sldId id="287" r:id="rId6"/>
    <p:sldId id="286" r:id="rId7"/>
    <p:sldId id="268" r:id="rId8"/>
    <p:sldId id="276" r:id="rId9"/>
    <p:sldId id="289" r:id="rId10"/>
    <p:sldId id="291" r:id="rId11"/>
    <p:sldId id="292" r:id="rId12"/>
    <p:sldId id="293" r:id="rId13"/>
    <p:sldId id="298" r:id="rId14"/>
    <p:sldId id="297" r:id="rId15"/>
    <p:sldId id="326" r:id="rId16"/>
    <p:sldId id="296" r:id="rId17"/>
    <p:sldId id="325" r:id="rId18"/>
    <p:sldId id="300" r:id="rId19"/>
    <p:sldId id="301" r:id="rId20"/>
    <p:sldId id="302" r:id="rId21"/>
    <p:sldId id="264" r:id="rId22"/>
    <p:sldId id="32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재현" initials="한" lastIdx="2" clrIdx="0">
    <p:extLst>
      <p:ext uri="{19B8F6BF-5375-455C-9EA6-DF929625EA0E}">
        <p15:presenceInfo xmlns:p15="http://schemas.microsoft.com/office/powerpoint/2012/main" userId="S::hyeon5377@konkuk.ac.kr::05d23fed-e5da-464c-8208-f50111fb0c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5EA"/>
    <a:srgbClr val="277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D1856-20CE-407E-A63E-1351E1B5C346}" v="1100" dt="2021-05-15T13:23:06.428"/>
    <p1510:client id="{64A6D22C-7B62-4CFB-945E-D89CD8304A7E}" v="246" dt="2021-05-15T09:29:48.673"/>
    <p1510:client id="{CB8D4AE2-7354-4512-B411-7DD4F1B9A9D0}" v="254" dt="2021-05-15T10:19:15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4" autoAdjust="0"/>
    <p:restoredTop sz="79112" autoAdjust="0"/>
  </p:normalViewPr>
  <p:slideViewPr>
    <p:cSldViewPr snapToGrid="0" showGuides="1">
      <p:cViewPr varScale="1">
        <p:scale>
          <a:sx n="67" d="100"/>
          <a:sy n="67" d="100"/>
        </p:scale>
        <p:origin x="12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26877-A820-47CD-936E-97BCEB39FCE4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0B1C-281F-496A-8D29-60116CEBC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2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조 발표를 맡은 이</a:t>
            </a:r>
            <a:r>
              <a:rPr lang="en-US" altLang="ko-KR" dirty="0"/>
              <a:t>.</a:t>
            </a:r>
            <a:r>
              <a:rPr lang="ko-KR" altLang="en-US" dirty="0"/>
              <a:t>주</a:t>
            </a:r>
            <a:r>
              <a:rPr lang="en-US" altLang="ko-KR" dirty="0"/>
              <a:t>.</a:t>
            </a:r>
            <a:r>
              <a:rPr lang="ko-KR" altLang="en-US" dirty="0"/>
              <a:t>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</a:t>
            </a:r>
            <a:r>
              <a:rPr lang="en-US" altLang="ko-KR" dirty="0"/>
              <a:t>‘</a:t>
            </a:r>
            <a:r>
              <a:rPr lang="ko-KR" altLang="en-US" dirty="0"/>
              <a:t>뉴스 태도에 따른 주가변동 예측</a:t>
            </a:r>
            <a:r>
              <a:rPr lang="en-US" altLang="ko-KR" dirty="0"/>
              <a:t>＇</a:t>
            </a:r>
            <a:r>
              <a:rPr lang="ko-KR" altLang="en-US" dirty="0"/>
              <a:t>이라는 주제를 가지고 프로젝트를 진행했습니다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정확도가 가장 높은 세가지를 </a:t>
            </a:r>
            <a:r>
              <a:rPr lang="ko-KR" altLang="en-US" dirty="0" err="1"/>
              <a:t>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학습시킨 모델 중 하나인 감성사전부분으로 넘어가도록 하겠습니다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3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감성사정을 통해서 기사의 </a:t>
            </a:r>
            <a:r>
              <a:rPr lang="ko-KR" altLang="en-US" dirty="0" err="1"/>
              <a:t>긍부정을</a:t>
            </a:r>
            <a:r>
              <a:rPr lang="ko-KR" altLang="en-US" dirty="0"/>
              <a:t> 판단해 보았는데요 </a:t>
            </a:r>
          </a:p>
          <a:p>
            <a:r>
              <a:rPr lang="ko-KR" altLang="en-US" dirty="0"/>
              <a:t>감성사전은 </a:t>
            </a:r>
            <a:r>
              <a:rPr lang="en-US" altLang="ko-KR" dirty="0"/>
              <a:t>KOSAC</a:t>
            </a:r>
            <a:r>
              <a:rPr lang="ko-KR" altLang="en-US" dirty="0"/>
              <a:t>이라는 한국어감성사전에 </a:t>
            </a:r>
            <a:r>
              <a:rPr lang="ko-KR" altLang="en-US" dirty="0" err="1"/>
              <a:t>토큰화된</a:t>
            </a:r>
            <a:r>
              <a:rPr lang="ko-KR" altLang="en-US" dirty="0"/>
              <a:t> 데이터를 추가해 </a:t>
            </a:r>
            <a:endParaRPr lang="en-US" altLang="ko-KR" dirty="0"/>
          </a:p>
          <a:p>
            <a:r>
              <a:rPr lang="ko-KR" altLang="en-US" dirty="0" err="1"/>
              <a:t>토큰화된</a:t>
            </a:r>
            <a:r>
              <a:rPr lang="ko-KR" altLang="en-US" dirty="0"/>
              <a:t> 단어들과 감성사전에 </a:t>
            </a:r>
            <a:r>
              <a:rPr lang="ko-KR" altLang="en-US" dirty="0" err="1"/>
              <a:t>극성값이</a:t>
            </a:r>
            <a:r>
              <a:rPr lang="ko-KR" altLang="en-US" dirty="0"/>
              <a:t> </a:t>
            </a:r>
            <a:r>
              <a:rPr lang="ko-KR" altLang="en-US" dirty="0" err="1"/>
              <a:t>매져있는</a:t>
            </a:r>
            <a:r>
              <a:rPr lang="ko-KR" altLang="en-US" dirty="0"/>
              <a:t> 단어를  매칭해서  기사의 극성을 찾는 방식으로 진행됩니다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그래서 저희가 </a:t>
            </a:r>
            <a:r>
              <a:rPr lang="ko-KR" altLang="en-US" dirty="0" err="1"/>
              <a:t>라벨링한</a:t>
            </a:r>
            <a:r>
              <a:rPr lang="ko-KR" altLang="en-US" dirty="0"/>
              <a:t> 데이터를 감성사전에 넣어봤는데</a:t>
            </a:r>
            <a:endParaRPr lang="en-US" altLang="ko-KR" dirty="0"/>
          </a:p>
          <a:p>
            <a:r>
              <a:rPr lang="ko-KR" altLang="en-US" dirty="0"/>
              <a:t>이 표를 보시면 긍정 과 중립의 </a:t>
            </a:r>
            <a:r>
              <a:rPr lang="ko-KR" altLang="en-US" dirty="0" err="1"/>
              <a:t>극성값이</a:t>
            </a:r>
            <a:r>
              <a:rPr lang="ko-KR" altLang="en-US" dirty="0"/>
              <a:t> </a:t>
            </a:r>
            <a:r>
              <a:rPr lang="en-US" altLang="ko-KR" dirty="0"/>
              <a:t>0.2,03 </a:t>
            </a:r>
            <a:r>
              <a:rPr lang="ko-KR" altLang="en-US" dirty="0"/>
              <a:t>굉장히 유사 하다는 것을 판단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저희는 중립을 부정으로 합쳐서 </a:t>
            </a:r>
            <a:endParaRPr lang="en-US" altLang="ko-KR" dirty="0"/>
          </a:p>
          <a:p>
            <a:r>
              <a:rPr lang="ko-KR" altLang="en-US" dirty="0"/>
              <a:t>긍정과 긍정이 아닌 값으로 이진 분류를 시켜 정확도를 </a:t>
            </a:r>
            <a:r>
              <a:rPr lang="ko-KR" altLang="en-US" dirty="0" err="1"/>
              <a:t>높혔습니다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표를 보시면 </a:t>
            </a:r>
            <a:r>
              <a:rPr lang="en-US" altLang="ko-KR" dirty="0"/>
              <a:t>80</a:t>
            </a:r>
            <a:r>
              <a:rPr lang="ko-KR" altLang="en-US" dirty="0"/>
              <a:t>퍼 정도의 정확도를 보입니다</a:t>
            </a:r>
            <a:r>
              <a:rPr lang="en-US" altLang="ko-KR" dirty="0"/>
              <a:t>. </a:t>
            </a:r>
            <a:r>
              <a:rPr lang="ko-KR" altLang="en-US" dirty="0"/>
              <a:t>기존에 </a:t>
            </a:r>
            <a:r>
              <a:rPr lang="en-US" altLang="ko-KR" dirty="0"/>
              <a:t>66</a:t>
            </a:r>
            <a:r>
              <a:rPr lang="ko-KR" altLang="en-US" dirty="0" err="1"/>
              <a:t>퍼에서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퍼 정도 향상된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kosac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긍정  부정   중립 </a:t>
            </a:r>
            <a:r>
              <a:rPr lang="en-US" altLang="ko-KR" dirty="0"/>
              <a:t>(</a:t>
            </a:r>
            <a:r>
              <a:rPr lang="ko-KR" altLang="en-US" dirty="0"/>
              <a:t>한 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수치</a:t>
            </a:r>
            <a:r>
              <a:rPr lang="en-US" altLang="ko-KR" dirty="0"/>
              <a:t>1 </a:t>
            </a:r>
            <a:r>
              <a:rPr lang="ko-KR" altLang="en-US" dirty="0"/>
              <a:t>수치</a:t>
            </a:r>
            <a:r>
              <a:rPr lang="en-US" altLang="ko-KR" dirty="0"/>
              <a:t>2</a:t>
            </a:r>
            <a:r>
              <a:rPr lang="en-US" altLang="ko-KR" baseline="0" dirty="0"/>
              <a:t> </a:t>
            </a:r>
            <a:r>
              <a:rPr lang="ko-KR" altLang="en-US" baseline="0" dirty="0"/>
              <a:t>수치</a:t>
            </a:r>
            <a:r>
              <a:rPr lang="en-US" altLang="ko-KR" baseline="0" dirty="0"/>
              <a:t>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감성사전</a:t>
            </a:r>
            <a:r>
              <a:rPr lang="ko-KR" altLang="en-US" baseline="0" dirty="0"/>
              <a:t>은 중립기사와 긍정기사를 유사하다고 판단</a:t>
            </a:r>
            <a:endParaRPr lang="en-US" altLang="ko-KR" dirty="0"/>
          </a:p>
          <a:p>
            <a:r>
              <a:rPr lang="ko-KR" altLang="en-US" dirty="0" err="1"/>
              <a:t>뒤에있는</a:t>
            </a:r>
            <a:r>
              <a:rPr lang="ko-KR" altLang="en-US" dirty="0"/>
              <a:t> 그래프 가져오고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3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카이를</a:t>
            </a:r>
            <a:r>
              <a:rPr lang="ko-KR" altLang="en-US" dirty="0"/>
              <a:t> 통해 전처리한 데이터들을 </a:t>
            </a:r>
            <a:r>
              <a:rPr lang="en-US" altLang="ko-KR" dirty="0" err="1"/>
              <a:t>keras</a:t>
            </a:r>
            <a:r>
              <a:rPr lang="ko-KR" altLang="en-US" dirty="0"/>
              <a:t>로 </a:t>
            </a:r>
            <a:r>
              <a:rPr lang="ko-KR" altLang="en-US" dirty="0" err="1"/>
              <a:t>임베딩하고</a:t>
            </a:r>
            <a:r>
              <a:rPr lang="ko-KR" altLang="en-US" dirty="0"/>
              <a:t> 그것을 </a:t>
            </a:r>
            <a:r>
              <a:rPr lang="en-US" altLang="ko-KR" dirty="0" err="1"/>
              <a:t>bilstm</a:t>
            </a:r>
            <a:r>
              <a:rPr lang="ko-KR" altLang="en-US" dirty="0"/>
              <a:t>으로 돌린 모델입니다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26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Lstm</a:t>
            </a:r>
            <a:r>
              <a:rPr lang="ko-KR" altLang="en-US" dirty="0"/>
              <a:t>은 저희가 수업시간에 많이 접했으니 자세한 설명은 생략하도록 하고</a:t>
            </a:r>
            <a:endParaRPr lang="en-US" altLang="ko-KR" dirty="0"/>
          </a:p>
          <a:p>
            <a:r>
              <a:rPr lang="en-US" altLang="ko-KR" dirty="0" err="1"/>
              <a:t>Bilstm</a:t>
            </a:r>
            <a:r>
              <a:rPr lang="ko-KR" altLang="en-US" dirty="0"/>
              <a:t>과 차이점만 말씀드리도록 하겠습니다</a:t>
            </a:r>
            <a:r>
              <a:rPr lang="en-US" altLang="ko-KR" dirty="0"/>
              <a:t>.  </a:t>
            </a:r>
          </a:p>
          <a:p>
            <a:r>
              <a:rPr lang="en-US" altLang="ko-KR" dirty="0" err="1"/>
              <a:t>Lstm</a:t>
            </a:r>
            <a:r>
              <a:rPr lang="ko-KR" altLang="en-US" dirty="0"/>
              <a:t>이 문장을 왼쪽 단어부터 오른 쪽 단어로 순차적으로 읽어 다음 단어를 예측 했다면 </a:t>
            </a:r>
            <a:endParaRPr lang="en-US" altLang="ko-KR" dirty="0"/>
          </a:p>
          <a:p>
            <a:r>
              <a:rPr lang="en-US" altLang="ko-KR" dirty="0" err="1"/>
              <a:t>Bilstm</a:t>
            </a:r>
            <a:r>
              <a:rPr lang="ko-KR" altLang="en-US" dirty="0"/>
              <a:t>은 문장을 </a:t>
            </a:r>
            <a:r>
              <a:rPr lang="en-US" altLang="ko-KR" dirty="0" err="1"/>
              <a:t>lstm</a:t>
            </a:r>
            <a:r>
              <a:rPr lang="ko-KR" altLang="en-US" dirty="0"/>
              <a:t>방식에 오른쪽에서부터 왼쪽으로 읽은  두가지 정보를 더해 단어를 예측 합니다</a:t>
            </a:r>
            <a:endParaRPr lang="en-US" altLang="ko-KR" dirty="0"/>
          </a:p>
          <a:p>
            <a:r>
              <a:rPr lang="ko-KR" altLang="en-US" dirty="0"/>
              <a:t>양방향이기 때문에 문맥을 고려해 예측 가능성을 높였습니다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8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성능이 가장 높았던 </a:t>
            </a:r>
            <a:r>
              <a:rPr lang="en-US" altLang="ko-KR" dirty="0" err="1"/>
              <a:t>kobert</a:t>
            </a:r>
            <a:r>
              <a:rPr lang="ko-KR" altLang="en-US" dirty="0"/>
              <a:t>를 이용한 케이스입니다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9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Kobert</a:t>
            </a:r>
            <a:r>
              <a:rPr lang="ko-KR" altLang="en-US" dirty="0"/>
              <a:t>는 앞서 설명한 모델들과 달리 자연어 처리 과정이 필요가 없습니다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Kobert</a:t>
            </a:r>
            <a:r>
              <a:rPr lang="ko-KR" altLang="en-US" dirty="0"/>
              <a:t>는 </a:t>
            </a:r>
            <a:r>
              <a:rPr lang="en-US" altLang="ko-KR" dirty="0" err="1"/>
              <a:t>bert</a:t>
            </a:r>
            <a:r>
              <a:rPr lang="ko-KR" altLang="en-US" dirty="0"/>
              <a:t>의 한국어 버전입니다</a:t>
            </a:r>
            <a:r>
              <a:rPr lang="en-US" altLang="ko-KR" dirty="0"/>
              <a:t>. Bert</a:t>
            </a:r>
            <a:r>
              <a:rPr lang="ko-KR" altLang="en-US" dirty="0"/>
              <a:t>란 구글에서 개발한 사전 </a:t>
            </a:r>
            <a:r>
              <a:rPr lang="ko-KR" altLang="en-US" dirty="0" err="1"/>
              <a:t>훈렵</a:t>
            </a:r>
            <a:r>
              <a:rPr lang="ko-KR" altLang="en-US" dirty="0"/>
              <a:t> 언어 모델입니다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Kobert</a:t>
            </a:r>
            <a:r>
              <a:rPr lang="ko-KR" altLang="en-US" dirty="0"/>
              <a:t>의 작동원리를 보시면 </a:t>
            </a:r>
            <a:endParaRPr lang="en-US" altLang="ko-KR" dirty="0"/>
          </a:p>
          <a:p>
            <a:r>
              <a:rPr lang="en-US" altLang="ko-KR" dirty="0"/>
              <a:t>Pretraining</a:t>
            </a:r>
            <a:r>
              <a:rPr lang="ko-KR" altLang="en-US" dirty="0"/>
              <a:t>한 모델을 전이해서 다른 </a:t>
            </a:r>
            <a:r>
              <a:rPr lang="en-US" altLang="ko-KR" dirty="0"/>
              <a:t>task</a:t>
            </a:r>
            <a:r>
              <a:rPr lang="ko-KR" altLang="en-US" dirty="0"/>
              <a:t>를 할 수 있도록 다시 한 번 학습 시키는</a:t>
            </a:r>
            <a:r>
              <a:rPr lang="en-US" altLang="ko-KR" dirty="0"/>
              <a:t>finetuning</a:t>
            </a:r>
            <a:r>
              <a:rPr lang="ko-KR" altLang="en-US" dirty="0"/>
              <a:t>과정으로 진행이 되는데요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언어를 배운 사람이 있으면 이 언어로 국어 수학을 배우듯이 </a:t>
            </a:r>
            <a:endParaRPr lang="en-US" altLang="ko-KR" dirty="0"/>
          </a:p>
          <a:p>
            <a:r>
              <a:rPr lang="ko-KR" altLang="en-US" dirty="0"/>
              <a:t>사람처럼 언어를 배운 모델도 다양 한 곳에서 사용 할 수 있도록 다시 한 번 학습 시켜주는 것 과 같습니다</a:t>
            </a:r>
            <a:r>
              <a:rPr lang="en-US" altLang="ko-KR" dirty="0"/>
              <a:t>. . </a:t>
            </a:r>
          </a:p>
          <a:p>
            <a:endParaRPr lang="en-US" altLang="ko-KR" dirty="0"/>
          </a:p>
          <a:p>
            <a:r>
              <a:rPr lang="en-US" altLang="ko-KR" dirty="0"/>
              <a:t>pretraining</a:t>
            </a:r>
            <a:r>
              <a:rPr lang="ko-KR" altLang="en-US" dirty="0"/>
              <a:t>부분에서 기사를 학습 시키고 </a:t>
            </a:r>
            <a:r>
              <a:rPr lang="en-US" altLang="ko-KR" dirty="0"/>
              <a:t>finetuning</a:t>
            </a:r>
            <a:r>
              <a:rPr lang="ko-KR" altLang="en-US" dirty="0"/>
              <a:t>부분에서 학습된 기사를 통해 </a:t>
            </a:r>
            <a:r>
              <a:rPr lang="ko-KR" altLang="en-US" dirty="0" err="1"/>
              <a:t>임베딩</a:t>
            </a:r>
            <a:r>
              <a:rPr lang="en-US" altLang="ko-KR" dirty="0"/>
              <a:t>, </a:t>
            </a:r>
            <a:r>
              <a:rPr lang="ko-KR" altLang="en-US" dirty="0" err="1"/>
              <a:t>토큰화등을</a:t>
            </a:r>
            <a:r>
              <a:rPr lang="ko-KR" altLang="en-US" dirty="0"/>
              <a:t> 할 수 있도록 다시 한번 학습을 시켜 줍니다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 err="1"/>
              <a:t>bert</a:t>
            </a:r>
            <a:r>
              <a:rPr lang="ko-KR" altLang="en-US" dirty="0"/>
              <a:t>가 자동으로 학습 </a:t>
            </a:r>
            <a:r>
              <a:rPr lang="ko-KR" altLang="en-US" dirty="0" err="1"/>
              <a:t>시켜주다보니</a:t>
            </a:r>
            <a:r>
              <a:rPr lang="ko-KR" altLang="en-US" dirty="0"/>
              <a:t> 자연어 처리 과정에 크게 관여 할 수 없는 불편함이 있었고 속도가 느리고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을 많이 잡아 먹는다는 단점이 있었습니다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9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대신 이론적인 설명</a:t>
            </a:r>
            <a:r>
              <a:rPr lang="en-US" altLang="ko-KR" dirty="0"/>
              <a:t>?</a:t>
            </a:r>
            <a:r>
              <a:rPr lang="ko-KR" altLang="en-US" dirty="0"/>
              <a:t>이 필요하지 않나</a:t>
            </a:r>
            <a:r>
              <a:rPr lang="en-US" altLang="ko-KR" dirty="0"/>
              <a:t>? </a:t>
            </a:r>
            <a:r>
              <a:rPr lang="en-US" altLang="ko-KR" dirty="0" err="1"/>
              <a:t>BILstm</a:t>
            </a:r>
            <a:r>
              <a:rPr lang="en-US" altLang="ko-KR" dirty="0"/>
              <a:t>, hyperparameter</a:t>
            </a:r>
            <a:r>
              <a:rPr lang="ko-KR" altLang="en-US" dirty="0"/>
              <a:t>조정 </a:t>
            </a:r>
            <a:r>
              <a:rPr lang="en-US" altLang="ko-KR" dirty="0"/>
              <a:t>batch size </a:t>
            </a:r>
            <a:r>
              <a:rPr lang="ko-KR" altLang="en-US" dirty="0"/>
              <a:t>조정 등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***</a:t>
            </a:r>
            <a:r>
              <a:rPr lang="ko-KR" altLang="en-US" dirty="0"/>
              <a:t>의견 필요</a:t>
            </a:r>
            <a:r>
              <a:rPr lang="en-US" altLang="ko-KR" dirty="0"/>
              <a:t>***</a:t>
            </a:r>
          </a:p>
          <a:p>
            <a:r>
              <a:rPr lang="en-US" altLang="ko-KR" dirty="0"/>
              <a:t>--------------------------------------------</a:t>
            </a:r>
          </a:p>
          <a:p>
            <a:r>
              <a:rPr lang="ko-KR" altLang="en-US" dirty="0"/>
              <a:t>이론적인 설명 넣는다면 위 </a:t>
            </a:r>
            <a:r>
              <a:rPr lang="ko-KR" altLang="en-US" dirty="0" err="1"/>
              <a:t>이미지랑</a:t>
            </a:r>
            <a:r>
              <a:rPr lang="ko-KR" altLang="en-US" dirty="0"/>
              <a:t> 아래 설명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이전까지는 감성분석 모델을 생성해서 기사의 </a:t>
            </a:r>
            <a:r>
              <a:rPr lang="ko-KR" altLang="en-US" dirty="0" err="1"/>
              <a:t>긍</a:t>
            </a:r>
            <a:r>
              <a:rPr lang="ko-KR" altLang="en-US" dirty="0"/>
              <a:t> 부정을 </a:t>
            </a:r>
            <a:r>
              <a:rPr lang="ko-KR" altLang="en-US" dirty="0" err="1"/>
              <a:t>라벨링</a:t>
            </a:r>
            <a:r>
              <a:rPr lang="ko-KR" altLang="en-US" dirty="0"/>
              <a:t> 한 과정이 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감성분석으로 학습된 데이터와 주가 데이터를 합쳐서 주가 예측 모델을 만들어보았습니다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최적화된 모델을 찾기 위해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값들을 계속 변경 시켜주었는데요</a:t>
            </a:r>
            <a:endParaRPr lang="en-US" altLang="ko-KR" dirty="0"/>
          </a:p>
          <a:p>
            <a:r>
              <a:rPr lang="ko-KR" altLang="en-US" dirty="0"/>
              <a:t>그 중 </a:t>
            </a:r>
            <a:r>
              <a:rPr lang="ko-KR" altLang="en-US" dirty="0" err="1"/>
              <a:t>대표적인게</a:t>
            </a:r>
            <a:r>
              <a:rPr lang="ko-KR" altLang="en-US" dirty="0"/>
              <a:t> </a:t>
            </a:r>
            <a:r>
              <a:rPr lang="en-US" altLang="ko-KR" dirty="0"/>
              <a:t>unit, dense layer ,</a:t>
            </a:r>
            <a:r>
              <a:rPr lang="en-US" altLang="ko-KR" dirty="0" err="1"/>
              <a:t>batchsize</a:t>
            </a:r>
            <a:r>
              <a:rPr lang="en-US" altLang="ko-KR" dirty="0"/>
              <a:t> optimizer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minibatchsize</a:t>
            </a:r>
            <a:r>
              <a:rPr lang="ko-KR" altLang="en-US" dirty="0"/>
              <a:t>를 </a:t>
            </a:r>
            <a:r>
              <a:rPr lang="en-US" altLang="ko-KR" dirty="0"/>
              <a:t>default</a:t>
            </a:r>
            <a:r>
              <a:rPr lang="ko-KR" altLang="en-US" dirty="0"/>
              <a:t>값인 </a:t>
            </a:r>
            <a:r>
              <a:rPr lang="en-US" altLang="ko-KR" dirty="0"/>
              <a:t>32</a:t>
            </a:r>
            <a:r>
              <a:rPr lang="ko-KR" altLang="en-US" dirty="0"/>
              <a:t>에서보다 더 작게 </a:t>
            </a:r>
            <a:r>
              <a:rPr lang="en-US" altLang="ko-KR" dirty="0"/>
              <a:t>4</a:t>
            </a:r>
            <a:r>
              <a:rPr lang="ko-KR" altLang="en-US" dirty="0"/>
              <a:t>로  하여 전체데이터를 더 잘게 쪼개어 여러 번 학습 시켜 </a:t>
            </a:r>
            <a:endParaRPr lang="en-US" altLang="ko-KR" dirty="0"/>
          </a:p>
          <a:p>
            <a:r>
              <a:rPr lang="ko-KR" altLang="en-US" dirty="0" err="1"/>
              <a:t>정활도를</a:t>
            </a:r>
            <a:r>
              <a:rPr lang="ko-KR" altLang="en-US" dirty="0"/>
              <a:t> </a:t>
            </a:r>
            <a:r>
              <a:rPr lang="ko-KR" altLang="en-US" dirty="0" err="1"/>
              <a:t>높혀줬습니다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optimizer </a:t>
            </a:r>
            <a:r>
              <a:rPr lang="ko-KR" altLang="en-US" dirty="0"/>
              <a:t>을 통해 손실 함수가 최소가 되는 지점을 찾아 주었습니다</a:t>
            </a:r>
            <a:endParaRPr lang="en-US" altLang="ko-KR" dirty="0"/>
          </a:p>
          <a:p>
            <a:r>
              <a:rPr lang="ko-KR" altLang="en-US" dirty="0"/>
              <a:t>수업시간에 </a:t>
            </a:r>
            <a:r>
              <a:rPr lang="ko-KR" altLang="en-US" dirty="0" err="1"/>
              <a:t>다뤘다시피</a:t>
            </a:r>
            <a:r>
              <a:rPr lang="ko-KR" altLang="en-US" dirty="0"/>
              <a:t> 우리가 사용할 수 있는 </a:t>
            </a:r>
            <a:r>
              <a:rPr lang="en-US" altLang="ko-KR" dirty="0"/>
              <a:t>optimizer</a:t>
            </a:r>
            <a:r>
              <a:rPr lang="ko-KR" altLang="en-US" dirty="0"/>
              <a:t>는 굉장히 많은데 </a:t>
            </a:r>
            <a:r>
              <a:rPr lang="en-US" altLang="ko-KR" dirty="0"/>
              <a:t> . </a:t>
            </a:r>
          </a:p>
          <a:p>
            <a:r>
              <a:rPr lang="ko-KR" altLang="en-US" dirty="0"/>
              <a:t>그 중 </a:t>
            </a:r>
            <a:r>
              <a:rPr lang="en-US" altLang="ko-KR" dirty="0" err="1"/>
              <a:t>adam</a:t>
            </a:r>
            <a:r>
              <a:rPr lang="ko-KR" altLang="en-US" dirty="0"/>
              <a:t>을 사용했습니다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모멘텀 방식은 과거의 기울기를 이용해 다음 기울기에 대한 방향을 찾고</a:t>
            </a:r>
            <a:endParaRPr lang="en-US" altLang="ko-KR" dirty="0"/>
          </a:p>
          <a:p>
            <a:r>
              <a:rPr lang="en-US" altLang="ko-KR" dirty="0"/>
              <a:t>RSMPROP </a:t>
            </a:r>
            <a:r>
              <a:rPr lang="ko-KR" altLang="en-US" dirty="0"/>
              <a:t>방법은</a:t>
            </a:r>
            <a:r>
              <a:rPr lang="en-US" altLang="ko-KR" dirty="0"/>
              <a:t> </a:t>
            </a:r>
            <a:r>
              <a:rPr lang="ko-KR" altLang="en-US" dirty="0"/>
              <a:t>가장 최신의 기울기정보를 크게 반영해서 </a:t>
            </a:r>
            <a:r>
              <a:rPr lang="ko-KR" altLang="en-US" dirty="0" err="1"/>
              <a:t>다음기울기를</a:t>
            </a:r>
            <a:r>
              <a:rPr lang="ko-KR" altLang="en-US" dirty="0"/>
              <a:t> 찾는데 이 두</a:t>
            </a:r>
            <a:endParaRPr lang="en-US" altLang="ko-KR" dirty="0"/>
          </a:p>
          <a:p>
            <a:r>
              <a:rPr lang="ko-KR" altLang="en-US" dirty="0"/>
              <a:t>방식의 장점을 합친 </a:t>
            </a:r>
            <a:r>
              <a:rPr lang="en-US" altLang="ko-KR" dirty="0"/>
              <a:t>Adam</a:t>
            </a:r>
            <a:r>
              <a:rPr lang="ko-KR" altLang="en-US" dirty="0"/>
              <a:t>을 썼습니다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보시면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우리가 </a:t>
            </a:r>
            <a:r>
              <a:rPr lang="ko-KR" altLang="en-US" dirty="0" err="1"/>
              <a:t>사용하기러</a:t>
            </a:r>
            <a:r>
              <a:rPr lang="ko-KR" altLang="en-US" dirty="0"/>
              <a:t> 한 </a:t>
            </a:r>
            <a:r>
              <a:rPr lang="ko-KR" altLang="en-US" dirty="0" err="1"/>
              <a:t>감성값은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입니다 </a:t>
            </a:r>
            <a:endParaRPr lang="en-US" altLang="ko-KR" dirty="0"/>
          </a:p>
          <a:p>
            <a:r>
              <a:rPr lang="ko-KR" altLang="en-US" dirty="0"/>
              <a:t>앞에서 설명했던 감성사전 </a:t>
            </a:r>
            <a:r>
              <a:rPr lang="ko-KR" altLang="en-US" dirty="0" err="1"/>
              <a:t>코버트</a:t>
            </a:r>
            <a:r>
              <a:rPr lang="ko-KR" altLang="en-US" dirty="0"/>
              <a:t> </a:t>
            </a:r>
            <a:r>
              <a:rPr lang="en-US" altLang="ko-KR" dirty="0" err="1"/>
              <a:t>bilstm</a:t>
            </a:r>
            <a:r>
              <a:rPr lang="en-US" altLang="ko-KR" dirty="0"/>
              <a:t> </a:t>
            </a:r>
            <a:r>
              <a:rPr lang="ko-KR" altLang="en-US" dirty="0"/>
              <a:t>세모델을 통해 학습시킨 결과 </a:t>
            </a:r>
            <a:r>
              <a:rPr lang="en-US" altLang="ko-KR" dirty="0"/>
              <a:t>3</a:t>
            </a:r>
            <a:r>
              <a:rPr lang="ko-KR" altLang="en-US" dirty="0"/>
              <a:t>가지 와 </a:t>
            </a:r>
            <a:endParaRPr lang="en-US" altLang="ko-KR" dirty="0"/>
          </a:p>
          <a:p>
            <a:r>
              <a:rPr lang="ko-KR" altLang="en-US" dirty="0" err="1"/>
              <a:t>머신러닝에서</a:t>
            </a:r>
            <a:r>
              <a:rPr lang="ko-KR" altLang="en-US" dirty="0"/>
              <a:t> 배웠던 앙상블과 유사한 방식으로 </a:t>
            </a:r>
            <a:r>
              <a:rPr lang="en-US" altLang="ko-KR" dirty="0"/>
              <a:t>3</a:t>
            </a:r>
            <a:r>
              <a:rPr lang="ko-KR" altLang="en-US" dirty="0"/>
              <a:t>가지 모델을 통해 나온 </a:t>
            </a:r>
            <a:r>
              <a:rPr lang="ko-KR" altLang="en-US" dirty="0" err="1"/>
              <a:t>감성값들의</a:t>
            </a:r>
            <a:r>
              <a:rPr lang="ko-KR" altLang="en-US" dirty="0"/>
              <a:t> 다수결을 이용해 얻은 값을 썼습니다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파란선은 실제 저희가 수집했던 주가의 종가를 그린 그래프입니다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주황색으로 나타내진 그래프는 종가의 값들을 기반으로 다음날 종가를 예측해 본 결과이고</a:t>
            </a:r>
            <a:endParaRPr lang="en-US" altLang="ko-KR" dirty="0"/>
          </a:p>
          <a:p>
            <a:r>
              <a:rPr lang="ko-KR" altLang="en-US" dirty="0"/>
              <a:t>그리고 나머지는 종가와 </a:t>
            </a:r>
            <a:r>
              <a:rPr lang="ko-KR" altLang="en-US" dirty="0" err="1"/>
              <a:t>감성값들을</a:t>
            </a:r>
            <a:r>
              <a:rPr lang="ko-KR" altLang="en-US" dirty="0"/>
              <a:t> 이용해 종가를 예측한 그래프입니다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예측값들이</a:t>
            </a:r>
            <a:r>
              <a:rPr lang="ko-KR" altLang="en-US" dirty="0"/>
              <a:t> 조금 다른 모습을 보이는 것을 확인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이런 문제가 생기는 것은 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39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추가 한계점은 코멘트 부탁드립니다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그래프는 실제 종가와 종가만 가지고 종가를 예측한 그래프를 가져온 것인데요 </a:t>
            </a:r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예측을 할 </a:t>
            </a:r>
            <a:r>
              <a:rPr lang="ko-KR" altLang="en-US" dirty="0" err="1"/>
              <a:t>떄</a:t>
            </a:r>
            <a:r>
              <a:rPr lang="ko-KR" altLang="en-US" dirty="0"/>
              <a:t> 전 날 데이터의 가중치가 커서 </a:t>
            </a:r>
            <a:endParaRPr lang="en-US" altLang="ko-KR" dirty="0"/>
          </a:p>
          <a:p>
            <a:r>
              <a:rPr lang="ko-KR" altLang="en-US" dirty="0"/>
              <a:t>이렇게 그래프가 </a:t>
            </a:r>
            <a:r>
              <a:rPr lang="ko-KR" altLang="en-US" dirty="0" err="1"/>
              <a:t>하루씩</a:t>
            </a:r>
            <a:r>
              <a:rPr lang="ko-KR" altLang="en-US" dirty="0"/>
              <a:t> 밀리는 것처럼 보이는 것을 확인 할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한계점 순서대로 이미지 넣을 예정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기사의 전체 개수가 너무 적었다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편향된 기사 긍정이 너무 많았다</a:t>
            </a:r>
            <a:r>
              <a:rPr lang="en-US" altLang="ko-KR" dirty="0"/>
              <a:t>(</a:t>
            </a:r>
            <a:r>
              <a:rPr lang="ko-KR" altLang="en-US" dirty="0"/>
              <a:t>엑셀 언니 파일</a:t>
            </a:r>
            <a:r>
              <a:rPr lang="en-US" altLang="ko-KR" dirty="0"/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</a:t>
            </a:r>
            <a:r>
              <a:rPr lang="ko-KR" altLang="en-US" dirty="0"/>
              <a:t>전날 데이터의 가중치가 크다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어제 새벽에 </a:t>
            </a:r>
            <a:r>
              <a:rPr lang="ko-KR" altLang="en-US" dirty="0" err="1"/>
              <a:t>올려주신</a:t>
            </a:r>
            <a:r>
              <a:rPr lang="ko-KR" altLang="en-US" dirty="0"/>
              <a:t> 상관도 </a:t>
            </a:r>
            <a:r>
              <a:rPr lang="en-US" altLang="ko-KR" dirty="0"/>
              <a:t>(</a:t>
            </a:r>
            <a:r>
              <a:rPr lang="ko-KR" altLang="en-US" dirty="0"/>
              <a:t>잘 </a:t>
            </a:r>
            <a:r>
              <a:rPr lang="ko-KR" altLang="en-US" dirty="0" err="1"/>
              <a:t>모르겠어요</a:t>
            </a:r>
            <a:r>
              <a:rPr lang="ko-KR" altLang="en-US" dirty="0"/>
              <a:t> 설명 </a:t>
            </a:r>
            <a:r>
              <a:rPr lang="ko-KR" altLang="en-US" dirty="0" err="1"/>
              <a:t>부탁드릴게여</a:t>
            </a:r>
            <a:r>
              <a:rPr lang="en-US" altLang="ko-KR" dirty="0"/>
              <a:t>..</a:t>
            </a:r>
            <a:r>
              <a:rPr lang="ko-KR" altLang="en-US" dirty="0"/>
              <a:t>경미언니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목차는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나누어져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주제선정</a:t>
            </a:r>
            <a:r>
              <a:rPr lang="en-US" altLang="ko-KR" dirty="0"/>
              <a:t>/</a:t>
            </a:r>
            <a:r>
              <a:rPr lang="ko-KR" altLang="en-US" dirty="0"/>
              <a:t>진행과정</a:t>
            </a:r>
            <a:r>
              <a:rPr lang="en-US" altLang="ko-KR" dirty="0"/>
              <a:t>/</a:t>
            </a:r>
            <a:r>
              <a:rPr lang="ko-KR" altLang="en-US" dirty="0"/>
              <a:t>분석 및 결론</a:t>
            </a:r>
            <a:r>
              <a:rPr lang="en-US" altLang="ko-KR" dirty="0"/>
              <a:t>’</a:t>
            </a:r>
            <a:r>
              <a:rPr lang="ko-KR" altLang="en-US" dirty="0"/>
              <a:t>의 순서로 발표를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</a:t>
            </a:r>
            <a:r>
              <a:rPr lang="en-US" altLang="ko-KR" dirty="0"/>
              <a:t>‘</a:t>
            </a:r>
            <a:r>
              <a:rPr lang="ko-KR" altLang="en-US" dirty="0"/>
              <a:t>뉴스 태도에 따른 주가변동 예측</a:t>
            </a:r>
            <a:r>
              <a:rPr lang="en-US" altLang="ko-KR" dirty="0"/>
              <a:t>’</a:t>
            </a:r>
            <a:r>
              <a:rPr lang="ko-KR" altLang="en-US" dirty="0"/>
              <a:t>이라는 주제를 설정한 이유에 대해서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혹시 수강생분들 중에 주식을 하시는 분이 </a:t>
            </a:r>
            <a:r>
              <a:rPr lang="ko-KR" altLang="en-US" dirty="0" err="1"/>
              <a:t>계신지요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저희 조는 이 주제를 설정하면서 각 개인이 특정 회사에 투자를 할 때</a:t>
            </a:r>
            <a:r>
              <a:rPr lang="en-US" altLang="ko-KR" dirty="0"/>
              <a:t>, </a:t>
            </a:r>
            <a:r>
              <a:rPr lang="ko-KR" altLang="en-US" dirty="0"/>
              <a:t>어떠한 근거로 그 회사에 투자하는 지 궁금했습니다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7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관련 내용을 찾아보니</a:t>
            </a:r>
            <a:r>
              <a:rPr lang="en-US" altLang="ko-KR" dirty="0"/>
              <a:t>, ‘</a:t>
            </a:r>
            <a:r>
              <a:rPr lang="ko-KR" altLang="en-US" dirty="0"/>
              <a:t>전망이론</a:t>
            </a:r>
            <a:r>
              <a:rPr lang="en-US" altLang="ko-KR" dirty="0"/>
              <a:t>＇</a:t>
            </a:r>
            <a:r>
              <a:rPr lang="ko-KR" altLang="en-US" dirty="0"/>
              <a:t>을 찾을 수 있었습니다</a:t>
            </a:r>
            <a:r>
              <a:rPr lang="en-US" altLang="ko-KR" dirty="0"/>
              <a:t>. </a:t>
            </a:r>
            <a:r>
              <a:rPr lang="ko-KR" altLang="en-US" dirty="0" err="1"/>
              <a:t>전망이론이란</a:t>
            </a:r>
            <a:r>
              <a:rPr lang="ko-KR" altLang="en-US" dirty="0"/>
              <a:t> 투자에 있어 투자기법보다 사람의 심리적인 요소가 중요하다는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이에 착안하여</a:t>
            </a:r>
            <a:r>
              <a:rPr lang="en-US" altLang="ko-KR" dirty="0"/>
              <a:t> </a:t>
            </a:r>
            <a:r>
              <a:rPr lang="ko-KR" altLang="en-US" dirty="0"/>
              <a:t>투자자들의 심리적인 요소에 영향을 줄 수 있는 매개체가 무엇일 지 생각해봤고</a:t>
            </a:r>
            <a:r>
              <a:rPr lang="en-US" altLang="ko-KR" dirty="0"/>
              <a:t>, </a:t>
            </a:r>
            <a:r>
              <a:rPr lang="ko-KR" altLang="en-US" dirty="0"/>
              <a:t>저희 조는 그 중 뉴스기사를 특정 지었습니다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검색엔진에 개미투자자들의 투자방법이라는 것을 검색했을 때</a:t>
            </a:r>
            <a:r>
              <a:rPr lang="en-US" altLang="ko-KR" dirty="0"/>
              <a:t>, ‘</a:t>
            </a:r>
            <a:r>
              <a:rPr lang="ko-KR" altLang="en-US" dirty="0"/>
              <a:t>실제 개미투자자들은 뉴스를 보고 매매한다</a:t>
            </a:r>
            <a:r>
              <a:rPr lang="en-US" altLang="ko-KR" dirty="0"/>
              <a:t>.’</a:t>
            </a:r>
            <a:r>
              <a:rPr lang="ko-KR" altLang="en-US" dirty="0"/>
              <a:t>는 특징을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6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</a:t>
            </a:r>
            <a:r>
              <a:rPr lang="en-US" altLang="ko-KR" dirty="0"/>
              <a:t>＇</a:t>
            </a:r>
            <a:r>
              <a:rPr lang="ko-KR" altLang="en-US" dirty="0"/>
              <a:t>주가는 언론이 긍정이면 상승할 것이다</a:t>
            </a:r>
            <a:r>
              <a:rPr lang="en-US" altLang="ko-KR" dirty="0"/>
              <a:t>.’</a:t>
            </a:r>
            <a:r>
              <a:rPr lang="ko-KR" altLang="en-US" dirty="0"/>
              <a:t>라는 가설을 세웠고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기사에 민감한 영향을 받을 수 있다고 생각한 최첨단 산업분야에서 삼성전자라는 기업을 선택했습니다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3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진행과정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많은 토론을 통해서</a:t>
            </a:r>
            <a:r>
              <a:rPr lang="en-US" altLang="ko-KR" dirty="0"/>
              <a:t>,</a:t>
            </a:r>
            <a:r>
              <a:rPr lang="ko-KR" altLang="en-US" dirty="0"/>
              <a:t> 앞서 설명한 주제설정과 가설설정을 </a:t>
            </a:r>
            <a:r>
              <a:rPr lang="en-US" altLang="ko-KR" dirty="0"/>
              <a:t>Planning </a:t>
            </a:r>
            <a:r>
              <a:rPr lang="ko-KR" altLang="en-US" dirty="0"/>
              <a:t>단계에서 진행했고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Data collecting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뉴스 데이터와 주가 데이터를 얻기 위해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스크래핑을</a:t>
            </a:r>
            <a:r>
              <a:rPr lang="ko-KR" altLang="en-US" dirty="0"/>
              <a:t> 진행했습니다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뉴스데이터를 총 </a:t>
            </a:r>
            <a:r>
              <a:rPr lang="en-US" altLang="ko-KR" dirty="0"/>
              <a:t>8000</a:t>
            </a:r>
            <a:r>
              <a:rPr lang="ko-KR" altLang="en-US" dirty="0"/>
              <a:t>개를 얻었습니다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 preprocessing</a:t>
            </a:r>
            <a:r>
              <a:rPr lang="ko-KR" altLang="en-US" dirty="0"/>
              <a:t>에서는 </a:t>
            </a:r>
            <a:r>
              <a:rPr lang="ko-KR" altLang="en-US" dirty="0" err="1"/>
              <a:t>크롤링을</a:t>
            </a:r>
            <a:r>
              <a:rPr lang="ko-KR" altLang="en-US" dirty="0"/>
              <a:t> 통해 얻은 뉴스기사의 감성수치 자료가 필요했는데</a:t>
            </a:r>
            <a:r>
              <a:rPr lang="en-US" altLang="ko-KR" dirty="0"/>
              <a:t>, </a:t>
            </a:r>
            <a:r>
              <a:rPr lang="ko-KR" altLang="en-US" dirty="0"/>
              <a:t>모든 기사의 감성수치를 수작업 할 수 없었습니다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1600</a:t>
            </a:r>
            <a:r>
              <a:rPr lang="ko-KR" altLang="en-US" dirty="0"/>
              <a:t>개의 수작업한 데이터를 기준으로</a:t>
            </a:r>
            <a:r>
              <a:rPr lang="en-US" altLang="ko-KR" dirty="0"/>
              <a:t> </a:t>
            </a:r>
            <a:r>
              <a:rPr lang="ko-KR" altLang="en-US" dirty="0"/>
              <a:t>나머지 기사를 분석할 수 있는 감성분석 모델을 구현해 나머지 기사의 감성수치를 분석했습니다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예측모델의 성능향상을 위해 주가 데이터의 정규화를 진행했습니다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Feature Engineering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유의미한 변수를 추출하기 위해</a:t>
            </a:r>
            <a:r>
              <a:rPr lang="en-US" altLang="ko-KR" dirty="0"/>
              <a:t> hyperparameter</a:t>
            </a:r>
            <a:r>
              <a:rPr lang="ko-KR" altLang="en-US" dirty="0"/>
              <a:t>를 조절하며 최적화된 모델을 찾았습니다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  <a:r>
              <a:rPr lang="en-US" altLang="ko-KR" dirty="0"/>
              <a:t>, Analysis</a:t>
            </a:r>
            <a:r>
              <a:rPr lang="ko-KR" altLang="en-US" dirty="0"/>
              <a:t>에서는 구현된 모델의 시각화를 한 뒤 분석을 진행했습니다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***</a:t>
            </a:r>
            <a:r>
              <a:rPr lang="ko-KR" altLang="en-US" dirty="0"/>
              <a:t>필요 내용</a:t>
            </a:r>
            <a:r>
              <a:rPr lang="en-US" altLang="ko-KR" dirty="0"/>
              <a:t>(</a:t>
            </a:r>
            <a:r>
              <a:rPr lang="ko-KR" altLang="en-US" dirty="0"/>
              <a:t>수정내용</a:t>
            </a:r>
            <a:r>
              <a:rPr lang="en-US" altLang="ko-KR" dirty="0"/>
              <a:t>) </a:t>
            </a:r>
            <a:r>
              <a:rPr lang="ko-KR" altLang="en-US" dirty="0"/>
              <a:t>있을 시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ko-KR" altLang="en-US" dirty="0" err="1"/>
              <a:t>첨부요망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0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수집 과정입니다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네이버 증권 뉴스페이지를 </a:t>
            </a:r>
            <a:r>
              <a:rPr lang="en-US" altLang="ko-KR" dirty="0"/>
              <a:t>beautiful soup</a:t>
            </a:r>
            <a:r>
              <a:rPr lang="ko-KR" altLang="en-US" dirty="0"/>
              <a:t>을 통해서 </a:t>
            </a:r>
            <a:r>
              <a:rPr lang="ko-KR" altLang="en-US" dirty="0" err="1"/>
              <a:t>크롤링</a:t>
            </a:r>
            <a:r>
              <a:rPr lang="ko-KR" altLang="en-US" dirty="0"/>
              <a:t> 하였습니다 </a:t>
            </a:r>
            <a:endParaRPr lang="en-US" altLang="ko-KR" dirty="0"/>
          </a:p>
          <a:p>
            <a:r>
              <a:rPr lang="ko-KR" altLang="en-US" dirty="0"/>
              <a:t>그리고 그것들을 데이터 프레임으로 만들어준 부분입니다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Beautifulsoup</a:t>
            </a:r>
            <a:r>
              <a:rPr lang="ko-KR" altLang="en-US" dirty="0"/>
              <a:t>은 정적페이지 수집이 가능하고 속도가 빠른 특징이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7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뉴스기사를 읽어 온 후에 컴퓨터가 이해 할 수 있도록 자연어 처리 과정이 필요한데</a:t>
            </a:r>
            <a:endParaRPr lang="en-US" altLang="ko-KR" dirty="0"/>
          </a:p>
          <a:p>
            <a:r>
              <a:rPr lang="ko-KR" altLang="en-US" dirty="0"/>
              <a:t>자연어 처리과정은 </a:t>
            </a:r>
            <a:endParaRPr lang="en-US" altLang="ko-KR" dirty="0"/>
          </a:p>
          <a:p>
            <a:r>
              <a:rPr lang="ko-KR" altLang="en-US" dirty="0"/>
              <a:t>크게 토큰화 텍스트 </a:t>
            </a:r>
            <a:r>
              <a:rPr lang="ko-KR" altLang="en-US" dirty="0" err="1"/>
              <a:t>전처리</a:t>
            </a:r>
            <a:r>
              <a:rPr lang="ko-KR" altLang="en-US" dirty="0"/>
              <a:t> 텍스트 </a:t>
            </a:r>
            <a:r>
              <a:rPr lang="ko-KR" altLang="en-US" dirty="0" err="1"/>
              <a:t>전처리</a:t>
            </a:r>
            <a:r>
              <a:rPr lang="ko-KR" altLang="en-US" dirty="0"/>
              <a:t> 벡터화 과정으로 진행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토큰화 과정에서는 </a:t>
            </a:r>
            <a:endParaRPr lang="en-US" altLang="ko-KR" dirty="0"/>
          </a:p>
          <a:p>
            <a:r>
              <a:rPr lang="en-US" altLang="ko-KR" dirty="0" err="1"/>
              <a:t>Khaii</a:t>
            </a:r>
            <a:r>
              <a:rPr lang="ko-KR" altLang="en-US" dirty="0"/>
              <a:t> </a:t>
            </a:r>
            <a:r>
              <a:rPr lang="en-US" altLang="ko-KR" dirty="0" err="1"/>
              <a:t>ekonlpy</a:t>
            </a:r>
            <a:r>
              <a:rPr lang="en-US" altLang="ko-KR" dirty="0"/>
              <a:t> </a:t>
            </a:r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세가지를 사용했습니다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Khaii</a:t>
            </a:r>
            <a:r>
              <a:rPr lang="ko-KR" altLang="en-US" dirty="0"/>
              <a:t>는 카카오톡에서 가장 </a:t>
            </a:r>
            <a:r>
              <a:rPr lang="ko-KR" altLang="en-US" dirty="0" err="1"/>
              <a:t>최근데</a:t>
            </a:r>
            <a:r>
              <a:rPr lang="ko-KR" altLang="en-US" dirty="0"/>
              <a:t> 공개한 형태소 분석기 입니다</a:t>
            </a:r>
            <a:endParaRPr lang="en-US" altLang="ko-KR" dirty="0"/>
          </a:p>
          <a:p>
            <a:r>
              <a:rPr lang="ko-KR" altLang="en-US" dirty="0"/>
              <a:t>이는 다른 라이브러리와 의존성이 없어 </a:t>
            </a:r>
            <a:endParaRPr lang="en-US" altLang="ko-KR" dirty="0"/>
          </a:p>
          <a:p>
            <a:r>
              <a:rPr lang="ko-KR" altLang="en-US" dirty="0"/>
              <a:t>설치만 하면 간결하게 사용이 가능합니다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err="1"/>
              <a:t>Konlply</a:t>
            </a:r>
            <a:r>
              <a:rPr lang="ko-KR" altLang="en-US" dirty="0"/>
              <a:t>는 가장 많이 사용하는 형태소 분석기입니다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5</a:t>
            </a:r>
            <a:r>
              <a:rPr lang="ko-KR" altLang="en-US" dirty="0" err="1"/>
              <a:t>섯가지의</a:t>
            </a:r>
            <a:r>
              <a:rPr lang="ko-KR" altLang="en-US" dirty="0"/>
              <a:t> 분석기 중 </a:t>
            </a:r>
            <a:r>
              <a:rPr lang="en-US" altLang="ko-KR" dirty="0"/>
              <a:t> </a:t>
            </a:r>
            <a:r>
              <a:rPr lang="ko-KR" altLang="en-US" dirty="0"/>
              <a:t>빠르고 정확한 </a:t>
            </a:r>
            <a:r>
              <a:rPr lang="en-US" altLang="ko-KR" dirty="0" err="1"/>
              <a:t>mecab</a:t>
            </a:r>
            <a:r>
              <a:rPr lang="ko-KR" altLang="en-US" dirty="0"/>
              <a:t>을 사용했습니다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Ekonlpy</a:t>
            </a:r>
            <a:r>
              <a:rPr lang="ko-KR" altLang="en-US" dirty="0"/>
              <a:t>는 </a:t>
            </a:r>
            <a:r>
              <a:rPr lang="en-US" altLang="ko-KR" dirty="0" err="1"/>
              <a:t>konlpy</a:t>
            </a:r>
            <a:r>
              <a:rPr lang="ko-KR" altLang="en-US" dirty="0"/>
              <a:t>의 경제에 좀 더 특화된 버전이라고 생각하시면 됩니다</a:t>
            </a:r>
            <a:r>
              <a:rPr lang="en-US" altLang="ko-KR" dirty="0"/>
              <a:t>. –</a:t>
            </a:r>
          </a:p>
          <a:p>
            <a:r>
              <a:rPr lang="en-US" altLang="ko-KR" dirty="0" err="1"/>
              <a:t>Ekonlpy</a:t>
            </a:r>
            <a:r>
              <a:rPr lang="ko-KR" altLang="en-US" dirty="0"/>
              <a:t>에서는 느리지만 좀 더 정확한 꼬꼬마를 사용해 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토큰화 후 </a:t>
            </a:r>
            <a:endParaRPr lang="en-US" altLang="ko-KR" dirty="0"/>
          </a:p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진행했는데 이를 통해</a:t>
            </a:r>
            <a:endParaRPr lang="en-US" altLang="ko-KR" dirty="0"/>
          </a:p>
          <a:p>
            <a:r>
              <a:rPr lang="ko-KR" altLang="en-US" dirty="0"/>
              <a:t>명사 </a:t>
            </a:r>
            <a:r>
              <a:rPr lang="ko-KR" altLang="en-US" dirty="0" err="1"/>
              <a:t>동사등</a:t>
            </a:r>
            <a:r>
              <a:rPr lang="ko-KR" altLang="en-US" dirty="0"/>
              <a:t> 특정 품사를 추출하고 </a:t>
            </a:r>
            <a:r>
              <a:rPr lang="en-US" altLang="ko-KR" dirty="0"/>
              <a:t>, </a:t>
            </a:r>
            <a:r>
              <a:rPr lang="ko-KR" altLang="en-US" dirty="0"/>
              <a:t>빈도수가 낮은 단어들을 제거 하고</a:t>
            </a:r>
            <a:endParaRPr lang="en-US" altLang="ko-KR" dirty="0"/>
          </a:p>
          <a:p>
            <a:r>
              <a:rPr lang="ko-KR" altLang="en-US" dirty="0"/>
              <a:t>문장이 한 줄 두 줄 정도되는 짧은 </a:t>
            </a:r>
            <a:r>
              <a:rPr lang="ko-KR" altLang="en-US" dirty="0" err="1"/>
              <a:t>쏙보기사</a:t>
            </a:r>
            <a:r>
              <a:rPr lang="ko-KR" altLang="en-US" dirty="0"/>
              <a:t> 같은 것들을 제거 하고 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기자이름</a:t>
            </a:r>
            <a:r>
              <a:rPr lang="en-US" altLang="ko-KR" dirty="0"/>
              <a:t>, </a:t>
            </a:r>
            <a:r>
              <a:rPr lang="ko-KR" altLang="en-US" dirty="0" err="1"/>
              <a:t>회사이름등</a:t>
            </a:r>
            <a:r>
              <a:rPr lang="ko-KR" altLang="en-US" dirty="0"/>
              <a:t> 불용어를 제거했습니다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다음은</a:t>
            </a:r>
            <a:endParaRPr lang="en-US" altLang="ko-KR" dirty="0"/>
          </a:p>
          <a:p>
            <a:r>
              <a:rPr lang="ko-KR" altLang="en-US" dirty="0" err="1"/>
              <a:t>전처리된</a:t>
            </a:r>
            <a:r>
              <a:rPr lang="ko-KR" altLang="en-US" dirty="0"/>
              <a:t> 단어들을 숫자로 벡터화 시켜주는 작업을 했는데 </a:t>
            </a:r>
            <a:endParaRPr lang="en-US" altLang="ko-KR" dirty="0"/>
          </a:p>
          <a:p>
            <a:r>
              <a:rPr lang="ko-KR" altLang="en-US" dirty="0"/>
              <a:t>크게 </a:t>
            </a:r>
            <a:r>
              <a:rPr lang="ko-KR" altLang="en-US" dirty="0" err="1"/>
              <a:t>임베딩과</a:t>
            </a:r>
            <a:r>
              <a:rPr lang="ko-KR" altLang="en-US" dirty="0"/>
              <a:t> </a:t>
            </a:r>
            <a:r>
              <a:rPr lang="en-US" altLang="ko-KR" dirty="0" err="1"/>
              <a:t>onehot</a:t>
            </a:r>
            <a:r>
              <a:rPr lang="ko-KR" altLang="en-US" dirty="0"/>
              <a:t>으로 구성되는데 </a:t>
            </a:r>
            <a:endParaRPr lang="en-US" altLang="ko-KR" dirty="0"/>
          </a:p>
          <a:p>
            <a:r>
              <a:rPr lang="ko-KR" altLang="en-US" dirty="0"/>
              <a:t>저희는 주변단어들로 단어의 의미를 파악하고 의미를 벡터화 시켜주는 </a:t>
            </a:r>
            <a:r>
              <a:rPr lang="ko-KR" altLang="en-US" dirty="0" err="1"/>
              <a:t>임베딩을</a:t>
            </a:r>
            <a:r>
              <a:rPr lang="ko-KR" altLang="en-US" dirty="0"/>
              <a:t> 통해 벡터화를 시켰습니다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Genism </a:t>
            </a:r>
            <a:r>
              <a:rPr lang="ko-KR" altLang="en-US" dirty="0"/>
              <a:t>모델의 </a:t>
            </a:r>
            <a:r>
              <a:rPr lang="en-US" altLang="ko-KR" dirty="0"/>
              <a:t>wor2vec doc2vec</a:t>
            </a:r>
            <a:r>
              <a:rPr lang="ko-KR" altLang="en-US" dirty="0"/>
              <a:t>를 이용했고 </a:t>
            </a:r>
            <a:endParaRPr lang="en-US" altLang="ko-KR" dirty="0"/>
          </a:p>
          <a:p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tf</a:t>
            </a:r>
            <a:r>
              <a:rPr lang="en-US" altLang="ko-KR" dirty="0"/>
              <a:t>-id </a:t>
            </a:r>
            <a:r>
              <a:rPr lang="ko-KR" altLang="en-US" dirty="0"/>
              <a:t>이는 단어의 빈도수가 높은 것들에 가중치를 낮춰 좀 더 정확도를 높여주었습니다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ko-KR" altLang="en-US" dirty="0" err="1"/>
              <a:t>토크나이저를</a:t>
            </a:r>
            <a:r>
              <a:rPr lang="ko-KR" altLang="en-US" dirty="0"/>
              <a:t> 통해 텍스트의 단어들을 숫자의 시퀀스 형태로 바꿔주었습니다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4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벡터화된</a:t>
            </a:r>
            <a:r>
              <a:rPr lang="ko-KR" altLang="en-US" dirty="0"/>
              <a:t> 데이터로 감정분석 모델을 생성하는 과정입니다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저희가 받은 모든 기사들을 전부 라벨링을 할 수 없으니 </a:t>
            </a:r>
            <a:endParaRPr lang="en-US" altLang="ko-KR" dirty="0"/>
          </a:p>
          <a:p>
            <a:r>
              <a:rPr lang="ko-KR" altLang="en-US" dirty="0"/>
              <a:t>그 중 일부 데이터를 </a:t>
            </a:r>
            <a:r>
              <a:rPr lang="ko-KR" altLang="en-US" dirty="0" err="1"/>
              <a:t>라벨링</a:t>
            </a:r>
            <a:r>
              <a:rPr lang="ko-KR" altLang="en-US" dirty="0"/>
              <a:t> 하였고</a:t>
            </a:r>
            <a:endParaRPr lang="en-US" altLang="ko-KR" dirty="0"/>
          </a:p>
          <a:p>
            <a:r>
              <a:rPr lang="ko-KR" altLang="en-US" dirty="0"/>
              <a:t> 그것들을 여러 모델들을 통해 학습시켜 </a:t>
            </a:r>
            <a:endParaRPr lang="en-US" altLang="ko-KR" dirty="0"/>
          </a:p>
          <a:p>
            <a:r>
              <a:rPr lang="ko-KR" altLang="en-US" dirty="0"/>
              <a:t>나머지 데이터 </a:t>
            </a:r>
            <a:r>
              <a:rPr lang="ko-KR" altLang="en-US" dirty="0" err="1"/>
              <a:t>들을자동으로</a:t>
            </a:r>
            <a:r>
              <a:rPr lang="ko-KR" altLang="en-US" dirty="0"/>
              <a:t> 라벨링을 시켜주었습니다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그래프에서 </a:t>
            </a:r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저희는 크게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감성사전</a:t>
            </a:r>
            <a:endParaRPr lang="en-US" altLang="ko-KR" dirty="0"/>
          </a:p>
          <a:p>
            <a:r>
              <a:rPr lang="ko-KR" altLang="en-US" dirty="0" err="1"/>
              <a:t>딥러닝으로</a:t>
            </a:r>
            <a:r>
              <a:rPr lang="ko-KR" altLang="en-US" dirty="0"/>
              <a:t> 기사들을 학습시켰습니다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결과들이 육십 후반에서 칠십 초반대의 정확도를 보였고</a:t>
            </a:r>
            <a:endParaRPr lang="en-US" altLang="ko-KR" dirty="0"/>
          </a:p>
          <a:p>
            <a:r>
              <a:rPr lang="ko-KR" altLang="en-US" dirty="0"/>
              <a:t>그 중 </a:t>
            </a:r>
            <a:r>
              <a:rPr lang="en-US" altLang="ko-KR" dirty="0" err="1"/>
              <a:t>Kobert</a:t>
            </a:r>
            <a:r>
              <a:rPr lang="ko-KR" altLang="en-US" dirty="0"/>
              <a:t>에서 가장 높은 정확도를 보이는 것을 확인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0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5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3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9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1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25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2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0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43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78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58BA89-B86D-446B-81CD-937E105DDEA9}"/>
              </a:ext>
            </a:extLst>
          </p:cNvPr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B40C05-4D58-4180-BCDE-C558B6210590}"/>
              </a:ext>
            </a:extLst>
          </p:cNvPr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299593-D4F6-42E6-8153-9242CE1BA7B8}"/>
              </a:ext>
            </a:extLst>
          </p:cNvPr>
          <p:cNvSpPr txBox="1"/>
          <p:nvPr/>
        </p:nvSpPr>
        <p:spPr>
          <a:xfrm>
            <a:off x="4026696" y="2655997"/>
            <a:ext cx="413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6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#2021 BIGDATA ITWILL</a:t>
            </a:r>
            <a:endParaRPr kumimoji="0" lang="ko-KR" altLang="en-US" sz="1800" b="0" i="0" u="none" strike="noStrike" kern="1200" cap="none" spc="60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344DE-8E24-4CD5-A86A-4F8A575B7921}"/>
              </a:ext>
            </a:extLst>
          </p:cNvPr>
          <p:cNvSpPr txBox="1"/>
          <p:nvPr/>
        </p:nvSpPr>
        <p:spPr>
          <a:xfrm>
            <a:off x="0" y="6454395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/>
              </a:rPr>
              <a:t>이주연 김상진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/>
              </a:rPr>
              <a:t>권경미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/>
              </a:rPr>
              <a:t> 이규섭 이승우 한재현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KoPub돋움체 Light" panose="02020603020101020101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5CB42-C37B-47B2-8538-52152575F044}"/>
              </a:ext>
            </a:extLst>
          </p:cNvPr>
          <p:cNvSpPr txBox="1"/>
          <p:nvPr/>
        </p:nvSpPr>
        <p:spPr>
          <a:xfrm>
            <a:off x="3039794" y="2942403"/>
            <a:ext cx="6112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6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뉴스 태도에 따른 </a:t>
            </a:r>
            <a:endParaRPr lang="en-US" altLang="ko-KR" sz="3600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6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주가변동 예측</a:t>
            </a:r>
            <a:endParaRPr kumimoji="0" lang="ko-KR" altLang="en-US" sz="3600" b="0" i="0" u="none" strike="noStrike" kern="1200" cap="none" spc="60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53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1871539" y="198110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908EB-DD66-4C1A-A282-EDDCC0E79BA9}"/>
              </a:ext>
            </a:extLst>
          </p:cNvPr>
          <p:cNvSpPr txBox="1"/>
          <p:nvPr/>
        </p:nvSpPr>
        <p:spPr>
          <a:xfrm>
            <a:off x="2194363" y="2471172"/>
            <a:ext cx="121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EKonlpy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C6BA80-48A4-49BA-AEB0-792BB7DB4283}"/>
              </a:ext>
            </a:extLst>
          </p:cNvPr>
          <p:cNvSpPr txBox="1"/>
          <p:nvPr/>
        </p:nvSpPr>
        <p:spPr>
          <a:xfrm>
            <a:off x="5266306" y="245872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경제 감성사전 구축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95A40-4A49-4C0E-8896-BB802D031991}"/>
              </a:ext>
            </a:extLst>
          </p:cNvPr>
          <p:cNvSpPr txBox="1"/>
          <p:nvPr/>
        </p:nvSpPr>
        <p:spPr>
          <a:xfrm>
            <a:off x="2185253" y="4040147"/>
            <a:ext cx="99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54C338-44E7-48E4-81C1-A5B01F4B9E2E}"/>
              </a:ext>
            </a:extLst>
          </p:cNvPr>
          <p:cNvSpPr txBox="1"/>
          <p:nvPr/>
        </p:nvSpPr>
        <p:spPr>
          <a:xfrm>
            <a:off x="5594765" y="4049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521D6-4156-4FF7-B153-84C19F586F3E}"/>
              </a:ext>
            </a:extLst>
          </p:cNvPr>
          <p:cNvSpPr txBox="1"/>
          <p:nvPr/>
        </p:nvSpPr>
        <p:spPr>
          <a:xfrm>
            <a:off x="2261021" y="5598134"/>
            <a:ext cx="84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Khaiii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02DAE-6B68-4C8F-AFB1-DE4BB4405974}"/>
              </a:ext>
            </a:extLst>
          </p:cNvPr>
          <p:cNvSpPr txBox="1"/>
          <p:nvPr/>
        </p:nvSpPr>
        <p:spPr>
          <a:xfrm>
            <a:off x="5392510" y="5598134"/>
            <a:ext cx="18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Keras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-Tokenizer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49358D-9834-47E6-B5C3-58F01AFC72DC}"/>
              </a:ext>
            </a:extLst>
          </p:cNvPr>
          <p:cNvSpPr txBox="1"/>
          <p:nvPr/>
        </p:nvSpPr>
        <p:spPr>
          <a:xfrm>
            <a:off x="9176712" y="4049122"/>
            <a:ext cx="111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DNN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B84AA-FFBE-462F-94D3-7C1F5154CE62}"/>
              </a:ext>
            </a:extLst>
          </p:cNvPr>
          <p:cNvSpPr txBox="1"/>
          <p:nvPr/>
        </p:nvSpPr>
        <p:spPr>
          <a:xfrm>
            <a:off x="9176712" y="5622350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KoPub돋움체 Light" panose="02020603020101020101"/>
              </a:rPr>
              <a:t>BiLSTM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E89AD5-18F6-4EE1-8269-384B3EECE2F9}"/>
              </a:ext>
            </a:extLst>
          </p:cNvPr>
          <p:cNvSpPr txBox="1"/>
          <p:nvPr/>
        </p:nvSpPr>
        <p:spPr>
          <a:xfrm>
            <a:off x="9173881" y="2458728"/>
            <a:ext cx="15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극성 도출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DB901A71-D49C-480E-97A1-580FE83450B8}"/>
              </a:ext>
            </a:extLst>
          </p:cNvPr>
          <p:cNvSpPr/>
          <p:nvPr/>
        </p:nvSpPr>
        <p:spPr>
          <a:xfrm>
            <a:off x="1871539" y="355966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44B246B3-7DCE-4156-BAAB-8103ADEDF9CE}"/>
              </a:ext>
            </a:extLst>
          </p:cNvPr>
          <p:cNvSpPr/>
          <p:nvPr/>
        </p:nvSpPr>
        <p:spPr>
          <a:xfrm>
            <a:off x="1871539" y="5128644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15191895-5D12-4201-8407-627741EACEE7}"/>
              </a:ext>
            </a:extLst>
          </p:cNvPr>
          <p:cNvSpPr/>
          <p:nvPr/>
        </p:nvSpPr>
        <p:spPr>
          <a:xfrm>
            <a:off x="4017838" y="219348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B7BAFD7C-D056-4B8A-8F4E-C2E6FDD1976C}"/>
              </a:ext>
            </a:extLst>
          </p:cNvPr>
          <p:cNvSpPr/>
          <p:nvPr/>
        </p:nvSpPr>
        <p:spPr>
          <a:xfrm>
            <a:off x="4024127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097143B2-AC72-4129-9F9B-8E01EC7BC48F}"/>
              </a:ext>
            </a:extLst>
          </p:cNvPr>
          <p:cNvSpPr/>
          <p:nvPr/>
        </p:nvSpPr>
        <p:spPr>
          <a:xfrm>
            <a:off x="4016493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6FF86ADF-9ACC-4FD6-B96D-7B08ED7BE203}"/>
              </a:ext>
            </a:extLst>
          </p:cNvPr>
          <p:cNvSpPr/>
          <p:nvPr/>
        </p:nvSpPr>
        <p:spPr>
          <a:xfrm>
            <a:off x="7842511" y="219348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E47A920D-97E9-4CDF-87BB-C8C13329F3D4}"/>
              </a:ext>
            </a:extLst>
          </p:cNvPr>
          <p:cNvSpPr/>
          <p:nvPr/>
        </p:nvSpPr>
        <p:spPr>
          <a:xfrm>
            <a:off x="7848800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15A3072A-D452-4054-B279-5287F569C0E1}"/>
              </a:ext>
            </a:extLst>
          </p:cNvPr>
          <p:cNvSpPr/>
          <p:nvPr/>
        </p:nvSpPr>
        <p:spPr>
          <a:xfrm>
            <a:off x="7841166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5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358644" y="2277547"/>
            <a:ext cx="1574478" cy="1356745"/>
            <a:chOff x="1871539" y="1981109"/>
            <a:chExt cx="1574478" cy="1356745"/>
          </a:xfrm>
        </p:grpSpPr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08434" y="2455666"/>
              <a:ext cx="1279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감성사전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pic>
        <p:nvPicPr>
          <p:cNvPr id="54" name="Picture 3">
            <a:extLst>
              <a:ext uri="{FF2B5EF4-FFF2-40B4-BE49-F238E27FC236}">
                <a16:creationId xmlns:a16="http://schemas.microsoft.com/office/drawing/2014/main" id="{1AC454A7-E665-4B0A-9074-549122FE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73" y="3056245"/>
            <a:ext cx="5161806" cy="345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9B1F678-B2E9-4D6F-88D0-00AB23817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20872"/>
              </p:ext>
            </p:extLst>
          </p:nvPr>
        </p:nvGraphicFramePr>
        <p:xfrm>
          <a:off x="2510777" y="203833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16326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83831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425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긍정 극성 값</a:t>
                      </a:r>
                    </a:p>
                  </a:txBody>
                  <a:tcPr>
                    <a:solidFill>
                      <a:srgbClr val="2771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중립 극성 값</a:t>
                      </a:r>
                    </a:p>
                  </a:txBody>
                  <a:tcPr>
                    <a:solidFill>
                      <a:srgbClr val="2771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부정 극성 값</a:t>
                      </a:r>
                    </a:p>
                  </a:txBody>
                  <a:tcPr>
                    <a:solidFill>
                      <a:srgbClr val="27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ea typeface="KoPub돋움체 Light" panose="02020603020101020101"/>
                        </a:rPr>
                        <a:t>0.325</a:t>
                      </a:r>
                      <a:endParaRPr lang="ko-KR" altLang="en-US" dirty="0">
                        <a:solidFill>
                          <a:schemeClr val="bg1"/>
                        </a:solidFill>
                        <a:ea typeface="KoPub돋움체 Light" panose="02020603020101020101"/>
                      </a:endParaRPr>
                    </a:p>
                  </a:txBody>
                  <a:tcPr>
                    <a:solidFill>
                      <a:srgbClr val="39A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ea typeface="KoPub돋움체 Light" panose="02020603020101020101"/>
                        </a:rPr>
                        <a:t>0.296</a:t>
                      </a:r>
                      <a:endParaRPr lang="ko-KR" altLang="en-US" dirty="0">
                        <a:solidFill>
                          <a:schemeClr val="bg1"/>
                        </a:solidFill>
                        <a:ea typeface="KoPub돋움체 Light" panose="02020603020101020101"/>
                      </a:endParaRPr>
                    </a:p>
                  </a:txBody>
                  <a:tcPr>
                    <a:solidFill>
                      <a:srgbClr val="39A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ea typeface="KoPub돋움체 Light" panose="02020603020101020101"/>
                        </a:rPr>
                        <a:t>0.0616</a:t>
                      </a:r>
                      <a:endParaRPr lang="ko-KR" altLang="en-US" dirty="0">
                        <a:solidFill>
                          <a:schemeClr val="bg1"/>
                        </a:solidFill>
                        <a:ea typeface="KoPub돋움체 Light" panose="02020603020101020101"/>
                      </a:endParaRPr>
                    </a:p>
                  </a:txBody>
                  <a:tcPr>
                    <a:solidFill>
                      <a:srgbClr val="39A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5623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6C4AAEA-7AFC-4F2B-A5A1-50278ACDF77B}"/>
              </a:ext>
            </a:extLst>
          </p:cNvPr>
          <p:cNvSpPr txBox="1"/>
          <p:nvPr/>
        </p:nvSpPr>
        <p:spPr>
          <a:xfrm>
            <a:off x="289536" y="4182936"/>
            <a:ext cx="320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kosac</a:t>
            </a:r>
            <a:endParaRPr lang="en-US" altLang="ko-KR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돋움체 Light" panose="02020603020101020101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BED0A2-6565-41B3-8834-FEA8072F6208}"/>
              </a:ext>
            </a:extLst>
          </p:cNvPr>
          <p:cNvSpPr txBox="1"/>
          <p:nvPr/>
        </p:nvSpPr>
        <p:spPr>
          <a:xfrm>
            <a:off x="2756187" y="2813659"/>
            <a:ext cx="534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=&gt;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감성사전은 중립기사와 긍정기사를 유사하다고 판단한다</a:t>
            </a:r>
            <a:endParaRPr lang="en-US" altLang="ko-KR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돋움체 Light" panose="02020603020101020101"/>
            </a:endParaRPr>
          </a:p>
          <a:p>
            <a:endParaRPr lang="en-US" altLang="ko-KR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돋움체 Light" panose="0202060302010102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38F2C5-76AE-4AC5-9F47-1ECDA6F8C207}"/>
              </a:ext>
            </a:extLst>
          </p:cNvPr>
          <p:cNvSpPr/>
          <p:nvPr/>
        </p:nvSpPr>
        <p:spPr>
          <a:xfrm>
            <a:off x="2510777" y="1966273"/>
            <a:ext cx="5342601" cy="78583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1871539" y="198110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908EB-DD66-4C1A-A282-EDDCC0E79BA9}"/>
              </a:ext>
            </a:extLst>
          </p:cNvPr>
          <p:cNvSpPr txBox="1"/>
          <p:nvPr/>
        </p:nvSpPr>
        <p:spPr>
          <a:xfrm>
            <a:off x="2194363" y="2471172"/>
            <a:ext cx="121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EKonlpy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C6BA80-48A4-49BA-AEB0-792BB7DB4283}"/>
              </a:ext>
            </a:extLst>
          </p:cNvPr>
          <p:cNvSpPr txBox="1"/>
          <p:nvPr/>
        </p:nvSpPr>
        <p:spPr>
          <a:xfrm>
            <a:off x="5266306" y="245872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경제 감성사전 구축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95A40-4A49-4C0E-8896-BB802D031991}"/>
              </a:ext>
            </a:extLst>
          </p:cNvPr>
          <p:cNvSpPr txBox="1"/>
          <p:nvPr/>
        </p:nvSpPr>
        <p:spPr>
          <a:xfrm>
            <a:off x="2193330" y="5609772"/>
            <a:ext cx="99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54C338-44E7-48E4-81C1-A5B01F4B9E2E}"/>
              </a:ext>
            </a:extLst>
          </p:cNvPr>
          <p:cNvSpPr txBox="1"/>
          <p:nvPr/>
        </p:nvSpPr>
        <p:spPr>
          <a:xfrm>
            <a:off x="5927258" y="5631935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521D6-4156-4FF7-B153-84C19F586F3E}"/>
              </a:ext>
            </a:extLst>
          </p:cNvPr>
          <p:cNvSpPr txBox="1"/>
          <p:nvPr/>
        </p:nvSpPr>
        <p:spPr>
          <a:xfrm>
            <a:off x="2269098" y="4047239"/>
            <a:ext cx="84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Khaiii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02DAE-6B68-4C8F-AFB1-DE4BB4405974}"/>
              </a:ext>
            </a:extLst>
          </p:cNvPr>
          <p:cNvSpPr txBox="1"/>
          <p:nvPr/>
        </p:nvSpPr>
        <p:spPr>
          <a:xfrm>
            <a:off x="5473122" y="4049122"/>
            <a:ext cx="18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Keras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-Tokenizer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49358D-9834-47E6-B5C3-58F01AFC72DC}"/>
              </a:ext>
            </a:extLst>
          </p:cNvPr>
          <p:cNvSpPr txBox="1"/>
          <p:nvPr/>
        </p:nvSpPr>
        <p:spPr>
          <a:xfrm>
            <a:off x="9293670" y="5631935"/>
            <a:ext cx="111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DNN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B84AA-FFBE-462F-94D3-7C1F5154CE62}"/>
              </a:ext>
            </a:extLst>
          </p:cNvPr>
          <p:cNvSpPr txBox="1"/>
          <p:nvPr/>
        </p:nvSpPr>
        <p:spPr>
          <a:xfrm>
            <a:off x="9293670" y="4049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KoPub돋움체 Light" panose="02020603020101020101"/>
              </a:rPr>
              <a:t>BiLSTM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E89AD5-18F6-4EE1-8269-384B3EECE2F9}"/>
              </a:ext>
            </a:extLst>
          </p:cNvPr>
          <p:cNvSpPr txBox="1"/>
          <p:nvPr/>
        </p:nvSpPr>
        <p:spPr>
          <a:xfrm>
            <a:off x="9173881" y="2458728"/>
            <a:ext cx="15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극성 도출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DB901A71-D49C-480E-97A1-580FE83450B8}"/>
              </a:ext>
            </a:extLst>
          </p:cNvPr>
          <p:cNvSpPr/>
          <p:nvPr/>
        </p:nvSpPr>
        <p:spPr>
          <a:xfrm>
            <a:off x="1871539" y="355966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44B246B3-7DCE-4156-BAAB-8103ADEDF9CE}"/>
              </a:ext>
            </a:extLst>
          </p:cNvPr>
          <p:cNvSpPr/>
          <p:nvPr/>
        </p:nvSpPr>
        <p:spPr>
          <a:xfrm>
            <a:off x="1871539" y="5128644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15191895-5D12-4201-8407-627741EACEE7}"/>
              </a:ext>
            </a:extLst>
          </p:cNvPr>
          <p:cNvSpPr/>
          <p:nvPr/>
        </p:nvSpPr>
        <p:spPr>
          <a:xfrm>
            <a:off x="4017838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B7BAFD7C-D056-4B8A-8F4E-C2E6FDD1976C}"/>
              </a:ext>
            </a:extLst>
          </p:cNvPr>
          <p:cNvSpPr/>
          <p:nvPr/>
        </p:nvSpPr>
        <p:spPr>
          <a:xfrm>
            <a:off x="4024127" y="377204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097143B2-AC72-4129-9F9B-8E01EC7BC48F}"/>
              </a:ext>
            </a:extLst>
          </p:cNvPr>
          <p:cNvSpPr/>
          <p:nvPr/>
        </p:nvSpPr>
        <p:spPr>
          <a:xfrm>
            <a:off x="4016493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6FF86ADF-9ACC-4FD6-B96D-7B08ED7BE203}"/>
              </a:ext>
            </a:extLst>
          </p:cNvPr>
          <p:cNvSpPr/>
          <p:nvPr/>
        </p:nvSpPr>
        <p:spPr>
          <a:xfrm>
            <a:off x="7842511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E47A920D-97E9-4CDF-87BB-C8C13329F3D4}"/>
              </a:ext>
            </a:extLst>
          </p:cNvPr>
          <p:cNvSpPr/>
          <p:nvPr/>
        </p:nvSpPr>
        <p:spPr>
          <a:xfrm>
            <a:off x="7848800" y="377204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15A3072A-D452-4054-B279-5287F569C0E1}"/>
              </a:ext>
            </a:extLst>
          </p:cNvPr>
          <p:cNvSpPr/>
          <p:nvPr/>
        </p:nvSpPr>
        <p:spPr>
          <a:xfrm>
            <a:off x="7841166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90247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356745"/>
            <a:chOff x="1871539" y="1981109"/>
            <a:chExt cx="1574478" cy="1356745"/>
          </a:xfrm>
        </p:grpSpPr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KoPub돋움체 Light" panose="02020603020101020101"/>
                </a:rPr>
                <a:t>BiLSTM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B90712A-CB85-404B-97D9-510134BF8C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8426" y="2127575"/>
            <a:ext cx="8362950" cy="3448050"/>
          </a:xfrm>
          <a:prstGeom prst="rect">
            <a:avLst/>
          </a:prstGeom>
        </p:spPr>
      </p:pic>
      <p:grpSp>
        <p:nvGrpSpPr>
          <p:cNvPr id="21" name="Group 8">
            <a:extLst>
              <a:ext uri="{FF2B5EF4-FFF2-40B4-BE49-F238E27FC236}">
                <a16:creationId xmlns:a16="http://schemas.microsoft.com/office/drawing/2014/main" id="{84335663-BE84-471F-BA85-993BC552FE35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" name="Arrow: Pentagon 9">
              <a:extLst>
                <a:ext uri="{FF2B5EF4-FFF2-40B4-BE49-F238E27FC236}">
                  <a16:creationId xmlns:a16="http://schemas.microsoft.com/office/drawing/2014/main" id="{0591F915-26F4-4107-BD49-922903255A4D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Pentagon 4">
              <a:extLst>
                <a:ext uri="{FF2B5EF4-FFF2-40B4-BE49-F238E27FC236}">
                  <a16:creationId xmlns:a16="http://schemas.microsoft.com/office/drawing/2014/main" id="{F9AF2A14-97BE-4667-83EC-6C1E9104FA5D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722A8AE6-8D7F-4EF4-B92C-3268A3CAAE43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7" name="Arrow: Chevron 11">
              <a:extLst>
                <a:ext uri="{FF2B5EF4-FFF2-40B4-BE49-F238E27FC236}">
                  <a16:creationId xmlns:a16="http://schemas.microsoft.com/office/drawing/2014/main" id="{78309037-61B1-4511-9CA2-286A78A14EF5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Arrow: Chevron 4">
              <a:extLst>
                <a:ext uri="{FF2B5EF4-FFF2-40B4-BE49-F238E27FC236}">
                  <a16:creationId xmlns:a16="http://schemas.microsoft.com/office/drawing/2014/main" id="{74A90B1F-00DA-496A-B67F-41E75A27498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A4395503-6608-4045-B4E3-7CF191F7A4F4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40" name="Arrow: Chevron 5">
              <a:extLst>
                <a:ext uri="{FF2B5EF4-FFF2-40B4-BE49-F238E27FC236}">
                  <a16:creationId xmlns:a16="http://schemas.microsoft.com/office/drawing/2014/main" id="{68C49989-CA84-49A9-99C9-FA6E57872C58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72DAD52C-8075-4778-B3D0-C0874B510563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400EB79-F019-4364-BD0C-5A6CD9E2ED3F}"/>
              </a:ext>
            </a:extLst>
          </p:cNvPr>
          <p:cNvSpPr txBox="1"/>
          <p:nvPr/>
        </p:nvSpPr>
        <p:spPr>
          <a:xfrm>
            <a:off x="289536" y="4182936"/>
            <a:ext cx="32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KoPub돋움체 Light" panose="02020603020101020101"/>
              </a:rPr>
              <a:t>문맥을 고려할 수 있음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  <a:ea typeface="KoPub돋움체 Light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  <a:ea typeface="KoPub돋움체 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90695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1871539" y="198110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908EB-DD66-4C1A-A282-EDDCC0E79BA9}"/>
              </a:ext>
            </a:extLst>
          </p:cNvPr>
          <p:cNvSpPr txBox="1"/>
          <p:nvPr/>
        </p:nvSpPr>
        <p:spPr>
          <a:xfrm>
            <a:off x="2194363" y="2471172"/>
            <a:ext cx="121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EKonlpy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C6BA80-48A4-49BA-AEB0-792BB7DB4283}"/>
              </a:ext>
            </a:extLst>
          </p:cNvPr>
          <p:cNvSpPr txBox="1"/>
          <p:nvPr/>
        </p:nvSpPr>
        <p:spPr>
          <a:xfrm>
            <a:off x="5266306" y="245872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경제 감성사전 구축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95A40-4A49-4C0E-8896-BB802D031991}"/>
              </a:ext>
            </a:extLst>
          </p:cNvPr>
          <p:cNvSpPr txBox="1"/>
          <p:nvPr/>
        </p:nvSpPr>
        <p:spPr>
          <a:xfrm>
            <a:off x="2193330" y="5609772"/>
            <a:ext cx="99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54C338-44E7-48E4-81C1-A5B01F4B9E2E}"/>
              </a:ext>
            </a:extLst>
          </p:cNvPr>
          <p:cNvSpPr txBox="1"/>
          <p:nvPr/>
        </p:nvSpPr>
        <p:spPr>
          <a:xfrm>
            <a:off x="5927258" y="5631935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521D6-4156-4FF7-B153-84C19F586F3E}"/>
              </a:ext>
            </a:extLst>
          </p:cNvPr>
          <p:cNvSpPr txBox="1"/>
          <p:nvPr/>
        </p:nvSpPr>
        <p:spPr>
          <a:xfrm>
            <a:off x="2269098" y="4047239"/>
            <a:ext cx="84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Khaiii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02DAE-6B68-4C8F-AFB1-DE4BB4405974}"/>
              </a:ext>
            </a:extLst>
          </p:cNvPr>
          <p:cNvSpPr txBox="1"/>
          <p:nvPr/>
        </p:nvSpPr>
        <p:spPr>
          <a:xfrm>
            <a:off x="5473122" y="4049122"/>
            <a:ext cx="18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Keras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-Tokenizer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49358D-9834-47E6-B5C3-58F01AFC72DC}"/>
              </a:ext>
            </a:extLst>
          </p:cNvPr>
          <p:cNvSpPr txBox="1"/>
          <p:nvPr/>
        </p:nvSpPr>
        <p:spPr>
          <a:xfrm>
            <a:off x="9293670" y="5631935"/>
            <a:ext cx="111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DNN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B84AA-FFBE-462F-94D3-7C1F5154CE62}"/>
              </a:ext>
            </a:extLst>
          </p:cNvPr>
          <p:cNvSpPr txBox="1"/>
          <p:nvPr/>
        </p:nvSpPr>
        <p:spPr>
          <a:xfrm>
            <a:off x="9293670" y="4049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KoPub돋움체 Light" panose="02020603020101020101"/>
              </a:rPr>
              <a:t>BiLSTM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E89AD5-18F6-4EE1-8269-384B3EECE2F9}"/>
              </a:ext>
            </a:extLst>
          </p:cNvPr>
          <p:cNvSpPr txBox="1"/>
          <p:nvPr/>
        </p:nvSpPr>
        <p:spPr>
          <a:xfrm>
            <a:off x="9173881" y="2458728"/>
            <a:ext cx="15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극성 도출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DB901A71-D49C-480E-97A1-580FE83450B8}"/>
              </a:ext>
            </a:extLst>
          </p:cNvPr>
          <p:cNvSpPr/>
          <p:nvPr/>
        </p:nvSpPr>
        <p:spPr>
          <a:xfrm>
            <a:off x="1871539" y="355966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44B246B3-7DCE-4156-BAAB-8103ADEDF9CE}"/>
              </a:ext>
            </a:extLst>
          </p:cNvPr>
          <p:cNvSpPr/>
          <p:nvPr/>
        </p:nvSpPr>
        <p:spPr>
          <a:xfrm>
            <a:off x="1871539" y="5128644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15191895-5D12-4201-8407-627741EACEE7}"/>
              </a:ext>
            </a:extLst>
          </p:cNvPr>
          <p:cNvSpPr/>
          <p:nvPr/>
        </p:nvSpPr>
        <p:spPr>
          <a:xfrm>
            <a:off x="4017838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B7BAFD7C-D056-4B8A-8F4E-C2E6FDD1976C}"/>
              </a:ext>
            </a:extLst>
          </p:cNvPr>
          <p:cNvSpPr/>
          <p:nvPr/>
        </p:nvSpPr>
        <p:spPr>
          <a:xfrm>
            <a:off x="4024127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097143B2-AC72-4129-9F9B-8E01EC7BC48F}"/>
              </a:ext>
            </a:extLst>
          </p:cNvPr>
          <p:cNvSpPr/>
          <p:nvPr/>
        </p:nvSpPr>
        <p:spPr>
          <a:xfrm>
            <a:off x="4016493" y="535060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6FF86ADF-9ACC-4FD6-B96D-7B08ED7BE203}"/>
              </a:ext>
            </a:extLst>
          </p:cNvPr>
          <p:cNvSpPr/>
          <p:nvPr/>
        </p:nvSpPr>
        <p:spPr>
          <a:xfrm>
            <a:off x="7842511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E47A920D-97E9-4CDF-87BB-C8C13329F3D4}"/>
              </a:ext>
            </a:extLst>
          </p:cNvPr>
          <p:cNvSpPr/>
          <p:nvPr/>
        </p:nvSpPr>
        <p:spPr>
          <a:xfrm>
            <a:off x="7848800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15A3072A-D452-4054-B279-5287F569C0E1}"/>
              </a:ext>
            </a:extLst>
          </p:cNvPr>
          <p:cNvSpPr/>
          <p:nvPr/>
        </p:nvSpPr>
        <p:spPr>
          <a:xfrm>
            <a:off x="7841166" y="535060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358644" y="2279480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Bold" panose="02020603020101020101" pitchFamily="18" charset="-127"/>
                </a:rPr>
                <a:t>Kobert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2A380D-2063-4B40-AB15-B6D07D1F88F1}"/>
              </a:ext>
            </a:extLst>
          </p:cNvPr>
          <p:cNvSpPr txBox="1"/>
          <p:nvPr/>
        </p:nvSpPr>
        <p:spPr>
          <a:xfrm>
            <a:off x="289536" y="4182936"/>
            <a:ext cx="32085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KoPub돋움체 Light" panose="02020603020101020101"/>
              </a:rPr>
              <a:t>자연어처리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ea typeface="KoPub돋움체 Light" panose="02020603020101020101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  <a:ea typeface="KoPub돋움체 Light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ea typeface="KoPub돋움체 Light" panose="02020603020101020101"/>
              </a:rPr>
              <a:t>Pretraining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돋움체 Light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Bidirectional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  <a:ea typeface="KoPub돋움체 Light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103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개의 언어 자동학습</a:t>
            </a:r>
            <a:endParaRPr lang="en-US" altLang="ko-KR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돋움체 Light" panose="02020603020101020101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B52BAC4-9050-47AB-A2AF-DE152998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42" y="1637422"/>
            <a:ext cx="8827547" cy="37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1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90247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주가 예측 모델링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9D985044-8E54-4A6A-B08D-EB0BBE9FAAC9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Arrow: Pentagon 9">
              <a:extLst>
                <a:ext uri="{FF2B5EF4-FFF2-40B4-BE49-F238E27FC236}">
                  <a16:creationId xmlns:a16="http://schemas.microsoft.com/office/drawing/2014/main" id="{47153AD4-E5F0-49CD-85CD-DF53B38EC731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Pentagon 4">
              <a:extLst>
                <a:ext uri="{FF2B5EF4-FFF2-40B4-BE49-F238E27FC236}">
                  <a16:creationId xmlns:a16="http://schemas.microsoft.com/office/drawing/2014/main" id="{0F223598-8FCE-4130-8138-A19FCCC7649C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8BF455F1-54F9-45AF-9CC8-DAB85D4A7535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4" name="Arrow: Chevron 11">
              <a:extLst>
                <a:ext uri="{FF2B5EF4-FFF2-40B4-BE49-F238E27FC236}">
                  <a16:creationId xmlns:a16="http://schemas.microsoft.com/office/drawing/2014/main" id="{425E8AE9-B700-4BF3-9203-741E6060F898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C98F006E-EE41-444A-9F32-8B9887E7B9D4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42" name="Group 4">
            <a:extLst>
              <a:ext uri="{FF2B5EF4-FFF2-40B4-BE49-F238E27FC236}">
                <a16:creationId xmlns:a16="http://schemas.microsoft.com/office/drawing/2014/main" id="{BF56F40B-BDB0-4DB4-A8E2-B56A3E4A27C1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43" name="Arrow: Chevron 5">
              <a:extLst>
                <a:ext uri="{FF2B5EF4-FFF2-40B4-BE49-F238E27FC236}">
                  <a16:creationId xmlns:a16="http://schemas.microsoft.com/office/drawing/2014/main" id="{074FCD1C-11DA-482F-B578-845884526B60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rrow: Chevron 4">
              <a:extLst>
                <a:ext uri="{FF2B5EF4-FFF2-40B4-BE49-F238E27FC236}">
                  <a16:creationId xmlns:a16="http://schemas.microsoft.com/office/drawing/2014/main" id="{F1A4B5D1-8817-419E-B4CB-06B416FDF9F7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45" name="Arrow: Chevron 17">
            <a:extLst>
              <a:ext uri="{FF2B5EF4-FFF2-40B4-BE49-F238E27FC236}">
                <a16:creationId xmlns:a16="http://schemas.microsoft.com/office/drawing/2014/main" id="{FC05BB41-DB5F-4166-BE60-5B8C356F6DB1}"/>
              </a:ext>
            </a:extLst>
          </p:cNvPr>
          <p:cNvSpPr/>
          <p:nvPr/>
        </p:nvSpPr>
        <p:spPr>
          <a:xfrm>
            <a:off x="7153212" y="1029300"/>
            <a:ext cx="3631601" cy="56399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Arrow: Chevron 4">
            <a:extLst>
              <a:ext uri="{FF2B5EF4-FFF2-40B4-BE49-F238E27FC236}">
                <a16:creationId xmlns:a16="http://schemas.microsoft.com/office/drawing/2014/main" id="{6B5D2FA1-538D-4F8B-BF93-2C9C750BD6B7}"/>
              </a:ext>
            </a:extLst>
          </p:cNvPr>
          <p:cNvSpPr txBox="1"/>
          <p:nvPr/>
        </p:nvSpPr>
        <p:spPr>
          <a:xfrm>
            <a:off x="7824469" y="1029300"/>
            <a:ext cx="2178962" cy="5639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ea typeface="KoPub돋움체 Light" panose="02020603020101020101"/>
              </a:rPr>
              <a:t>Feature</a:t>
            </a:r>
            <a:r>
              <a:rPr lang="ko-KR" altLang="en-US" sz="1600" b="1" dirty="0">
                <a:ea typeface="KoPub돋움체 Light" panose="02020603020101020101"/>
              </a:rPr>
              <a:t> </a:t>
            </a:r>
            <a:r>
              <a:rPr lang="en-US" altLang="ko-KR" sz="1600" b="1" dirty="0">
                <a:ea typeface="KoPub돋움체 Light" panose="02020603020101020101"/>
              </a:rPr>
              <a:t>Engineering</a:t>
            </a:r>
            <a:endParaRPr lang="en-US" sz="1600" b="1" kern="1200" dirty="0">
              <a:ea typeface="KoPub돋움체 Light" panose="02020603020101020101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5D7A10F-2D95-44B0-B2A6-3316452D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59" y="2710051"/>
            <a:ext cx="5213938" cy="33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AE6E09B6-B80C-47BE-BD85-3F09C53E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3" y="2506163"/>
            <a:ext cx="7026908" cy="29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2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결과 시각화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3" y="250627"/>
            <a:ext cx="1569660" cy="507471"/>
            <a:chOff x="259653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3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분석결론</a:t>
              </a:r>
              <a:endPara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C22EBA21-4416-41A1-A51B-D10281CD0FD8}"/>
              </a:ext>
            </a:extLst>
          </p:cNvPr>
          <p:cNvGrpSpPr/>
          <p:nvPr/>
        </p:nvGrpSpPr>
        <p:grpSpPr>
          <a:xfrm>
            <a:off x="7153212" y="1029300"/>
            <a:ext cx="3631601" cy="563991"/>
            <a:chOff x="7535156" y="308076"/>
            <a:chExt cx="2354287" cy="941714"/>
          </a:xfrm>
          <a:solidFill>
            <a:srgbClr val="39A5EA"/>
          </a:solidFill>
        </p:grpSpPr>
        <p:sp>
          <p:nvSpPr>
            <p:cNvPr id="22" name="Arrow: Chevron 17">
              <a:extLst>
                <a:ext uri="{FF2B5EF4-FFF2-40B4-BE49-F238E27FC236}">
                  <a16:creationId xmlns:a16="http://schemas.microsoft.com/office/drawing/2014/main" id="{195EE1E0-5809-43E9-8044-3F82922EC744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A05B59C7-BBF8-4474-9CB0-D32CE1A74E35}"/>
                </a:ext>
              </a:extLst>
            </p:cNvPr>
            <p:cNvSpPr txBox="1"/>
            <p:nvPr/>
          </p:nvSpPr>
          <p:spPr>
            <a:xfrm>
              <a:off x="7970317" y="308076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Feature</a:t>
              </a:r>
              <a:r>
                <a:rPr lang="ko-KR" altLang="en-US" sz="1600" b="1" dirty="0"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ea typeface="KoPub돋움체 Light" panose="02020603020101020101"/>
                </a:rPr>
                <a:t>Engineering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sp>
        <p:nvSpPr>
          <p:cNvPr id="40" name="Arrow: Chevron 20">
            <a:extLst>
              <a:ext uri="{FF2B5EF4-FFF2-40B4-BE49-F238E27FC236}">
                <a16:creationId xmlns:a16="http://schemas.microsoft.com/office/drawing/2014/main" id="{4A34CE1D-4FEB-4C2C-A63D-743EDD5BC56A}"/>
              </a:ext>
            </a:extLst>
          </p:cNvPr>
          <p:cNvSpPr/>
          <p:nvPr/>
        </p:nvSpPr>
        <p:spPr>
          <a:xfrm>
            <a:off x="10287052" y="1029300"/>
            <a:ext cx="1904948" cy="56399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Chevron 4">
            <a:extLst>
              <a:ext uri="{FF2B5EF4-FFF2-40B4-BE49-F238E27FC236}">
                <a16:creationId xmlns:a16="http://schemas.microsoft.com/office/drawing/2014/main" id="{356A8592-1388-470E-A48E-EF9A47907B31}"/>
              </a:ext>
            </a:extLst>
          </p:cNvPr>
          <p:cNvSpPr txBox="1"/>
          <p:nvPr/>
        </p:nvSpPr>
        <p:spPr>
          <a:xfrm>
            <a:off x="10623132" y="1029299"/>
            <a:ext cx="1142969" cy="5639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ea typeface="KoPub돋움체 Light" panose="02020603020101020101"/>
              </a:rPr>
              <a:t>Analysis</a:t>
            </a:r>
            <a:endParaRPr lang="en-US" sz="1600" b="1" kern="1200" dirty="0">
              <a:ea typeface="KoPub돋움체 Light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C406F-272E-4083-AF5A-D61B6C56A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23" y="1583592"/>
            <a:ext cx="6530237" cy="48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9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한계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분석결론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C22EBA21-4416-41A1-A51B-D10281CD0FD8}"/>
              </a:ext>
            </a:extLst>
          </p:cNvPr>
          <p:cNvGrpSpPr/>
          <p:nvPr/>
        </p:nvGrpSpPr>
        <p:grpSpPr>
          <a:xfrm>
            <a:off x="7153212" y="1029300"/>
            <a:ext cx="3631601" cy="563991"/>
            <a:chOff x="7535156" y="308076"/>
            <a:chExt cx="2354287" cy="941714"/>
          </a:xfrm>
          <a:solidFill>
            <a:srgbClr val="39A5EA"/>
          </a:solidFill>
        </p:grpSpPr>
        <p:sp>
          <p:nvSpPr>
            <p:cNvPr id="22" name="Arrow: Chevron 17">
              <a:extLst>
                <a:ext uri="{FF2B5EF4-FFF2-40B4-BE49-F238E27FC236}">
                  <a16:creationId xmlns:a16="http://schemas.microsoft.com/office/drawing/2014/main" id="{195EE1E0-5809-43E9-8044-3F82922EC744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A05B59C7-BBF8-4474-9CB0-D32CE1A74E35}"/>
                </a:ext>
              </a:extLst>
            </p:cNvPr>
            <p:cNvSpPr txBox="1"/>
            <p:nvPr/>
          </p:nvSpPr>
          <p:spPr>
            <a:xfrm>
              <a:off x="7970317" y="308076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Feature</a:t>
              </a:r>
              <a:r>
                <a:rPr lang="ko-KR" altLang="en-US" sz="1600" b="1" dirty="0"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ea typeface="KoPub돋움체 Light" panose="02020603020101020101"/>
                </a:rPr>
                <a:t>Engineering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sp>
        <p:nvSpPr>
          <p:cNvPr id="40" name="Arrow: Chevron 20">
            <a:extLst>
              <a:ext uri="{FF2B5EF4-FFF2-40B4-BE49-F238E27FC236}">
                <a16:creationId xmlns:a16="http://schemas.microsoft.com/office/drawing/2014/main" id="{4A34CE1D-4FEB-4C2C-A63D-743EDD5BC56A}"/>
              </a:ext>
            </a:extLst>
          </p:cNvPr>
          <p:cNvSpPr/>
          <p:nvPr/>
        </p:nvSpPr>
        <p:spPr>
          <a:xfrm>
            <a:off x="10287052" y="1029300"/>
            <a:ext cx="1904948" cy="56399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Chevron 4">
            <a:extLst>
              <a:ext uri="{FF2B5EF4-FFF2-40B4-BE49-F238E27FC236}">
                <a16:creationId xmlns:a16="http://schemas.microsoft.com/office/drawing/2014/main" id="{356A8592-1388-470E-A48E-EF9A47907B31}"/>
              </a:ext>
            </a:extLst>
          </p:cNvPr>
          <p:cNvSpPr txBox="1"/>
          <p:nvPr/>
        </p:nvSpPr>
        <p:spPr>
          <a:xfrm>
            <a:off x="10623132" y="1029299"/>
            <a:ext cx="1142969" cy="5639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ea typeface="KoPub돋움체 Light" panose="02020603020101020101"/>
              </a:rPr>
              <a:t>Analysis</a:t>
            </a:r>
            <a:endParaRPr lang="en-US" sz="1600" b="1" kern="1200" dirty="0">
              <a:ea typeface="KoPub돋움체 Light" panose="02020603020101020101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63F437-64B4-4C7B-9F5E-A2D721BA31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56" y="1614099"/>
            <a:ext cx="8654963" cy="4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6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참고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분석결론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63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80471" y="1"/>
            <a:ext cx="6240501" cy="699156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F1760A-AD36-4927-9ACA-D1224F0FC305}"/>
              </a:ext>
            </a:extLst>
          </p:cNvPr>
          <p:cNvGrpSpPr/>
          <p:nvPr/>
        </p:nvGrpSpPr>
        <p:grpSpPr>
          <a:xfrm>
            <a:off x="6794476" y="868406"/>
            <a:ext cx="2090575" cy="1290536"/>
            <a:chOff x="5876817" y="1219074"/>
            <a:chExt cx="2090575" cy="12905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0C1A47-AA47-4C9B-9AE6-CDB5A48B295F}"/>
                </a:ext>
              </a:extLst>
            </p:cNvPr>
            <p:cNvSpPr txBox="1"/>
            <p:nvPr/>
          </p:nvSpPr>
          <p:spPr>
            <a:xfrm>
              <a:off x="5876817" y="1219074"/>
              <a:ext cx="1638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01.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주제선정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52180-BB3E-461E-B6C0-BD4FEDA60DF1}"/>
                </a:ext>
              </a:extLst>
            </p:cNvPr>
            <p:cNvSpPr txBox="1"/>
            <p:nvPr/>
          </p:nvSpPr>
          <p:spPr>
            <a:xfrm>
              <a:off x="6051483" y="1639820"/>
              <a:ext cx="1915909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주제선정이유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가설설정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EE944-D571-4D4D-AAE8-D377557A5599}"/>
              </a:ext>
            </a:extLst>
          </p:cNvPr>
          <p:cNvGrpSpPr/>
          <p:nvPr/>
        </p:nvGrpSpPr>
        <p:grpSpPr>
          <a:xfrm>
            <a:off x="8433066" y="4504126"/>
            <a:ext cx="2074607" cy="1706034"/>
            <a:chOff x="5876817" y="3409219"/>
            <a:chExt cx="2074607" cy="17060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B55F6B-BE01-4641-A029-63A2F57A1AFD}"/>
                </a:ext>
              </a:extLst>
            </p:cNvPr>
            <p:cNvSpPr txBox="1"/>
            <p:nvPr/>
          </p:nvSpPr>
          <p:spPr>
            <a:xfrm>
              <a:off x="5876817" y="3409219"/>
              <a:ext cx="20746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03.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분석 및 결론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2C0BF3-B0AB-47B3-A7EC-B21CDAFD7687}"/>
                </a:ext>
              </a:extLst>
            </p:cNvPr>
            <p:cNvSpPr txBox="1"/>
            <p:nvPr/>
          </p:nvSpPr>
          <p:spPr>
            <a:xfrm>
              <a:off x="6051483" y="3829965"/>
              <a:ext cx="1766830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결과 시각화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한계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참고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B65E03A-0093-438F-AB6A-3CE8D0422756}"/>
              </a:ext>
            </a:extLst>
          </p:cNvPr>
          <p:cNvGrpSpPr/>
          <p:nvPr/>
        </p:nvGrpSpPr>
        <p:grpSpPr>
          <a:xfrm>
            <a:off x="7665098" y="2478517"/>
            <a:ext cx="2172329" cy="1706034"/>
            <a:chOff x="5876817" y="1219074"/>
            <a:chExt cx="2172329" cy="17060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503523-1158-479C-A800-F353FB3058E4}"/>
                </a:ext>
              </a:extLst>
            </p:cNvPr>
            <p:cNvSpPr txBox="1"/>
            <p:nvPr/>
          </p:nvSpPr>
          <p:spPr>
            <a:xfrm>
              <a:off x="5876817" y="1219074"/>
              <a:ext cx="1672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02.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진행과정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E8F0C-B4F3-421A-BB40-71CAD2AA24F8}"/>
                </a:ext>
              </a:extLst>
            </p:cNvPr>
            <p:cNvSpPr txBox="1"/>
            <p:nvPr/>
          </p:nvSpPr>
          <p:spPr>
            <a:xfrm>
              <a:off x="6051483" y="1639820"/>
              <a:ext cx="1997663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데이터 수집 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데이터 </a:t>
              </a:r>
              <a:r>
                <a:rPr lang="ko-KR" altLang="en-US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전처리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모델 생성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DA0473-1CAB-4098-AD89-6DFBF36CE327}"/>
              </a:ext>
            </a:extLst>
          </p:cNvPr>
          <p:cNvGrpSpPr/>
          <p:nvPr/>
        </p:nvGrpSpPr>
        <p:grpSpPr>
          <a:xfrm>
            <a:off x="936812" y="974392"/>
            <a:ext cx="2017091" cy="609600"/>
            <a:chOff x="936812" y="974392"/>
            <a:chExt cx="2017091" cy="6096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CE4FD-61CA-4DA6-90A1-CF295A6FBEF8}"/>
                </a:ext>
              </a:extLst>
            </p:cNvPr>
            <p:cNvSpPr txBox="1"/>
            <p:nvPr/>
          </p:nvSpPr>
          <p:spPr>
            <a:xfrm>
              <a:off x="936812" y="1108619"/>
              <a:ext cx="2017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CONTENTS</a:t>
              </a:r>
              <a:endParaRPr lang="ko-KR" altLang="en-US" sz="20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4C7E3C5-A8D2-4D4D-B28D-6AD20C491BB2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6" y="974392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748F33-91BD-4820-8C6D-0EEADDBCAC7A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6" y="1583992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8150" y="2978032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7188" y="2655997"/>
            <a:ext cx="19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001" y="3771460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Q&amp;A</a:t>
            </a:r>
            <a:endParaRPr lang="ko-KR" altLang="en-US" b="1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9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90247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주가 예측 모델링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9D985044-8E54-4A6A-B08D-EB0BBE9FAAC9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Arrow: Pentagon 9">
              <a:extLst>
                <a:ext uri="{FF2B5EF4-FFF2-40B4-BE49-F238E27FC236}">
                  <a16:creationId xmlns:a16="http://schemas.microsoft.com/office/drawing/2014/main" id="{47153AD4-E5F0-49CD-85CD-DF53B38EC731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Pentagon 4">
              <a:extLst>
                <a:ext uri="{FF2B5EF4-FFF2-40B4-BE49-F238E27FC236}">
                  <a16:creationId xmlns:a16="http://schemas.microsoft.com/office/drawing/2014/main" id="{0F223598-8FCE-4130-8138-A19FCCC7649C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8BF455F1-54F9-45AF-9CC8-DAB85D4A7535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4" name="Arrow: Chevron 11">
              <a:extLst>
                <a:ext uri="{FF2B5EF4-FFF2-40B4-BE49-F238E27FC236}">
                  <a16:creationId xmlns:a16="http://schemas.microsoft.com/office/drawing/2014/main" id="{425E8AE9-B700-4BF3-9203-741E6060F898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C98F006E-EE41-444A-9F32-8B9887E7B9D4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42" name="Group 4">
            <a:extLst>
              <a:ext uri="{FF2B5EF4-FFF2-40B4-BE49-F238E27FC236}">
                <a16:creationId xmlns:a16="http://schemas.microsoft.com/office/drawing/2014/main" id="{BF56F40B-BDB0-4DB4-A8E2-B56A3E4A27C1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43" name="Arrow: Chevron 5">
              <a:extLst>
                <a:ext uri="{FF2B5EF4-FFF2-40B4-BE49-F238E27FC236}">
                  <a16:creationId xmlns:a16="http://schemas.microsoft.com/office/drawing/2014/main" id="{074FCD1C-11DA-482F-B578-845884526B60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rrow: Chevron 4">
              <a:extLst>
                <a:ext uri="{FF2B5EF4-FFF2-40B4-BE49-F238E27FC236}">
                  <a16:creationId xmlns:a16="http://schemas.microsoft.com/office/drawing/2014/main" id="{F1A4B5D1-8817-419E-B4CB-06B416FDF9F7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45" name="Arrow: Chevron 17">
            <a:extLst>
              <a:ext uri="{FF2B5EF4-FFF2-40B4-BE49-F238E27FC236}">
                <a16:creationId xmlns:a16="http://schemas.microsoft.com/office/drawing/2014/main" id="{FC05BB41-DB5F-4166-BE60-5B8C356F6DB1}"/>
              </a:ext>
            </a:extLst>
          </p:cNvPr>
          <p:cNvSpPr/>
          <p:nvPr/>
        </p:nvSpPr>
        <p:spPr>
          <a:xfrm>
            <a:off x="7153212" y="1029300"/>
            <a:ext cx="3631601" cy="56399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Arrow: Chevron 4">
            <a:extLst>
              <a:ext uri="{FF2B5EF4-FFF2-40B4-BE49-F238E27FC236}">
                <a16:creationId xmlns:a16="http://schemas.microsoft.com/office/drawing/2014/main" id="{6B5D2FA1-538D-4F8B-BF93-2C9C750BD6B7}"/>
              </a:ext>
            </a:extLst>
          </p:cNvPr>
          <p:cNvSpPr txBox="1"/>
          <p:nvPr/>
        </p:nvSpPr>
        <p:spPr>
          <a:xfrm>
            <a:off x="7824469" y="1029300"/>
            <a:ext cx="2178962" cy="5639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ea typeface="KoPub돋움체 Light" panose="02020603020101020101"/>
              </a:rPr>
              <a:t>Feature</a:t>
            </a:r>
            <a:r>
              <a:rPr lang="ko-KR" altLang="en-US" sz="1600" b="1" dirty="0">
                <a:ea typeface="KoPub돋움체 Light" panose="02020603020101020101"/>
              </a:rPr>
              <a:t> </a:t>
            </a:r>
            <a:r>
              <a:rPr lang="en-US" altLang="ko-KR" sz="1600" b="1" dirty="0">
                <a:ea typeface="KoPub돋움체 Light" panose="02020603020101020101"/>
              </a:rPr>
              <a:t>Engineering</a:t>
            </a:r>
            <a:endParaRPr lang="en-US" sz="1600" b="1" kern="1200" dirty="0">
              <a:ea typeface="KoPub돋움체 Light" panose="02020603020101020101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C8E392D-3D7E-4359-83CA-A4686EA6DFFA}"/>
              </a:ext>
            </a:extLst>
          </p:cNvPr>
          <p:cNvGrpSpPr/>
          <p:nvPr/>
        </p:nvGrpSpPr>
        <p:grpSpPr>
          <a:xfrm>
            <a:off x="1620344" y="2069873"/>
            <a:ext cx="10043571" cy="4384089"/>
            <a:chOff x="0" y="0"/>
            <a:chExt cx="9144000" cy="6858000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91C12D1-B704-420F-A6A9-7AE304F5E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6000" cy="1714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AD59D32-94FE-44BE-87D1-473B4DAB4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0"/>
              <a:ext cx="2286000" cy="17145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1A72024-A4C0-4149-8B0B-4BE7CA73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0"/>
              <a:ext cx="2286000" cy="17145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A469973-CE3C-4F36-BC6E-A44D2A44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0"/>
              <a:ext cx="2286000" cy="17145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0553858-C100-4726-A9A8-F73ABCCD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14500"/>
              <a:ext cx="2286000" cy="17145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A2BBE5C-58DD-4FB2-84D3-32EAC6E9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714500"/>
              <a:ext cx="2286000" cy="17145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35CB25B-CD63-4705-B70D-5F01E62E3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14500"/>
              <a:ext cx="2286000" cy="17145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EFDF8403-E7D6-46EF-B4C5-51D19414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714500"/>
              <a:ext cx="2286000" cy="171450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02B46FF-BA7E-411C-BB67-DDDB91B5A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2286000" cy="1714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0414142-96FE-4A2D-AF09-89D0734B7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3429000"/>
              <a:ext cx="2286000" cy="171450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1CC9119-D7AA-4EE8-8338-3A44DBEA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2286000" cy="17145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4465C94-3CB3-4E0E-9147-758A7DD25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3429000"/>
              <a:ext cx="2286000" cy="171450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6479000-176E-49B8-B645-EEF5D16F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3500"/>
              <a:ext cx="2286000" cy="1714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1F530CD-4DF5-415A-9EDE-B5D9A9FD1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5143500"/>
              <a:ext cx="2286000" cy="17145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6884F51E-9FED-4E36-A3F5-8F2F0F0F5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143500"/>
              <a:ext cx="2286000" cy="17145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DA2D473-D1E2-4475-8414-4E56B2B69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5143500"/>
              <a:ext cx="2286000" cy="1714500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45E1238F-5A6A-4877-8FEA-906EC6785A4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27" y="1815741"/>
            <a:ext cx="9169052" cy="43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5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0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2073C7-CEDE-44ED-A7B9-D051FDD44BD0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A7D365-185E-4EA5-A67A-6DFCED090C6C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주제선정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9B77235-9134-40F2-8DF0-53F1E854B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823C86B-1DDB-4368-BF39-174AB61CFA4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185503D0-B714-4A0C-B8E8-A84F4923314C}"/>
              </a:ext>
            </a:extLst>
          </p:cNvPr>
          <p:cNvGrpSpPr/>
          <p:nvPr/>
        </p:nvGrpSpPr>
        <p:grpSpPr>
          <a:xfrm>
            <a:off x="-24491" y="1008100"/>
            <a:ext cx="2502925" cy="563991"/>
            <a:chOff x="1437" y="308076"/>
            <a:chExt cx="2354287" cy="941714"/>
          </a:xfrm>
          <a:solidFill>
            <a:srgbClr val="002060"/>
          </a:solidFill>
        </p:grpSpPr>
        <p:sp>
          <p:nvSpPr>
            <p:cNvPr id="48" name="Arrow: Pentagon 9">
              <a:extLst>
                <a:ext uri="{FF2B5EF4-FFF2-40B4-BE49-F238E27FC236}">
                  <a16:creationId xmlns:a16="http://schemas.microsoft.com/office/drawing/2014/main" id="{155EE6FC-3510-4E82-839F-4BA6E7E446A0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49" name="Arrow: Pentagon 4">
              <a:extLst>
                <a:ext uri="{FF2B5EF4-FFF2-40B4-BE49-F238E27FC236}">
                  <a16:creationId xmlns:a16="http://schemas.microsoft.com/office/drawing/2014/main" id="{027FCC54-A87F-4662-866A-2B286E465070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ED55494-561F-4683-94E3-36B90165926E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주제선정이유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0C60DC-0446-41E9-AF59-669A594DC21D}"/>
              </a:ext>
            </a:extLst>
          </p:cNvPr>
          <p:cNvGrpSpPr/>
          <p:nvPr/>
        </p:nvGrpSpPr>
        <p:grpSpPr>
          <a:xfrm>
            <a:off x="4688146" y="2634565"/>
            <a:ext cx="2334446" cy="1943192"/>
            <a:chOff x="4688146" y="2634565"/>
            <a:chExt cx="2334446" cy="1943192"/>
          </a:xfrm>
        </p:grpSpPr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EEF4E217-2E79-45D8-8BAC-6B2997CC52BB}"/>
                </a:ext>
              </a:extLst>
            </p:cNvPr>
            <p:cNvSpPr/>
            <p:nvPr/>
          </p:nvSpPr>
          <p:spPr>
            <a:xfrm>
              <a:off x="4688146" y="2634565"/>
              <a:ext cx="1725476" cy="1725476"/>
            </a:xfrm>
            <a:prstGeom prst="frame">
              <a:avLst>
                <a:gd name="adj1" fmla="val 9009"/>
              </a:avLst>
            </a:prstGeom>
            <a:solidFill>
              <a:srgbClr val="277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B5A1D39-A0DB-48C9-A8B0-7E53491A1755}"/>
                </a:ext>
              </a:extLst>
            </p:cNvPr>
            <p:cNvGrpSpPr/>
            <p:nvPr/>
          </p:nvGrpSpPr>
          <p:grpSpPr>
            <a:xfrm>
              <a:off x="4907602" y="2852281"/>
              <a:ext cx="2114990" cy="1725476"/>
              <a:chOff x="4907602" y="2852281"/>
              <a:chExt cx="2114990" cy="1725476"/>
            </a:xfrm>
          </p:grpSpPr>
          <p:sp>
            <p:nvSpPr>
              <p:cNvPr id="44" name="액자 43">
                <a:extLst>
                  <a:ext uri="{FF2B5EF4-FFF2-40B4-BE49-F238E27FC236}">
                    <a16:creationId xmlns:a16="http://schemas.microsoft.com/office/drawing/2014/main" id="{8BD6AF1B-8897-4229-8944-00DA33857DCE}"/>
                  </a:ext>
                </a:extLst>
              </p:cNvPr>
              <p:cNvSpPr/>
              <p:nvPr/>
            </p:nvSpPr>
            <p:spPr>
              <a:xfrm>
                <a:off x="4907602" y="2852281"/>
                <a:ext cx="1725476" cy="1725476"/>
              </a:xfrm>
              <a:prstGeom prst="frame">
                <a:avLst>
                  <a:gd name="adj1" fmla="val 9009"/>
                </a:avLst>
              </a:prstGeom>
              <a:solidFill>
                <a:srgbClr val="39A5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F87691-F72A-4125-BA47-F3100B526C54}"/>
                  </a:ext>
                </a:extLst>
              </p:cNvPr>
              <p:cNvSpPr txBox="1"/>
              <p:nvPr/>
            </p:nvSpPr>
            <p:spPr>
              <a:xfrm>
                <a:off x="5169408" y="3328416"/>
                <a:ext cx="1853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KoPub돋움체 Light"/>
                  </a:rPr>
                  <a:t>Why?</a:t>
                </a:r>
                <a:endParaRPr lang="ko-KR" altLang="en-US" dirty="0">
                  <a:latin typeface="KoPub돋움체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78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0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2073C7-CEDE-44ED-A7B9-D051FDD44BD0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A7D365-185E-4EA5-A67A-6DFCED090C6C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주제선정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9B77235-9134-40F2-8DF0-53F1E854B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823C86B-1DDB-4368-BF39-174AB61CFA4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690BC8-1F48-462F-BE63-3FD890574837}"/>
              </a:ext>
            </a:extLst>
          </p:cNvPr>
          <p:cNvGrpSpPr/>
          <p:nvPr/>
        </p:nvGrpSpPr>
        <p:grpSpPr>
          <a:xfrm>
            <a:off x="3095673" y="1100117"/>
            <a:ext cx="4997104" cy="5274721"/>
            <a:chOff x="3095673" y="1100117"/>
            <a:chExt cx="4997104" cy="527472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9D134BD-34B4-4D8F-A7B0-26396832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673" y="1100117"/>
              <a:ext cx="4997104" cy="5274721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5D81E5-2A33-4112-913F-56BE0FBF9429}"/>
                </a:ext>
              </a:extLst>
            </p:cNvPr>
            <p:cNvSpPr/>
            <p:nvPr/>
          </p:nvSpPr>
          <p:spPr>
            <a:xfrm>
              <a:off x="7384627" y="5063067"/>
              <a:ext cx="696390" cy="21790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A68EBFC-6E11-4AE4-A67D-033938D867B5}"/>
                </a:ext>
              </a:extLst>
            </p:cNvPr>
            <p:cNvSpPr/>
            <p:nvPr/>
          </p:nvSpPr>
          <p:spPr>
            <a:xfrm>
              <a:off x="3143679" y="5310018"/>
              <a:ext cx="1721936" cy="193160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2A450AC-A3A2-443C-A7CB-B65111D04967}"/>
              </a:ext>
            </a:extLst>
          </p:cNvPr>
          <p:cNvGrpSpPr/>
          <p:nvPr/>
        </p:nvGrpSpPr>
        <p:grpSpPr>
          <a:xfrm>
            <a:off x="396049" y="2015432"/>
            <a:ext cx="6122894" cy="1275603"/>
            <a:chOff x="396049" y="2015432"/>
            <a:chExt cx="6122894" cy="1275603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E1FAC74-12F8-4352-8F74-67264C0D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49" y="2015432"/>
              <a:ext cx="6122894" cy="1275603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25CBD6-258C-4B64-A997-B6E997C5FC7A}"/>
                </a:ext>
              </a:extLst>
            </p:cNvPr>
            <p:cNvSpPr/>
            <p:nvPr/>
          </p:nvSpPr>
          <p:spPr>
            <a:xfrm>
              <a:off x="456081" y="2333625"/>
              <a:ext cx="1201270" cy="189550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92DFFF-281A-4A8F-8672-C95786BC756C}"/>
                </a:ext>
              </a:extLst>
            </p:cNvPr>
            <p:cNvSpPr/>
            <p:nvPr/>
          </p:nvSpPr>
          <p:spPr>
            <a:xfrm>
              <a:off x="2687731" y="2015432"/>
              <a:ext cx="1646144" cy="248056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C271FB-E05D-457B-BA12-3D7B02448E86}"/>
              </a:ext>
            </a:extLst>
          </p:cNvPr>
          <p:cNvGrpSpPr/>
          <p:nvPr/>
        </p:nvGrpSpPr>
        <p:grpSpPr>
          <a:xfrm>
            <a:off x="2595018" y="2972128"/>
            <a:ext cx="7362825" cy="1724025"/>
            <a:chOff x="1997529" y="3054005"/>
            <a:chExt cx="7362825" cy="172402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59CCCC4-2919-45C3-88CC-57CD70BBE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529" y="3054005"/>
              <a:ext cx="7362825" cy="1724025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F73E39-ADBA-494F-96E5-E8EA393C5279}"/>
                </a:ext>
              </a:extLst>
            </p:cNvPr>
            <p:cNvSpPr/>
            <p:nvPr/>
          </p:nvSpPr>
          <p:spPr>
            <a:xfrm flipV="1">
              <a:off x="3609975" y="3231801"/>
              <a:ext cx="5638800" cy="158697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3BF9BF-1F48-4A71-97EC-EF95D0E16A50}"/>
                </a:ext>
              </a:extLst>
            </p:cNvPr>
            <p:cNvSpPr/>
            <p:nvPr/>
          </p:nvSpPr>
          <p:spPr>
            <a:xfrm flipV="1">
              <a:off x="1997529" y="3408269"/>
              <a:ext cx="2869746" cy="17646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6BAF3E6-DB5D-4D91-9E46-B4A4BC029EAA}"/>
              </a:ext>
            </a:extLst>
          </p:cNvPr>
          <p:cNvGrpSpPr/>
          <p:nvPr/>
        </p:nvGrpSpPr>
        <p:grpSpPr>
          <a:xfrm>
            <a:off x="5594225" y="4195234"/>
            <a:ext cx="6230219" cy="2450380"/>
            <a:chOff x="5403726" y="3764565"/>
            <a:chExt cx="6230219" cy="2450380"/>
          </a:xfrm>
        </p:grpSpPr>
        <p:pic>
          <p:nvPicPr>
            <p:cNvPr id="42" name="그림 4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7FB25F9-822D-486E-9BD7-328AD55E3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726" y="3764565"/>
              <a:ext cx="6230219" cy="245038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54FD25E-18F8-4C52-9433-DF2B09F209AA}"/>
                </a:ext>
              </a:extLst>
            </p:cNvPr>
            <p:cNvSpPr/>
            <p:nvPr/>
          </p:nvSpPr>
          <p:spPr>
            <a:xfrm>
              <a:off x="5403726" y="3784781"/>
              <a:ext cx="2447327" cy="460487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185503D0-B714-4A0C-B8E8-A84F4923314C}"/>
              </a:ext>
            </a:extLst>
          </p:cNvPr>
          <p:cNvGrpSpPr/>
          <p:nvPr/>
        </p:nvGrpSpPr>
        <p:grpSpPr>
          <a:xfrm>
            <a:off x="-24491" y="1008100"/>
            <a:ext cx="2502925" cy="563991"/>
            <a:chOff x="1437" y="308076"/>
            <a:chExt cx="2354287" cy="941714"/>
          </a:xfrm>
          <a:solidFill>
            <a:srgbClr val="002060"/>
          </a:solidFill>
        </p:grpSpPr>
        <p:sp>
          <p:nvSpPr>
            <p:cNvPr id="48" name="Arrow: Pentagon 9">
              <a:extLst>
                <a:ext uri="{FF2B5EF4-FFF2-40B4-BE49-F238E27FC236}">
                  <a16:creationId xmlns:a16="http://schemas.microsoft.com/office/drawing/2014/main" id="{155EE6FC-3510-4E82-839F-4BA6E7E446A0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49" name="Arrow: Pentagon 4">
              <a:extLst>
                <a:ext uri="{FF2B5EF4-FFF2-40B4-BE49-F238E27FC236}">
                  <a16:creationId xmlns:a16="http://schemas.microsoft.com/office/drawing/2014/main" id="{027FCC54-A87F-4662-866A-2B286E465070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ED55494-561F-4683-94E3-36B90165926E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주제선정이유</a:t>
            </a:r>
          </a:p>
        </p:txBody>
      </p:sp>
    </p:spTree>
    <p:extLst>
      <p:ext uri="{BB962C8B-B14F-4D97-AF65-F5344CB8AC3E}">
        <p14:creationId xmlns:p14="http://schemas.microsoft.com/office/powerpoint/2010/main" val="10222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75953" y="2124316"/>
            <a:ext cx="52400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주가는 언론이 긍정이면 상승 할 것이다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.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7A84B2-3737-4BC1-92F3-50A12385A94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A81484-FE95-4BDA-9060-AAD76F95312A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주제선정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99AFC0B-ECBB-440F-BBB5-BBC3D1D2D46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9ECD342-D66B-4FEF-A820-8405CE8F9EF2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581FA46D-92B1-4EFF-968A-07CD61755030}"/>
              </a:ext>
            </a:extLst>
          </p:cNvPr>
          <p:cNvGrpSpPr/>
          <p:nvPr/>
        </p:nvGrpSpPr>
        <p:grpSpPr>
          <a:xfrm>
            <a:off x="-24491" y="1008100"/>
            <a:ext cx="2502925" cy="563991"/>
            <a:chOff x="1437" y="308076"/>
            <a:chExt cx="2354287" cy="941714"/>
          </a:xfrm>
          <a:solidFill>
            <a:srgbClr val="002060"/>
          </a:solidFill>
        </p:grpSpPr>
        <p:sp>
          <p:nvSpPr>
            <p:cNvPr id="21" name="Arrow: Pentagon 9">
              <a:extLst>
                <a:ext uri="{FF2B5EF4-FFF2-40B4-BE49-F238E27FC236}">
                  <a16:creationId xmlns:a16="http://schemas.microsoft.com/office/drawing/2014/main" id="{CE7539EE-9789-4B67-BA62-E698CA46033A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2" name="Arrow: Pentagon 4">
              <a:extLst>
                <a:ext uri="{FF2B5EF4-FFF2-40B4-BE49-F238E27FC236}">
                  <a16:creationId xmlns:a16="http://schemas.microsoft.com/office/drawing/2014/main" id="{A4DA83E7-2F00-406D-B6FB-DF82F5F9882D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077912-582C-406A-AA38-A1CBDC259B0C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가설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116" y="3898413"/>
            <a:ext cx="2723768" cy="81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34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B1B49848-3A71-4440-B1AB-5549E032F205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Arrow: Pentagon 9">
              <a:extLst>
                <a:ext uri="{FF2B5EF4-FFF2-40B4-BE49-F238E27FC236}">
                  <a16:creationId xmlns:a16="http://schemas.microsoft.com/office/drawing/2014/main" id="{4B832A19-8BA4-4E75-B368-1470C39D6045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Pentagon 4">
              <a:extLst>
                <a:ext uri="{FF2B5EF4-FFF2-40B4-BE49-F238E27FC236}">
                  <a16:creationId xmlns:a16="http://schemas.microsoft.com/office/drawing/2014/main" id="{699D59C2-C030-450B-8354-4DF560A8203D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4FDBABE5-1152-4BE1-A5E5-23B168CC6C33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15" name="Arrow: Chevron 5">
              <a:extLst>
                <a:ext uri="{FF2B5EF4-FFF2-40B4-BE49-F238E27FC236}">
                  <a16:creationId xmlns:a16="http://schemas.microsoft.com/office/drawing/2014/main" id="{9CEAA4A3-C6F6-43A3-82AE-29545F07F76E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C1B260A0-A1E6-410F-90E4-0131D7837C5D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1E467B1C-130A-4BBF-A4FC-90077C3E1AA5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18" name="Arrow: Chevron 11">
              <a:extLst>
                <a:ext uri="{FF2B5EF4-FFF2-40B4-BE49-F238E27FC236}">
                  <a16:creationId xmlns:a16="http://schemas.microsoft.com/office/drawing/2014/main" id="{7ACCC9CD-6BBB-4DFD-ADF6-856819F87C2A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0556AED2-88B3-4366-8665-0C755A774A05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A307766C-1769-431F-846B-2BDE7FE6690E}"/>
              </a:ext>
            </a:extLst>
          </p:cNvPr>
          <p:cNvGrpSpPr/>
          <p:nvPr/>
        </p:nvGrpSpPr>
        <p:grpSpPr>
          <a:xfrm>
            <a:off x="7153212" y="1029300"/>
            <a:ext cx="3631601" cy="563991"/>
            <a:chOff x="7535156" y="308076"/>
            <a:chExt cx="2354287" cy="941714"/>
          </a:xfrm>
          <a:solidFill>
            <a:srgbClr val="39A5EA"/>
          </a:solidFill>
        </p:grpSpPr>
        <p:sp>
          <p:nvSpPr>
            <p:cNvPr id="21" name="Arrow: Chevron 17">
              <a:extLst>
                <a:ext uri="{FF2B5EF4-FFF2-40B4-BE49-F238E27FC236}">
                  <a16:creationId xmlns:a16="http://schemas.microsoft.com/office/drawing/2014/main" id="{D16B578C-BFEC-4906-A640-5D3C4E98FA70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4">
              <a:extLst>
                <a:ext uri="{FF2B5EF4-FFF2-40B4-BE49-F238E27FC236}">
                  <a16:creationId xmlns:a16="http://schemas.microsoft.com/office/drawing/2014/main" id="{F0FC6677-4B65-4D41-84BB-B7B166ED9E6D}"/>
                </a:ext>
              </a:extLst>
            </p:cNvPr>
            <p:cNvSpPr txBox="1"/>
            <p:nvPr/>
          </p:nvSpPr>
          <p:spPr>
            <a:xfrm>
              <a:off x="7970317" y="308076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Feature</a:t>
              </a:r>
              <a:r>
                <a:rPr lang="ko-KR" altLang="en-US" sz="1600" b="1" dirty="0"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ea typeface="KoPub돋움체 Light" panose="02020603020101020101"/>
                </a:rPr>
                <a:t>Engineering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id="{56C30F66-8A18-414E-8F83-0B007767DC8D}"/>
              </a:ext>
            </a:extLst>
          </p:cNvPr>
          <p:cNvGrpSpPr/>
          <p:nvPr/>
        </p:nvGrpSpPr>
        <p:grpSpPr>
          <a:xfrm>
            <a:off x="10287052" y="1029299"/>
            <a:ext cx="1904948" cy="563992"/>
            <a:chOff x="9418586" y="308074"/>
            <a:chExt cx="2354287" cy="941716"/>
          </a:xfrm>
          <a:solidFill>
            <a:srgbClr val="39A5EA"/>
          </a:solidFill>
        </p:grpSpPr>
        <p:sp>
          <p:nvSpPr>
            <p:cNvPr id="24" name="Arrow: Chevron 20">
              <a:extLst>
                <a:ext uri="{FF2B5EF4-FFF2-40B4-BE49-F238E27FC236}">
                  <a16:creationId xmlns:a16="http://schemas.microsoft.com/office/drawing/2014/main" id="{10E1146B-1157-4713-80EB-F219DFFCF6C6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4">
              <a:extLst>
                <a:ext uri="{FF2B5EF4-FFF2-40B4-BE49-F238E27FC236}">
                  <a16:creationId xmlns:a16="http://schemas.microsoft.com/office/drawing/2014/main" id="{44206168-0CDE-4052-B628-1FF264B94D3F}"/>
                </a:ext>
              </a:extLst>
            </p:cNvPr>
            <p:cNvSpPr txBox="1"/>
            <p:nvPr/>
          </p:nvSpPr>
          <p:spPr>
            <a:xfrm>
              <a:off x="9833941" y="308074"/>
              <a:ext cx="1412572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Analysis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298F02E-0A81-41D6-843C-14906014A10F}"/>
              </a:ext>
            </a:extLst>
          </p:cNvPr>
          <p:cNvGrpSpPr/>
          <p:nvPr/>
        </p:nvGrpSpPr>
        <p:grpSpPr>
          <a:xfrm>
            <a:off x="770386" y="1822116"/>
            <a:ext cx="10680285" cy="4673972"/>
            <a:chOff x="543389" y="1445323"/>
            <a:chExt cx="10680285" cy="467397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E4545BB-8C82-4849-9CED-74EA94F3FEC3}"/>
                </a:ext>
              </a:extLst>
            </p:cNvPr>
            <p:cNvGrpSpPr/>
            <p:nvPr/>
          </p:nvGrpSpPr>
          <p:grpSpPr>
            <a:xfrm>
              <a:off x="543389" y="1445323"/>
              <a:ext cx="10680285" cy="4673972"/>
              <a:chOff x="429235" y="1298603"/>
              <a:chExt cx="10680285" cy="4673972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07A88FC-9F92-4113-BB75-42CD0DBD4DA4}"/>
                  </a:ext>
                </a:extLst>
              </p:cNvPr>
              <p:cNvGrpSpPr/>
              <p:nvPr/>
            </p:nvGrpSpPr>
            <p:grpSpPr>
              <a:xfrm>
                <a:off x="429235" y="1298603"/>
                <a:ext cx="10680285" cy="4673972"/>
                <a:chOff x="429235" y="1273435"/>
                <a:chExt cx="10680285" cy="4673972"/>
              </a:xfrm>
            </p:grpSpPr>
            <p:grpSp>
              <p:nvGrpSpPr>
                <p:cNvPr id="50" name="Group 52">
                  <a:extLst>
                    <a:ext uri="{FF2B5EF4-FFF2-40B4-BE49-F238E27FC236}">
                      <a16:creationId xmlns:a16="http://schemas.microsoft.com/office/drawing/2014/main" id="{1564E933-1C49-4AAC-A28D-DF029DD9F986}"/>
                    </a:ext>
                  </a:extLst>
                </p:cNvPr>
                <p:cNvGrpSpPr/>
                <p:nvPr/>
              </p:nvGrpSpPr>
              <p:grpSpPr>
                <a:xfrm>
                  <a:off x="429235" y="1273435"/>
                  <a:ext cx="10651228" cy="4673972"/>
                  <a:chOff x="141551" y="993050"/>
                  <a:chExt cx="10651228" cy="4673972"/>
                </a:xfrm>
              </p:grpSpPr>
              <p:sp>
                <p:nvSpPr>
                  <p:cNvPr id="52" name="Rectangle: Rounded Corners 23">
                    <a:extLst>
                      <a:ext uri="{FF2B5EF4-FFF2-40B4-BE49-F238E27FC236}">
                        <a16:creationId xmlns:a16="http://schemas.microsoft.com/office/drawing/2014/main" id="{2CE63F9C-6422-4884-B52A-578AD23983BD}"/>
                      </a:ext>
                    </a:extLst>
                  </p:cNvPr>
                  <p:cNvSpPr/>
                  <p:nvPr/>
                </p:nvSpPr>
                <p:spPr>
                  <a:xfrm>
                    <a:off x="141551" y="993050"/>
                    <a:ext cx="1741588" cy="4673972"/>
                  </a:xfrm>
                  <a:prstGeom prst="roundRect">
                    <a:avLst/>
                  </a:prstGeom>
                  <a:ln w="101600" cmpd="sng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5C7A1C39-BE64-41D1-9268-00AEE6FBFDCC}"/>
                      </a:ext>
                    </a:extLst>
                  </p:cNvPr>
                  <p:cNvSpPr/>
                  <p:nvPr/>
                </p:nvSpPr>
                <p:spPr>
                  <a:xfrm>
                    <a:off x="2018333" y="1004788"/>
                    <a:ext cx="6099099" cy="4662234"/>
                  </a:xfrm>
                  <a:prstGeom prst="rect">
                    <a:avLst/>
                  </a:prstGeom>
                  <a:ln w="101600" cmpd="sng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4" name="Rectangle: Rounded Corners 32">
                    <a:extLst>
                      <a:ext uri="{FF2B5EF4-FFF2-40B4-BE49-F238E27FC236}">
                        <a16:creationId xmlns:a16="http://schemas.microsoft.com/office/drawing/2014/main" id="{879C91CE-CE3F-4A5D-8193-CC56659843E0}"/>
                      </a:ext>
                    </a:extLst>
                  </p:cNvPr>
                  <p:cNvSpPr/>
                  <p:nvPr/>
                </p:nvSpPr>
                <p:spPr>
                  <a:xfrm>
                    <a:off x="10150706" y="1640422"/>
                    <a:ext cx="642073" cy="3367490"/>
                  </a:xfrm>
                  <a:prstGeom prst="roundRect">
                    <a:avLst/>
                  </a:prstGeom>
                  <a:ln w="101600" cmpd="sng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ea typeface="KoPub돋움체 Light" panose="02020603020101020101"/>
                      </a:rPr>
                      <a:t>주가예측모델</a:t>
                    </a:r>
                    <a:r>
                      <a:rPr lang="ko-KR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ea typeface="KoPub돋움체 Light" panose="02020603020101020101"/>
                      </a:rPr>
                      <a:t> </a:t>
                    </a:r>
                    <a:endParaRPr lang="en-US" altLang="ko-KR" sz="2400" dirty="0">
                      <a:solidFill>
                        <a:schemeClr val="accent1">
                          <a:lumMod val="75000"/>
                        </a:schemeClr>
                      </a:solidFill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5" name="Arrow: Right 41">
                    <a:extLst>
                      <a:ext uri="{FF2B5EF4-FFF2-40B4-BE49-F238E27FC236}">
                        <a16:creationId xmlns:a16="http://schemas.microsoft.com/office/drawing/2014/main" id="{25979A26-18A8-40DC-9961-5DB3C6B1B7CA}"/>
                      </a:ext>
                    </a:extLst>
                  </p:cNvPr>
                  <p:cNvSpPr/>
                  <p:nvPr/>
                </p:nvSpPr>
                <p:spPr>
                  <a:xfrm>
                    <a:off x="1580443" y="1862667"/>
                    <a:ext cx="8435069" cy="93156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6" name="Flowchart: Magnetic Disk 24">
                    <a:extLst>
                      <a:ext uri="{FF2B5EF4-FFF2-40B4-BE49-F238E27FC236}">
                        <a16:creationId xmlns:a16="http://schemas.microsoft.com/office/drawing/2014/main" id="{EB375412-4F64-42DB-BF7D-17C7BFD4D37F}"/>
                      </a:ext>
                    </a:extLst>
                  </p:cNvPr>
                  <p:cNvSpPr/>
                  <p:nvPr/>
                </p:nvSpPr>
                <p:spPr>
                  <a:xfrm>
                    <a:off x="345747" y="1605193"/>
                    <a:ext cx="1349576" cy="1344648"/>
                  </a:xfrm>
                  <a:prstGeom prst="flowChartMagneticDisk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en-US" altLang="ko-KR" sz="16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7" name="Rectangle 28">
                    <a:extLst>
                      <a:ext uri="{FF2B5EF4-FFF2-40B4-BE49-F238E27FC236}">
                        <a16:creationId xmlns:a16="http://schemas.microsoft.com/office/drawing/2014/main" id="{2096C3A2-9599-4287-8AE6-6E4B230F63BA}"/>
                      </a:ext>
                    </a:extLst>
                  </p:cNvPr>
                  <p:cNvSpPr/>
                  <p:nvPr/>
                </p:nvSpPr>
                <p:spPr>
                  <a:xfrm>
                    <a:off x="2407340" y="1862666"/>
                    <a:ext cx="2480104" cy="1087174"/>
                  </a:xfrm>
                  <a:prstGeom prst="rect">
                    <a:avLst/>
                  </a:prstGeom>
                  <a:ln w="12700" cmpd="sng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ko-KR" altLang="en-US" sz="1400" b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덱스트</a:t>
                    </a:r>
                    <a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 </a:t>
                    </a:r>
                    <a:r>
                      <a:rPr lang="ko-KR" altLang="en-US" sz="1400" b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전처리</a:t>
                    </a:r>
                    <a:endPara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2000"/>
                      </a:lnSpc>
                    </a:pPr>
                    <a:endParaRPr lang="en-US" altLang="ko-KR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2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형태소 분석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2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불용어</a:t>
                    </a: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 제거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8" name="Arrow: Right 42">
                    <a:extLst>
                      <a:ext uri="{FF2B5EF4-FFF2-40B4-BE49-F238E27FC236}">
                        <a16:creationId xmlns:a16="http://schemas.microsoft.com/office/drawing/2014/main" id="{3C51E837-0473-4472-8669-0E710DDAE545}"/>
                      </a:ext>
                    </a:extLst>
                  </p:cNvPr>
                  <p:cNvSpPr/>
                  <p:nvPr/>
                </p:nvSpPr>
                <p:spPr>
                  <a:xfrm>
                    <a:off x="1588273" y="3992775"/>
                    <a:ext cx="8440085" cy="93156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1" name="Rectangle 45">
                    <a:extLst>
                      <a:ext uri="{FF2B5EF4-FFF2-40B4-BE49-F238E27FC236}">
                        <a16:creationId xmlns:a16="http://schemas.microsoft.com/office/drawing/2014/main" id="{F56B9A12-3D71-45AB-9014-9CBFF62D61F3}"/>
                      </a:ext>
                    </a:extLst>
                  </p:cNvPr>
                  <p:cNvSpPr/>
                  <p:nvPr/>
                </p:nvSpPr>
                <p:spPr>
                  <a:xfrm>
                    <a:off x="5284325" y="1862666"/>
                    <a:ext cx="2480104" cy="1087174"/>
                  </a:xfrm>
                  <a:prstGeom prst="rect">
                    <a:avLst/>
                  </a:prstGeom>
                  <a:ln w="12700" cmpd="sng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감성수치 </a:t>
                    </a:r>
                    <a:r>
                      <a:rPr lang="ko-KR" altLang="en-US" sz="130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라벨링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r">
                      <a:lnSpc>
                        <a:spcPct val="200000"/>
                      </a:lnSpc>
                    </a:pPr>
                    <a:r>
                      <a: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    </a:t>
                    </a:r>
                    <a:r>
                      <a:rPr lang="ko-KR" altLang="en-US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감성사전</a:t>
                    </a:r>
                    <a:r>
                      <a:rPr lang="en-US" altLang="ko-KR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,</a:t>
                    </a:r>
                    <a:r>
                      <a:rPr lang="ko-KR" altLang="en-US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딥러닝</a:t>
                    </a:r>
                    <a:r>
                      <a:rPr lang="en-US" altLang="ko-KR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,</a:t>
                    </a:r>
                    <a:r>
                      <a:rPr lang="ko-KR" altLang="en-US" sz="1200" b="1" dirty="0" er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머신러닝</a:t>
                    </a:r>
                    <a:r>
                      <a:rPr lang="en-US" altLang="ko-KR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 </a:t>
                    </a:r>
                    <a:endParaRPr lang="en-US" altLang="ko-KR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DFE4565-9F68-4AA7-9738-76B5A19FEC8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9394" y="1862665"/>
                    <a:ext cx="126236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감성분석모델</a:t>
                    </a:r>
                    <a:endPara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endParaRPr lang="en-US" dirty="0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A1666D9-F04B-4A9C-9561-6BE112316429}"/>
                      </a:ext>
                    </a:extLst>
                  </p:cNvPr>
                  <p:cNvSpPr txBox="1"/>
                  <p:nvPr/>
                </p:nvSpPr>
                <p:spPr>
                  <a:xfrm>
                    <a:off x="8367453" y="4529234"/>
                    <a:ext cx="1847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1600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4" name="Flowchart: Magnetic Disk 24">
                    <a:extLst>
                      <a:ext uri="{FF2B5EF4-FFF2-40B4-BE49-F238E27FC236}">
                        <a16:creationId xmlns:a16="http://schemas.microsoft.com/office/drawing/2014/main" id="{976853C1-ED93-4F52-AE71-F911A8527EEE}"/>
                      </a:ext>
                    </a:extLst>
                  </p:cNvPr>
                  <p:cNvSpPr/>
                  <p:nvPr/>
                </p:nvSpPr>
                <p:spPr>
                  <a:xfrm>
                    <a:off x="264001" y="3750168"/>
                    <a:ext cx="1349576" cy="1344648"/>
                  </a:xfrm>
                  <a:prstGeom prst="flowChartMagneticDisk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en-US" altLang="ko-KR" sz="16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5" name="Rectangle 43">
                    <a:extLst>
                      <a:ext uri="{FF2B5EF4-FFF2-40B4-BE49-F238E27FC236}">
                        <a16:creationId xmlns:a16="http://schemas.microsoft.com/office/drawing/2014/main" id="{A04C9936-5B81-4803-B1AD-450E85AFBF94}"/>
                      </a:ext>
                    </a:extLst>
                  </p:cNvPr>
                  <p:cNvSpPr/>
                  <p:nvPr/>
                </p:nvSpPr>
                <p:spPr>
                  <a:xfrm>
                    <a:off x="4078094" y="3914972"/>
                    <a:ext cx="2321192" cy="1087174"/>
                  </a:xfrm>
                  <a:prstGeom prst="rect">
                    <a:avLst/>
                  </a:prstGeom>
                  <a:ln w="12700" cmpd="sng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정규화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r">
                      <a:lnSpc>
                        <a:spcPct val="200000"/>
                      </a:lnSpc>
                    </a:pPr>
                    <a:r>
                      <a:rPr lang="en-US" altLang="ko-KR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  </a:t>
                    </a:r>
                    <a:r>
                      <a:rPr lang="en-US" altLang="ko-KR" sz="1200" b="1" dirty="0" er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MinMaxScaler</a:t>
                    </a:r>
                    <a:endParaRPr lang="en-US" altLang="ko-KR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37D0853-E142-4653-BA70-B425A6B427D1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450" y="3950874"/>
                    <a:ext cx="11448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주가 </a:t>
                    </a:r>
                    <a:r>
                      <a:rPr lang="ko-KR" altLang="en-US" sz="1400" b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전처리</a:t>
                    </a:r>
                    <a:endPara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CD9AA7E-AD16-47F4-B628-DDA116B93F88}"/>
                    </a:ext>
                  </a:extLst>
                </p:cNvPr>
                <p:cNvSpPr txBox="1"/>
                <p:nvPr/>
              </p:nvSpPr>
              <p:spPr>
                <a:xfrm>
                  <a:off x="10316042" y="4849321"/>
                  <a:ext cx="793478" cy="3770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200000"/>
                    </a:lnSpc>
                  </a:pPr>
                  <a:r>
                    <a:rPr lang="en-US" altLang="ko-KR" sz="1100" b="1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a typeface="KoPub돋움체 Light" panose="02020603020101020101"/>
                    </a:rPr>
                    <a:t>BILSTM</a:t>
                  </a:r>
                  <a:endParaRPr lang="en-US" altLang="ko-KR" sz="12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ea typeface="KoPub돋움체 Light" panose="02020603020101020101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6C2930-A4FF-4378-BF91-ADDB83262ECE}"/>
                  </a:ext>
                </a:extLst>
              </p:cNvPr>
              <p:cNvSpPr txBox="1"/>
              <p:nvPr/>
            </p:nvSpPr>
            <p:spPr>
              <a:xfrm>
                <a:off x="4483335" y="2391059"/>
                <a:ext cx="691789" cy="82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sz="1200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ea typeface="KoPub돋움체 Light" panose="02020603020101020101"/>
                  </a:rPr>
                  <a:t>Konlpy</a:t>
                </a:r>
                <a:endParaRPr lang="en-US" altLang="ko-KR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KoPub돋움체 Light" panose="02020603020101020101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ko-KR" sz="1200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ea"/>
                    <a:ea typeface="KoPub돋움체 Light" panose="02020603020101020101"/>
                  </a:rPr>
                  <a:t>Kobert</a:t>
                </a:r>
                <a:endParaRPr lang="en-US" altLang="ko-KR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+mn-ea"/>
                  <a:ea typeface="KoPub돋움체 Light" panose="02020603020101020101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ko-KR" sz="1200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ea"/>
                    <a:ea typeface="KoPub돋움체 Light" panose="02020603020101020101"/>
                  </a:rPr>
                  <a:t>khaii</a:t>
                </a:r>
                <a:endPara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KoPub돋움체 Light" panose="02020603020101020101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DAAD38-DAF2-4E49-841A-75F7315D2DA1}"/>
                </a:ext>
              </a:extLst>
            </p:cNvPr>
            <p:cNvSpPr txBox="1"/>
            <p:nvPr/>
          </p:nvSpPr>
          <p:spPr>
            <a:xfrm>
              <a:off x="701014" y="2654049"/>
              <a:ext cx="1442717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KoPub돋움체 Light" panose="02020603020101020101"/>
                </a:rPr>
                <a:t>뉴스 데이터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ko-KR" sz="12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a typeface="KoPub돋움체 Light" panose="02020603020101020101"/>
                </a:rPr>
                <a:t>BeautifulSoup</a:t>
              </a:r>
              <a:endParaRPr lang="en-US" altLang="ko-KR" sz="12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KoPub돋움체 Light" panose="02020603020101020101"/>
              </a:endParaRPr>
            </a:p>
            <a:p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023B4C-28BB-43BB-9F8D-6C90163FFC8F}"/>
                </a:ext>
              </a:extLst>
            </p:cNvPr>
            <p:cNvSpPr txBox="1"/>
            <p:nvPr/>
          </p:nvSpPr>
          <p:spPr>
            <a:xfrm>
              <a:off x="619268" y="4778169"/>
              <a:ext cx="1442717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KoPub돋움체 Light" panose="02020603020101020101"/>
                </a:rPr>
                <a:t>주가 데이터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ko-KR" sz="12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a typeface="KoPub돋움체 Light" panose="02020603020101020101"/>
                </a:rPr>
                <a:t>BeautifulSoup</a:t>
              </a:r>
              <a:endParaRPr lang="en-US" altLang="ko-KR" sz="1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KoPub돋움체 Light" panose="02020603020101020101"/>
              </a:endParaRPr>
            </a:p>
            <a:p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81B6A38-423C-475C-9870-AECAFF2B284D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8033CF-38E2-43E0-A663-F7FBBA98A5FB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05883E4-0187-4B7C-8152-A24E7BD96FD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8829BBD-F920-44E7-BBB5-B2A4949A699B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57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00AE3C61-716C-4324-BAFB-E2A1EE272216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17" name="Arrow: Chevron 5">
              <a:extLst>
                <a:ext uri="{FF2B5EF4-FFF2-40B4-BE49-F238E27FC236}">
                  <a16:creationId xmlns:a16="http://schemas.microsoft.com/office/drawing/2014/main" id="{9C02FF1E-1A5F-4C8E-913B-10B1D9AACEA7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Chevron 4">
              <a:extLst>
                <a:ext uri="{FF2B5EF4-FFF2-40B4-BE49-F238E27FC236}">
                  <a16:creationId xmlns:a16="http://schemas.microsoft.com/office/drawing/2014/main" id="{1798FA11-157C-4363-BB54-2C7D9F763021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수집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5B2468-883A-455D-B58E-C5C092F129C1}"/>
              </a:ext>
            </a:extLst>
          </p:cNvPr>
          <p:cNvGrpSpPr/>
          <p:nvPr/>
        </p:nvGrpSpPr>
        <p:grpSpPr>
          <a:xfrm>
            <a:off x="289536" y="2410755"/>
            <a:ext cx="1855769" cy="1356745"/>
            <a:chOff x="1425066" y="1681092"/>
            <a:chExt cx="1757358" cy="1356745"/>
          </a:xfrm>
        </p:grpSpPr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5DCB7E08-7E05-407A-87E9-85785096BB0B}"/>
                </a:ext>
              </a:extLst>
            </p:cNvPr>
            <p:cNvSpPr/>
            <p:nvPr/>
          </p:nvSpPr>
          <p:spPr>
            <a:xfrm>
              <a:off x="1425066" y="1681092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277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18DE6C-03BA-4B62-95B4-8C27FC7DDC0C}"/>
                </a:ext>
              </a:extLst>
            </p:cNvPr>
            <p:cNvSpPr txBox="1"/>
            <p:nvPr/>
          </p:nvSpPr>
          <p:spPr>
            <a:xfrm>
              <a:off x="1607946" y="2190187"/>
              <a:ext cx="1574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Beatifulsoup</a:t>
              </a:r>
              <a:endParaRPr lang="ko-KR" altLang="en-US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70A8ABC-A8CB-4FD1-B0CD-3C258546E599}"/>
              </a:ext>
            </a:extLst>
          </p:cNvPr>
          <p:cNvSpPr txBox="1"/>
          <p:nvPr/>
        </p:nvSpPr>
        <p:spPr>
          <a:xfrm>
            <a:off x="259654" y="4119992"/>
            <a:ext cx="1533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정적 수집</a:t>
            </a:r>
            <a:endParaRPr lang="en-US" altLang="ko-KR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돋움체 Light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돋움체 Light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속도가 빠름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1A6AE-38D1-4CC8-9677-9ADA9C26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12" y="1811007"/>
            <a:ext cx="4530688" cy="445999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FEE5E15-66C6-40A6-BF2D-B9DF70BDD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77" y="1762097"/>
            <a:ext cx="9137623" cy="44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59654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5C6A87-66E1-42C2-90DF-337CDB6E6C30}"/>
              </a:ext>
            </a:extLst>
          </p:cNvPr>
          <p:cNvGrpSpPr/>
          <p:nvPr/>
        </p:nvGrpSpPr>
        <p:grpSpPr>
          <a:xfrm>
            <a:off x="7113372" y="3067105"/>
            <a:ext cx="646830" cy="438976"/>
            <a:chOff x="2070466" y="416153"/>
            <a:chExt cx="646830" cy="438976"/>
          </a:xfrm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D43FC231-DF28-46D6-809F-F83BF6014ACA}"/>
                </a:ext>
              </a:extLst>
            </p:cNvPr>
            <p:cNvSpPr/>
            <p:nvPr/>
          </p:nvSpPr>
          <p:spPr>
            <a:xfrm>
              <a:off x="2070466" y="416153"/>
              <a:ext cx="646830" cy="4389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화살표: 오른쪽 4">
              <a:extLst>
                <a:ext uri="{FF2B5EF4-FFF2-40B4-BE49-F238E27FC236}">
                  <a16:creationId xmlns:a16="http://schemas.microsoft.com/office/drawing/2014/main" id="{50EFF6D1-C18C-4A59-A8BE-A1ADDA98472E}"/>
                </a:ext>
              </a:extLst>
            </p:cNvPr>
            <p:cNvSpPr txBox="1"/>
            <p:nvPr/>
          </p:nvSpPr>
          <p:spPr>
            <a:xfrm>
              <a:off x="2070466" y="503948"/>
              <a:ext cx="515137" cy="26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AD39779-A03C-4614-B136-46CF71461DA9}"/>
              </a:ext>
            </a:extLst>
          </p:cNvPr>
          <p:cNvGrpSpPr/>
          <p:nvPr/>
        </p:nvGrpSpPr>
        <p:grpSpPr>
          <a:xfrm>
            <a:off x="7111562" y="4978485"/>
            <a:ext cx="646830" cy="438976"/>
            <a:chOff x="2070466" y="416153"/>
            <a:chExt cx="646830" cy="438976"/>
          </a:xfrm>
        </p:grpSpPr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66B13A7C-FD58-4E32-8DE4-DB5976119B6B}"/>
                </a:ext>
              </a:extLst>
            </p:cNvPr>
            <p:cNvSpPr/>
            <p:nvPr/>
          </p:nvSpPr>
          <p:spPr>
            <a:xfrm>
              <a:off x="2070466" y="416153"/>
              <a:ext cx="646830" cy="4389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화살표: 오른쪽 4">
              <a:extLst>
                <a:ext uri="{FF2B5EF4-FFF2-40B4-BE49-F238E27FC236}">
                  <a16:creationId xmlns:a16="http://schemas.microsoft.com/office/drawing/2014/main" id="{A222ECAA-8789-467A-AB60-A09217BA7297}"/>
                </a:ext>
              </a:extLst>
            </p:cNvPr>
            <p:cNvSpPr txBox="1"/>
            <p:nvPr/>
          </p:nvSpPr>
          <p:spPr>
            <a:xfrm>
              <a:off x="2070466" y="503948"/>
              <a:ext cx="515137" cy="26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0C847B8-2B36-48AA-B38E-F1306314DF1C}"/>
              </a:ext>
            </a:extLst>
          </p:cNvPr>
          <p:cNvSpPr txBox="1"/>
          <p:nvPr/>
        </p:nvSpPr>
        <p:spPr>
          <a:xfrm>
            <a:off x="259654" y="2653849"/>
            <a:ext cx="25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KoPub돋움체 Light" panose="02020603020101020101"/>
                <a:ea typeface="KoPub돋움체 Light" panose="02020603020101020101"/>
              </a:rPr>
              <a:t>자연어 처리과정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78C020-EF02-4AD7-94E1-82335FE96CF3}"/>
              </a:ext>
            </a:extLst>
          </p:cNvPr>
          <p:cNvGrpSpPr/>
          <p:nvPr/>
        </p:nvGrpSpPr>
        <p:grpSpPr>
          <a:xfrm>
            <a:off x="1078327" y="3422949"/>
            <a:ext cx="2118803" cy="1463104"/>
            <a:chOff x="1078327" y="3422949"/>
            <a:chExt cx="2118803" cy="146310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0170893-ADC8-4F2B-BD21-8DDFDC8D6958}"/>
                </a:ext>
              </a:extLst>
            </p:cNvPr>
            <p:cNvGrpSpPr/>
            <p:nvPr/>
          </p:nvGrpSpPr>
          <p:grpSpPr>
            <a:xfrm>
              <a:off x="1078327" y="3422949"/>
              <a:ext cx="1763162" cy="712046"/>
              <a:chOff x="2985792" y="398292"/>
              <a:chExt cx="1763162" cy="71204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D2440FE-0610-4C7A-940B-1A40FB73F9A3}"/>
                  </a:ext>
                </a:extLst>
              </p:cNvPr>
              <p:cNvSpPr/>
              <p:nvPr/>
            </p:nvSpPr>
            <p:spPr>
              <a:xfrm>
                <a:off x="2985792" y="398292"/>
                <a:ext cx="1763162" cy="712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사각형: 둥근 모서리 6">
                <a:extLst>
                  <a:ext uri="{FF2B5EF4-FFF2-40B4-BE49-F238E27FC236}">
                    <a16:creationId xmlns:a16="http://schemas.microsoft.com/office/drawing/2014/main" id="{C50F8CC8-BF89-466D-AFF9-45407E5D4A0E}"/>
                  </a:ext>
                </a:extLst>
              </p:cNvPr>
              <p:cNvSpPr txBox="1"/>
              <p:nvPr/>
            </p:nvSpPr>
            <p:spPr>
              <a:xfrm>
                <a:off x="3333870" y="525414"/>
                <a:ext cx="1067006" cy="4746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57150" numCol="1" spcCol="1270" anchor="t" anchorCtr="0">
                <a:noAutofit/>
              </a:bodyPr>
              <a:lstStyle/>
              <a:p>
                <a:pPr lvl="0" latinLnBrk="1"/>
                <a:r>
                  <a:rPr lang="en-US" altLang="ko-KR" sz="1600" dirty="0">
                    <a:ea typeface="KoPub돋움체 Light" panose="02020603020101020101"/>
                  </a:rPr>
                  <a:t>Tokenize</a:t>
                </a:r>
                <a:endParaRPr lang="ko-KR" altLang="en-US" sz="1600" dirty="0">
                  <a:ea typeface="KoPub돋움체 Light" panose="02020603020101020101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24255DA-92C8-42A8-B3D9-4C571BAC8C46}"/>
                </a:ext>
              </a:extLst>
            </p:cNvPr>
            <p:cNvGrpSpPr/>
            <p:nvPr/>
          </p:nvGrpSpPr>
          <p:grpSpPr>
            <a:xfrm>
              <a:off x="1620345" y="3968524"/>
              <a:ext cx="1576785" cy="917529"/>
              <a:chOff x="3346922" y="872990"/>
              <a:chExt cx="1763162" cy="1620000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02FD06E6-AA5D-4964-84F3-1FD6EB1B0ECC}"/>
                  </a:ext>
                </a:extLst>
              </p:cNvPr>
              <p:cNvSpPr/>
              <p:nvPr/>
            </p:nvSpPr>
            <p:spPr>
              <a:xfrm>
                <a:off x="3346922" y="872990"/>
                <a:ext cx="1763162" cy="1620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8" name="사각형: 둥근 모서리 8">
                <a:extLst>
                  <a:ext uri="{FF2B5EF4-FFF2-40B4-BE49-F238E27FC236}">
                    <a16:creationId xmlns:a16="http://schemas.microsoft.com/office/drawing/2014/main" id="{246CC59F-E62D-4DA6-8B7C-D96807E9A273}"/>
                  </a:ext>
                </a:extLst>
              </p:cNvPr>
              <p:cNvSpPr txBox="1"/>
              <p:nvPr/>
            </p:nvSpPr>
            <p:spPr>
              <a:xfrm>
                <a:off x="3394370" y="920438"/>
                <a:ext cx="1668266" cy="15251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lvl="0" latinLnBrk="1"/>
                <a:r>
                  <a:rPr lang="en-US" altLang="ko-KR" sz="1200" dirty="0" err="1">
                    <a:ea typeface="KoPub돋움체 Light" panose="02020603020101020101"/>
                  </a:rPr>
                  <a:t>Khaii</a:t>
                </a:r>
                <a:endParaRPr lang="ko-KR" altLang="en-US" sz="1200" dirty="0">
                  <a:ea typeface="KoPub돋움체 Light" panose="02020603020101020101"/>
                </a:endParaRPr>
              </a:p>
              <a:p>
                <a:pPr lvl="0" latinLnBrk="1"/>
                <a:r>
                  <a:rPr lang="en-US" altLang="ko-KR" sz="1200" dirty="0" err="1">
                    <a:ea typeface="KoPub돋움체 Light" panose="02020603020101020101"/>
                  </a:rPr>
                  <a:t>Konlpy</a:t>
                </a:r>
                <a:r>
                  <a:rPr lang="en-US" altLang="ko-KR" sz="1200" dirty="0">
                    <a:ea typeface="KoPub돋움체 Light" panose="02020603020101020101"/>
                  </a:rPr>
                  <a:t>(</a:t>
                </a:r>
                <a:r>
                  <a:rPr lang="en-US" altLang="ko-KR" sz="1200" dirty="0" err="1">
                    <a:ea typeface="KoPub돋움체 Light" panose="02020603020101020101"/>
                  </a:rPr>
                  <a:t>Mecab</a:t>
                </a:r>
                <a:r>
                  <a:rPr lang="en-US" altLang="ko-KR" sz="1200" dirty="0">
                    <a:ea typeface="KoPub돋움체 Light" panose="02020603020101020101"/>
                  </a:rPr>
                  <a:t>)</a:t>
                </a:r>
                <a:endParaRPr lang="ko-KR" altLang="en-US" sz="1200" dirty="0">
                  <a:ea typeface="KoPub돋움체 Light" panose="02020603020101020101"/>
                </a:endParaRPr>
              </a:p>
              <a:p>
                <a:pPr lvl="0" latinLnBrk="1"/>
                <a:r>
                  <a:rPr lang="en-US" altLang="ko-KR" sz="1200" dirty="0" err="1">
                    <a:ea typeface="KoPub돋움체 Light" panose="02020603020101020101"/>
                  </a:rPr>
                  <a:t>Ekonlpy</a:t>
                </a:r>
                <a:r>
                  <a:rPr lang="en-US" altLang="ko-KR" sz="1200" dirty="0">
                    <a:ea typeface="KoPub돋움체 Light" panose="02020603020101020101"/>
                  </a:rPr>
                  <a:t>(</a:t>
                </a:r>
                <a:r>
                  <a:rPr lang="ko-KR" altLang="en-US" sz="1200" dirty="0" err="1">
                    <a:ea typeface="KoPub돋움체 Light" panose="02020603020101020101"/>
                  </a:rPr>
                  <a:t>꼬꼬마</a:t>
                </a:r>
                <a:r>
                  <a:rPr lang="en-US" altLang="ko-KR" sz="1200" dirty="0">
                    <a:ea typeface="KoPub돋움체 Light" panose="02020603020101020101"/>
                  </a:rPr>
                  <a:t>)</a:t>
                </a:r>
                <a:endParaRPr lang="ko-KR" altLang="en-US" sz="1200" dirty="0">
                  <a:ea typeface="KoPub돋움체 Light" panose="02020603020101020101"/>
                </a:endParaRPr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4F9EFDE-8B9D-415E-9AF5-6CF7D6C54476}"/>
              </a:ext>
            </a:extLst>
          </p:cNvPr>
          <p:cNvGrpSpPr/>
          <p:nvPr/>
        </p:nvGrpSpPr>
        <p:grpSpPr>
          <a:xfrm>
            <a:off x="3543970" y="3891615"/>
            <a:ext cx="646830" cy="438976"/>
            <a:chOff x="2070466" y="416153"/>
            <a:chExt cx="646830" cy="438976"/>
          </a:xfrm>
        </p:grpSpPr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67A688FE-CFCE-4A7A-B9B3-F47BE7853E44}"/>
                </a:ext>
              </a:extLst>
            </p:cNvPr>
            <p:cNvSpPr/>
            <p:nvPr/>
          </p:nvSpPr>
          <p:spPr>
            <a:xfrm>
              <a:off x="2070466" y="416153"/>
              <a:ext cx="646830" cy="4389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화살표: 오른쪽 4">
              <a:extLst>
                <a:ext uri="{FF2B5EF4-FFF2-40B4-BE49-F238E27FC236}">
                  <a16:creationId xmlns:a16="http://schemas.microsoft.com/office/drawing/2014/main" id="{C0AB8151-9355-4341-B431-3CD837551AA7}"/>
                </a:ext>
              </a:extLst>
            </p:cNvPr>
            <p:cNvSpPr txBox="1"/>
            <p:nvPr/>
          </p:nvSpPr>
          <p:spPr>
            <a:xfrm>
              <a:off x="2070466" y="503948"/>
              <a:ext cx="515137" cy="26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78DB2D-A8C5-4B94-8842-1C5F5C0AEF26}"/>
              </a:ext>
            </a:extLst>
          </p:cNvPr>
          <p:cNvGrpSpPr/>
          <p:nvPr/>
        </p:nvGrpSpPr>
        <p:grpSpPr>
          <a:xfrm>
            <a:off x="4537640" y="3422949"/>
            <a:ext cx="2118803" cy="1463104"/>
            <a:chOff x="4538878" y="3464326"/>
            <a:chExt cx="2118803" cy="1463104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FD8557AD-96AD-4B90-9D90-4FAC1E069E63}"/>
                </a:ext>
              </a:extLst>
            </p:cNvPr>
            <p:cNvGrpSpPr/>
            <p:nvPr/>
          </p:nvGrpSpPr>
          <p:grpSpPr>
            <a:xfrm>
              <a:off x="4538878" y="3464326"/>
              <a:ext cx="2104582" cy="712046"/>
              <a:chOff x="2985792" y="398292"/>
              <a:chExt cx="2104582" cy="712046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3145189-6B39-4662-B5DD-F1D9736E41F8}"/>
                  </a:ext>
                </a:extLst>
              </p:cNvPr>
              <p:cNvSpPr/>
              <p:nvPr/>
            </p:nvSpPr>
            <p:spPr>
              <a:xfrm>
                <a:off x="2985792" y="398292"/>
                <a:ext cx="1763162" cy="712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사각형: 둥근 모서리 6">
                <a:extLst>
                  <a:ext uri="{FF2B5EF4-FFF2-40B4-BE49-F238E27FC236}">
                    <a16:creationId xmlns:a16="http://schemas.microsoft.com/office/drawing/2014/main" id="{E1F953B9-CB78-4D3F-9425-DB86DFFC17F7}"/>
                  </a:ext>
                </a:extLst>
              </p:cNvPr>
              <p:cNvSpPr txBox="1"/>
              <p:nvPr/>
            </p:nvSpPr>
            <p:spPr>
              <a:xfrm>
                <a:off x="3172170" y="523741"/>
                <a:ext cx="1918204" cy="4746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57150" numCol="1" spcCol="1270" anchor="t" anchorCtr="0">
                <a:noAutofit/>
              </a:bodyPr>
              <a:lstStyle/>
              <a:p>
                <a:pPr lvl="0" latinLnBrk="1"/>
                <a:r>
                  <a:rPr lang="ko-KR" altLang="en-US" sz="1600" dirty="0" err="1">
                    <a:ea typeface="KoPub돋움체 Light" panose="02020603020101020101"/>
                  </a:rPr>
                  <a:t>텍스트전처리</a:t>
                </a:r>
                <a:endParaRPr lang="ko-KR" altLang="en-US" sz="1600" dirty="0">
                  <a:ea typeface="KoPub돋움체 Light" panose="02020603020101020101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9314FC1-422D-4266-A65C-3FD0498ACC44}"/>
                </a:ext>
              </a:extLst>
            </p:cNvPr>
            <p:cNvGrpSpPr/>
            <p:nvPr/>
          </p:nvGrpSpPr>
          <p:grpSpPr>
            <a:xfrm>
              <a:off x="5080896" y="4009901"/>
              <a:ext cx="1576785" cy="917529"/>
              <a:chOff x="3346922" y="872990"/>
              <a:chExt cx="1763162" cy="1620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9FAE3AD-876B-410B-A526-ACB55D47AE1E}"/>
                  </a:ext>
                </a:extLst>
              </p:cNvPr>
              <p:cNvSpPr/>
              <p:nvPr/>
            </p:nvSpPr>
            <p:spPr>
              <a:xfrm>
                <a:off x="3346922" y="872990"/>
                <a:ext cx="1763162" cy="1620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6" name="사각형: 둥근 모서리 8">
                <a:extLst>
                  <a:ext uri="{FF2B5EF4-FFF2-40B4-BE49-F238E27FC236}">
                    <a16:creationId xmlns:a16="http://schemas.microsoft.com/office/drawing/2014/main" id="{E0E9E909-4DCC-461A-B5E6-75538DD6D021}"/>
                  </a:ext>
                </a:extLst>
              </p:cNvPr>
              <p:cNvSpPr txBox="1"/>
              <p:nvPr/>
            </p:nvSpPr>
            <p:spPr>
              <a:xfrm>
                <a:off x="3394370" y="920438"/>
                <a:ext cx="1668266" cy="15251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lvl="0" latinLnBrk="1"/>
                <a:r>
                  <a:rPr lang="ko-KR" altLang="en-US" sz="1200" dirty="0" err="1">
                    <a:ea typeface="KoPub돋움체 Light" panose="02020603020101020101"/>
                  </a:rPr>
                  <a:t>특정품사</a:t>
                </a:r>
                <a:r>
                  <a:rPr lang="ko-KR" altLang="en-US" sz="1200" dirty="0">
                    <a:ea typeface="KoPub돋움체 Light" panose="02020603020101020101"/>
                  </a:rPr>
                  <a:t> 추출</a:t>
                </a:r>
              </a:p>
              <a:p>
                <a:pPr lvl="0" latinLnBrk="1"/>
                <a:r>
                  <a:rPr lang="ko-KR" altLang="en-US" sz="1200" dirty="0">
                    <a:ea typeface="KoPub돋움체 Light" panose="02020603020101020101"/>
                  </a:rPr>
                  <a:t>낮은 빈도수 제거</a:t>
                </a:r>
              </a:p>
              <a:p>
                <a:pPr lvl="0" latinLnBrk="1"/>
                <a:r>
                  <a:rPr lang="ko-KR" altLang="en-US" sz="1200" dirty="0">
                    <a:ea typeface="KoPub돋움체 Light" panose="02020603020101020101"/>
                  </a:rPr>
                  <a:t>속보기사 제거</a:t>
                </a:r>
              </a:p>
              <a:p>
                <a:pPr lvl="0" latinLnBrk="1"/>
                <a:r>
                  <a:rPr lang="ko-KR" altLang="en-US" sz="1200" dirty="0" err="1">
                    <a:ea typeface="KoPub돋움체 Light" panose="02020603020101020101"/>
                  </a:rPr>
                  <a:t>불용어</a:t>
                </a:r>
                <a:r>
                  <a:rPr lang="ko-KR" altLang="en-US" sz="1200" dirty="0">
                    <a:ea typeface="KoPub돋움체 Light" panose="02020603020101020101"/>
                  </a:rPr>
                  <a:t> 제거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12429F-3466-41DD-963B-55CE8EE94984}"/>
              </a:ext>
            </a:extLst>
          </p:cNvPr>
          <p:cNvGrpSpPr/>
          <p:nvPr/>
        </p:nvGrpSpPr>
        <p:grpSpPr>
          <a:xfrm>
            <a:off x="8544536" y="2642882"/>
            <a:ext cx="2263449" cy="1538358"/>
            <a:chOff x="8547353" y="2700347"/>
            <a:chExt cx="2263449" cy="1538358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7C0C116-3614-4669-916E-2BB68935BA55}"/>
                </a:ext>
              </a:extLst>
            </p:cNvPr>
            <p:cNvGrpSpPr/>
            <p:nvPr/>
          </p:nvGrpSpPr>
          <p:grpSpPr>
            <a:xfrm>
              <a:off x="8547353" y="2700347"/>
              <a:ext cx="2263449" cy="756517"/>
              <a:chOff x="2985792" y="353821"/>
              <a:chExt cx="2263449" cy="756517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7B07742B-B565-4ACA-8E86-7D09AC43262F}"/>
                  </a:ext>
                </a:extLst>
              </p:cNvPr>
              <p:cNvSpPr/>
              <p:nvPr/>
            </p:nvSpPr>
            <p:spPr>
              <a:xfrm>
                <a:off x="2985792" y="398292"/>
                <a:ext cx="1763162" cy="712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사각형: 둥근 모서리 6">
                <a:extLst>
                  <a:ext uri="{FF2B5EF4-FFF2-40B4-BE49-F238E27FC236}">
                    <a16:creationId xmlns:a16="http://schemas.microsoft.com/office/drawing/2014/main" id="{4A320D13-E4C2-4AA7-A909-8FF7D7A90648}"/>
                  </a:ext>
                </a:extLst>
              </p:cNvPr>
              <p:cNvSpPr txBox="1"/>
              <p:nvPr/>
            </p:nvSpPr>
            <p:spPr>
              <a:xfrm>
                <a:off x="2985792" y="353821"/>
                <a:ext cx="2263449" cy="4746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57150" numCol="1" spcCol="1270" anchor="t" anchorCtr="0">
                <a:noAutofit/>
              </a:bodyPr>
              <a:lstStyle/>
              <a:p>
                <a:pPr lvl="0" latinLnBrk="1"/>
                <a:r>
                  <a:rPr lang="ko-KR" altLang="en-US" sz="1600" dirty="0">
                    <a:ea typeface="KoPub돋움체 Light" panose="02020603020101020101"/>
                  </a:rPr>
                  <a:t>벡터화</a:t>
                </a:r>
                <a:br>
                  <a:rPr lang="en-US" altLang="ko-KR" sz="1600" dirty="0">
                    <a:ea typeface="KoPub돋움체 Light" panose="02020603020101020101"/>
                  </a:rPr>
                </a:br>
                <a:r>
                  <a:rPr lang="en-US" altLang="ko-KR" sz="1600" dirty="0">
                    <a:ea typeface="KoPub돋움체 Light" panose="02020603020101020101"/>
                  </a:rPr>
                  <a:t>(Embedding)</a:t>
                </a:r>
                <a:endParaRPr lang="ko-KR" altLang="en-US" sz="1600" dirty="0">
                  <a:ea typeface="KoPub돋움체 Light" panose="02020603020101020101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7FED18B-75A1-4C77-AA56-9BEBE605ACC0}"/>
                </a:ext>
              </a:extLst>
            </p:cNvPr>
            <p:cNvGrpSpPr/>
            <p:nvPr/>
          </p:nvGrpSpPr>
          <p:grpSpPr>
            <a:xfrm>
              <a:off x="9009996" y="3321176"/>
              <a:ext cx="1576785" cy="917529"/>
              <a:chOff x="3346922" y="872990"/>
              <a:chExt cx="1763162" cy="1620000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9D728FCF-771A-447B-A667-3795234A0AE1}"/>
                  </a:ext>
                </a:extLst>
              </p:cNvPr>
              <p:cNvSpPr/>
              <p:nvPr/>
            </p:nvSpPr>
            <p:spPr>
              <a:xfrm>
                <a:off x="3346922" y="872990"/>
                <a:ext cx="1763162" cy="1620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2" name="사각형: 둥근 모서리 8">
                <a:extLst>
                  <a:ext uri="{FF2B5EF4-FFF2-40B4-BE49-F238E27FC236}">
                    <a16:creationId xmlns:a16="http://schemas.microsoft.com/office/drawing/2014/main" id="{56D974B3-E1D2-4BA9-ABCE-FA16511357BE}"/>
                  </a:ext>
                </a:extLst>
              </p:cNvPr>
              <p:cNvSpPr txBox="1"/>
              <p:nvPr/>
            </p:nvSpPr>
            <p:spPr>
              <a:xfrm>
                <a:off x="3394370" y="920438"/>
                <a:ext cx="1668266" cy="15251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114300" lvl="1" indent="-114300" algn="l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200" kern="1200" dirty="0">
                    <a:ea typeface="KoPub돋움체 Light" panose="02020603020101020101"/>
                  </a:rPr>
                  <a:t>Word2vec</a:t>
                </a:r>
              </a:p>
              <a:p>
                <a:pPr marL="114300" lvl="1" indent="-114300" algn="l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200" dirty="0">
                    <a:ea typeface="KoPub돋움체 Light" panose="02020603020101020101"/>
                  </a:rPr>
                  <a:t>Doc2vec</a:t>
                </a:r>
              </a:p>
              <a:p>
                <a:pPr marL="114300" lvl="1" indent="-114300" algn="l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200" kern="1200" dirty="0">
                    <a:ea typeface="KoPub돋움체 Light" panose="02020603020101020101"/>
                  </a:rPr>
                  <a:t>TF-IDF</a:t>
                </a:r>
              </a:p>
              <a:p>
                <a:pPr marL="114300" lvl="1" indent="-114300" algn="l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200" dirty="0" err="1">
                    <a:ea typeface="KoPub돋움체 Light" panose="02020603020101020101"/>
                  </a:rPr>
                  <a:t>Keras.Tokenizer</a:t>
                </a:r>
                <a:endParaRPr lang="ko-KR" altLang="en-US" sz="1200" kern="1200" dirty="0">
                  <a:ea typeface="KoPub돋움체 Light" panose="02020603020101020101"/>
                </a:endParaRPr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86787D-83F2-4C6A-8989-0DAD0D4A0BED}"/>
              </a:ext>
            </a:extLst>
          </p:cNvPr>
          <p:cNvGrpSpPr/>
          <p:nvPr/>
        </p:nvGrpSpPr>
        <p:grpSpPr>
          <a:xfrm>
            <a:off x="8544536" y="4886053"/>
            <a:ext cx="2263449" cy="756517"/>
            <a:chOff x="2985792" y="353821"/>
            <a:chExt cx="2263449" cy="756517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68D8CFE-E1AE-4628-AACF-37E397BEB487}"/>
                </a:ext>
              </a:extLst>
            </p:cNvPr>
            <p:cNvSpPr/>
            <p:nvPr/>
          </p:nvSpPr>
          <p:spPr>
            <a:xfrm>
              <a:off x="2985792" y="398292"/>
              <a:ext cx="1763162" cy="7120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사각형: 둥근 모서리 6">
              <a:extLst>
                <a:ext uri="{FF2B5EF4-FFF2-40B4-BE49-F238E27FC236}">
                  <a16:creationId xmlns:a16="http://schemas.microsoft.com/office/drawing/2014/main" id="{D5F1E568-0A50-4B7B-9526-F8448FC6DDFE}"/>
                </a:ext>
              </a:extLst>
            </p:cNvPr>
            <p:cNvSpPr txBox="1"/>
            <p:nvPr/>
          </p:nvSpPr>
          <p:spPr>
            <a:xfrm>
              <a:off x="2985792" y="353821"/>
              <a:ext cx="2263449" cy="474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lvl="0" latinLnBrk="1"/>
              <a:r>
                <a:rPr lang="ko-KR" altLang="en-US" sz="1600" dirty="0">
                  <a:ea typeface="KoPub돋움체 Light" panose="02020603020101020101"/>
                </a:rPr>
                <a:t>벡터화</a:t>
              </a:r>
              <a:br>
                <a:rPr lang="en-US" altLang="ko-KR" sz="1600" dirty="0">
                  <a:ea typeface="KoPub돋움체 Light" panose="02020603020101020101"/>
                </a:rPr>
              </a:br>
              <a:r>
                <a:rPr lang="en-US" altLang="ko-KR" sz="1600" dirty="0">
                  <a:ea typeface="KoPub돋움체 Light" panose="02020603020101020101"/>
                </a:rPr>
                <a:t>(One-hot)</a:t>
              </a:r>
              <a:endParaRPr lang="ko-KR" altLang="en-US" sz="1600" dirty="0">
                <a:ea typeface="KoPub돋움체 Light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00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4F6F847-39E4-4413-A1B7-4FF982D603F5}"/>
              </a:ext>
            </a:extLst>
          </p:cNvPr>
          <p:cNvSpPr txBox="1"/>
          <p:nvPr/>
        </p:nvSpPr>
        <p:spPr>
          <a:xfrm>
            <a:off x="5556961" y="188520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KoPub돋움체 Light" panose="02020603020101020101"/>
                <a:ea typeface="KoPub돋움체 Light" panose="02020603020101020101"/>
              </a:rPr>
              <a:t>라벨링</a:t>
            </a:r>
            <a:r>
              <a:rPr lang="ko-KR" altLang="en-US" b="1" dirty="0">
                <a:latin typeface="KoPub돋움체 Light" panose="02020603020101020101"/>
                <a:ea typeface="KoPub돋움체 Light" panose="02020603020101020101"/>
              </a:rPr>
              <a:t> 모델 생성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07C7AD-1B86-441E-A5A3-0C6B3A3C3CD1}"/>
              </a:ext>
            </a:extLst>
          </p:cNvPr>
          <p:cNvSpPr txBox="1"/>
          <p:nvPr/>
        </p:nvSpPr>
        <p:spPr>
          <a:xfrm>
            <a:off x="1630354" y="3157492"/>
            <a:ext cx="147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-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머신러닝</a:t>
            </a:r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DC2686-8DAF-46EC-9970-41F559554D22}"/>
              </a:ext>
            </a:extLst>
          </p:cNvPr>
          <p:cNvSpPr txBox="1"/>
          <p:nvPr/>
        </p:nvSpPr>
        <p:spPr>
          <a:xfrm>
            <a:off x="1580453" y="4914187"/>
            <a:ext cx="147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-Sentiment </a:t>
            </a:r>
            <a:r>
              <a:rPr lang="en-US" altLang="ko-KR" sz="1400" b="1" dirty="0" err="1">
                <a:latin typeface="KoPub돋움체 Light" panose="02020603020101020101"/>
                <a:ea typeface="KoPub돋움체 Light" panose="02020603020101020101"/>
              </a:rPr>
              <a:t>Dict</a:t>
            </a:r>
            <a:endParaRPr lang="en-US" altLang="ko-KR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1025D5-D935-4249-A868-3257E894FA4C}"/>
              </a:ext>
            </a:extLst>
          </p:cNvPr>
          <p:cNvSpPr txBox="1"/>
          <p:nvPr/>
        </p:nvSpPr>
        <p:spPr>
          <a:xfrm>
            <a:off x="1584792" y="5383651"/>
            <a:ext cx="147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-</a:t>
            </a:r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딥러닝</a:t>
            </a:r>
            <a:endParaRPr lang="en-US" altLang="ko-KR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32193E0-133C-421C-83C7-5C04C5D4C9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9728" y="2334681"/>
            <a:ext cx="7038975" cy="4238625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E015BE7-5EF4-4A65-B009-90D16EBD0981}"/>
              </a:ext>
            </a:extLst>
          </p:cNvPr>
          <p:cNvCxnSpPr/>
          <p:nvPr/>
        </p:nvCxnSpPr>
        <p:spPr>
          <a:xfrm>
            <a:off x="1580453" y="5251897"/>
            <a:ext cx="8308265" cy="0"/>
          </a:xfrm>
          <a:prstGeom prst="line">
            <a:avLst/>
          </a:prstGeom>
          <a:ln w="44450">
            <a:solidFill>
              <a:srgbClr val="39A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D6EFF9D-6B79-47F4-976F-BE1B9A53A6EB}"/>
              </a:ext>
            </a:extLst>
          </p:cNvPr>
          <p:cNvCxnSpPr/>
          <p:nvPr/>
        </p:nvCxnSpPr>
        <p:spPr>
          <a:xfrm>
            <a:off x="1580452" y="4891550"/>
            <a:ext cx="8308265" cy="0"/>
          </a:xfrm>
          <a:prstGeom prst="line">
            <a:avLst/>
          </a:prstGeom>
          <a:ln w="44450">
            <a:solidFill>
              <a:srgbClr val="39A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1630</Words>
  <Application>Microsoft Office PowerPoint</Application>
  <PresentationFormat>와이드스크린</PresentationFormat>
  <Paragraphs>397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KoPub돋움체 Bold</vt:lpstr>
      <vt:lpstr>KoPub돋움체 Light</vt:lpstr>
      <vt:lpstr>맑은 고딕</vt:lpstr>
      <vt:lpstr>에스코어 드림 3 Light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wndus5502@gmail.com</cp:lastModifiedBy>
  <cp:revision>41</cp:revision>
  <dcterms:created xsi:type="dcterms:W3CDTF">2017-01-24T05:38:17Z</dcterms:created>
  <dcterms:modified xsi:type="dcterms:W3CDTF">2021-05-15T13:25:30Z</dcterms:modified>
</cp:coreProperties>
</file>