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69" r:id="rId3"/>
    <p:sldId id="273" r:id="rId4"/>
    <p:sldId id="27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72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BD11-A45D-42A3-B31D-A3A051827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B944D-AE7B-47B6-BE6A-8D4107B57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05892-4CB9-47A6-8F1A-91740D67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71EB-4001-42DC-8716-9E43A2C1D90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BAF22-B755-4B53-82B4-7FD37A7DC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AC0AA-1C11-4E08-90CB-9BBEB047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67D-42C5-44F0-B208-7FF57D60A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4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BFC90-0512-4428-9410-2EFB7998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3982F-0127-45D8-AD75-4A418363F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8790C-DAA7-44D1-A5D6-E02BBACE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71EB-4001-42DC-8716-9E43A2C1D90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45B67-D48D-49A4-A105-5641ADB5B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E0E52-8181-48F0-AC30-7A4C1BE8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67D-42C5-44F0-B208-7FF57D60A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3EDA22-0847-4BFF-BEE8-36FB53617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A25F1-5EAF-470C-8160-2255D56D9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BDD96-5968-4768-9D23-AD0C497B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71EB-4001-42DC-8716-9E43A2C1D90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00BCA-2203-4CFA-BBD5-752018E3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7BA31-8629-4B90-BF3A-C05C6783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67D-42C5-44F0-B208-7FF57D60A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0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EE2B-CE03-448C-99F1-8A9A9D1A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AFC8F-6495-4AD8-8988-E2E00984E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20CCC-A055-4055-B96F-426327BF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71EB-4001-42DC-8716-9E43A2C1D90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86C43-0AD6-49C5-B582-6E103A6C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4D8D9-E849-4462-83EE-E4A57083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67D-42C5-44F0-B208-7FF57D60A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5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B5B7-9A2A-4A2E-892E-1B5BAE883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B25C1-65AA-4820-A01C-F6A473E8A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723A4-85A6-491D-9493-3B533D8F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71EB-4001-42DC-8716-9E43A2C1D90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86CA7-E574-45C8-9F92-AECFF0CE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26FF-7AE7-4DCB-A0AD-9CF23A97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67D-42C5-44F0-B208-7FF57D60A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E4BA0-02D8-4918-9424-81076D78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4DC43-D8E0-4F95-A405-2B41ECBB2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45B59-056A-45B2-8CA8-762751890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290E5-761C-455B-B6CD-C91F5A5F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71EB-4001-42DC-8716-9E43A2C1D90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B236F-1A00-44A1-BF0A-9F0909DA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3DE0E-680D-4BB3-B599-0AB45775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67D-42C5-44F0-B208-7FF57D60A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9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257A-0F9E-4810-BC50-B2C733592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E4857-2421-4097-8F43-4FA6D79AB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8949C-B12C-433E-B8EE-F6F16311E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23A04-14EF-4660-89F9-8F8171F20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610EC-C738-4E7F-A151-3E8140BA7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B0EF6E-5F3E-44D3-9B4E-622A5BAAE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71EB-4001-42DC-8716-9E43A2C1D90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D84D6-58DC-48F6-AE28-6C19C0EC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37F61-FF77-463B-86C1-6C7ADD86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67D-42C5-44F0-B208-7FF57D60A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5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3892-02D0-4145-BBC8-06430FB5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1E9130-EBF6-44DC-B5B9-D0F71DE9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71EB-4001-42DC-8716-9E43A2C1D90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C2160-42DA-45F6-AA23-E3B87FE69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EB65E-6B75-423A-B4E9-1668A52B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67D-42C5-44F0-B208-7FF57D60A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6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665FF-4DD3-4AB5-9D73-8222DAA8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71EB-4001-42DC-8716-9E43A2C1D90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5D3FC-B8B3-47F6-ABCD-3E0D0A24C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12FEC-A87E-4965-B0C0-6D4039B5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67D-42C5-44F0-B208-7FF57D60A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5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09CEB-AE19-45B9-91D3-EADE6E862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DF1C5-3A6B-4CBE-92F7-A2912E509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20520-CDDC-42CB-ACAB-8D3B86CF8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EA190-EB4D-4565-B2EA-6CFC058D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71EB-4001-42DC-8716-9E43A2C1D90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A1E5E-F5EE-4B90-9ACD-2258D71D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8198E-9AD9-43D3-BDEB-C8F9E95E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67D-42C5-44F0-B208-7FF57D60A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8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6356-9A55-4E9E-AE6B-73A07EA12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3721EE-978F-42CF-A64D-39FCAE2DA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2F2F6-E566-4675-9AA2-DC259ADAA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53040-F608-406C-B835-CD91D52B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71EB-4001-42DC-8716-9E43A2C1D90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F7B6E-D7C7-49E9-A926-3FAB34DB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BC048-3C83-4CF7-87E0-4C76E8A0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67D-42C5-44F0-B208-7FF57D60A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5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1C7F7-CE23-4AC6-8559-96B4CDBE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47095-AC12-4F4D-BCC1-C288E66EA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C31C5-51AA-4CA8-B581-F07E0F3B3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B71EB-4001-42DC-8716-9E43A2C1D90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EA4BD-278A-4A8A-87F8-6EAD9B4BF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20D32-09FB-4429-BD96-BD7C4EA9C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FC67D-42C5-44F0-B208-7FF57D60A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3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DB203BD-233D-40B3-ACE7-351889E659EA}"/>
              </a:ext>
            </a:extLst>
          </p:cNvPr>
          <p:cNvGrpSpPr/>
          <p:nvPr/>
        </p:nvGrpSpPr>
        <p:grpSpPr>
          <a:xfrm>
            <a:off x="87213" y="113342"/>
            <a:ext cx="1892240" cy="563991"/>
            <a:chOff x="1437" y="308076"/>
            <a:chExt cx="2354287" cy="941714"/>
          </a:xfrm>
        </p:grpSpPr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id="{EDE4BA65-E0B1-4AC6-9522-4F4E38710E45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Pentagon 4">
              <a:extLst>
                <a:ext uri="{FF2B5EF4-FFF2-40B4-BE49-F238E27FC236}">
                  <a16:creationId xmlns:a16="http://schemas.microsoft.com/office/drawing/2014/main" id="{38D1DC28-8D86-423F-A268-F1AE8542BDDC}"/>
                </a:ext>
              </a:extLst>
            </p:cNvPr>
            <p:cNvSpPr txBox="1"/>
            <p:nvPr/>
          </p:nvSpPr>
          <p:spPr>
            <a:xfrm>
              <a:off x="1437" y="308076"/>
              <a:ext cx="2118859" cy="941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   Topic</a:t>
              </a:r>
              <a:endParaRPr lang="en-US" sz="20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42B8CF5-6615-48F8-8462-5E51AE6D4F77}"/>
              </a:ext>
            </a:extLst>
          </p:cNvPr>
          <p:cNvGrpSpPr/>
          <p:nvPr/>
        </p:nvGrpSpPr>
        <p:grpSpPr>
          <a:xfrm>
            <a:off x="1701478" y="113342"/>
            <a:ext cx="2647843" cy="563991"/>
            <a:chOff x="1884867" y="308076"/>
            <a:chExt cx="2354287" cy="941714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16C5A59C-D32B-4801-A553-FDB6DC76AD4D}"/>
                </a:ext>
              </a:extLst>
            </p:cNvPr>
            <p:cNvSpPr/>
            <p:nvPr/>
          </p:nvSpPr>
          <p:spPr>
            <a:xfrm>
              <a:off x="1884867" y="308076"/>
              <a:ext cx="2354287" cy="94171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Arrow: Chevron 4">
              <a:extLst>
                <a:ext uri="{FF2B5EF4-FFF2-40B4-BE49-F238E27FC236}">
                  <a16:creationId xmlns:a16="http://schemas.microsoft.com/office/drawing/2014/main" id="{C4562D1A-7129-433C-A554-B59ABE2AABDE}"/>
                </a:ext>
              </a:extLst>
            </p:cNvPr>
            <p:cNvSpPr txBox="1"/>
            <p:nvPr/>
          </p:nvSpPr>
          <p:spPr>
            <a:xfrm>
              <a:off x="2171764" y="308076"/>
              <a:ext cx="1596533" cy="941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000" kern="1200" dirty="0"/>
                <a:t> Hypothesis</a:t>
              </a:r>
              <a:endParaRPr lang="en-US" sz="20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F3329E3-E3B4-453E-B937-51662A2137FA}"/>
              </a:ext>
            </a:extLst>
          </p:cNvPr>
          <p:cNvGrpSpPr/>
          <p:nvPr/>
        </p:nvGrpSpPr>
        <p:grpSpPr>
          <a:xfrm>
            <a:off x="3687845" y="113342"/>
            <a:ext cx="4358889" cy="563991"/>
            <a:chOff x="3768296" y="308076"/>
            <a:chExt cx="2354287" cy="941714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53232758-6C78-44D7-85E3-D7D3D5F2C08D}"/>
                </a:ext>
              </a:extLst>
            </p:cNvPr>
            <p:cNvSpPr/>
            <p:nvPr/>
          </p:nvSpPr>
          <p:spPr>
            <a:xfrm>
              <a:off x="3768296" y="308076"/>
              <a:ext cx="2354287" cy="94171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4">
              <a:extLst>
                <a:ext uri="{FF2B5EF4-FFF2-40B4-BE49-F238E27FC236}">
                  <a16:creationId xmlns:a16="http://schemas.microsoft.com/office/drawing/2014/main" id="{06DCE5BD-C82F-4DFB-9AC5-39DE1BD5FC98}"/>
                </a:ext>
              </a:extLst>
            </p:cNvPr>
            <p:cNvSpPr txBox="1"/>
            <p:nvPr/>
          </p:nvSpPr>
          <p:spPr>
            <a:xfrm>
              <a:off x="4030802" y="308076"/>
              <a:ext cx="1829795" cy="941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 Testing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4A8DD9-6042-46C6-A03B-EDDD2CC29FDF}"/>
              </a:ext>
            </a:extLst>
          </p:cNvPr>
          <p:cNvGrpSpPr/>
          <p:nvPr/>
        </p:nvGrpSpPr>
        <p:grpSpPr>
          <a:xfrm>
            <a:off x="7769559" y="113341"/>
            <a:ext cx="2354287" cy="563991"/>
            <a:chOff x="5651726" y="308076"/>
            <a:chExt cx="2354287" cy="941714"/>
          </a:xfrm>
        </p:grpSpPr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B42F20CB-B7AA-431C-8CB0-19E62DB10900}"/>
                </a:ext>
              </a:extLst>
            </p:cNvPr>
            <p:cNvSpPr/>
            <p:nvPr/>
          </p:nvSpPr>
          <p:spPr>
            <a:xfrm>
              <a:off x="5651726" y="308076"/>
              <a:ext cx="2354287" cy="94171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Arrow: Chevron 4">
              <a:extLst>
                <a:ext uri="{FF2B5EF4-FFF2-40B4-BE49-F238E27FC236}">
                  <a16:creationId xmlns:a16="http://schemas.microsoft.com/office/drawing/2014/main" id="{96766632-38B0-4410-BBD2-465E3E3B8573}"/>
                </a:ext>
              </a:extLst>
            </p:cNvPr>
            <p:cNvSpPr txBox="1"/>
            <p:nvPr/>
          </p:nvSpPr>
          <p:spPr>
            <a:xfrm>
              <a:off x="5651726" y="308076"/>
              <a:ext cx="2249589" cy="941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Predictive</a:t>
              </a:r>
              <a:r>
                <a:rPr lang="ko-KR" altLang="en-US" sz="1900" kern="1200" dirty="0"/>
                <a:t> </a:t>
              </a:r>
              <a:r>
                <a:rPr lang="en-US" altLang="ko-KR" sz="1900" kern="1200" dirty="0"/>
                <a:t>Model</a:t>
              </a:r>
              <a:endParaRPr lang="en-US" sz="1900" kern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AD7726-68EC-481B-832A-B8812B8C5044}"/>
              </a:ext>
            </a:extLst>
          </p:cNvPr>
          <p:cNvGrpSpPr/>
          <p:nvPr/>
        </p:nvGrpSpPr>
        <p:grpSpPr>
          <a:xfrm>
            <a:off x="9750501" y="113340"/>
            <a:ext cx="2354287" cy="563991"/>
            <a:chOff x="9418586" y="308076"/>
            <a:chExt cx="2354287" cy="941714"/>
          </a:xfrm>
        </p:grpSpPr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049300DE-4D96-41B5-B731-F903017EF429}"/>
                </a:ext>
              </a:extLst>
            </p:cNvPr>
            <p:cNvSpPr/>
            <p:nvPr/>
          </p:nvSpPr>
          <p:spPr>
            <a:xfrm>
              <a:off x="9418586" y="308076"/>
              <a:ext cx="2354287" cy="94171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Chevron 4">
              <a:extLst>
                <a:ext uri="{FF2B5EF4-FFF2-40B4-BE49-F238E27FC236}">
                  <a16:creationId xmlns:a16="http://schemas.microsoft.com/office/drawing/2014/main" id="{A53E9818-EB21-4004-84B8-CCD089AFAC21}"/>
                </a:ext>
              </a:extLst>
            </p:cNvPr>
            <p:cNvSpPr txBox="1"/>
            <p:nvPr/>
          </p:nvSpPr>
          <p:spPr>
            <a:xfrm>
              <a:off x="9702333" y="308076"/>
              <a:ext cx="1599683" cy="941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dirty="0"/>
                <a:t>Schedule</a:t>
              </a:r>
              <a:endParaRPr lang="en-US" sz="2000" kern="1200" dirty="0"/>
            </a:p>
          </p:txBody>
        </p:sp>
      </p:grp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C78FCF4A-C2AF-4F97-ABD0-225FF459DBD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Stock fluctuation prediction based on News’ stance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784CEC-B679-429F-9109-006523915551}"/>
              </a:ext>
            </a:extLst>
          </p:cNvPr>
          <p:cNvSpPr txBox="1"/>
          <p:nvPr/>
        </p:nvSpPr>
        <p:spPr>
          <a:xfrm>
            <a:off x="271172" y="677333"/>
            <a:ext cx="1986367" cy="13542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News’ Stance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Stock Price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Relation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Prediction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1CECE7-8D2D-4D9F-8E99-E4AA885201CC}"/>
              </a:ext>
            </a:extLst>
          </p:cNvPr>
          <p:cNvSpPr txBox="1"/>
          <p:nvPr/>
        </p:nvSpPr>
        <p:spPr>
          <a:xfrm>
            <a:off x="2068154" y="677331"/>
            <a:ext cx="3169035" cy="107721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Proportional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 industrial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 corporate in the same industrial </a:t>
            </a:r>
          </a:p>
          <a:p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4109CF6-597A-421C-A172-C4F1DC8FDA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8" b="1"/>
          <a:stretch/>
        </p:blipFill>
        <p:spPr>
          <a:xfrm>
            <a:off x="3687845" y="1506092"/>
            <a:ext cx="8270624" cy="42616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821132-82DD-4E88-AAE6-F4CDC129FD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33" b="4933"/>
          <a:stretch/>
        </p:blipFill>
        <p:spPr>
          <a:xfrm>
            <a:off x="8757422" y="5693918"/>
            <a:ext cx="3347366" cy="5017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4392CF-2D50-4138-982D-667E9E07F0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91" t="16576" r="4353"/>
          <a:stretch/>
        </p:blipFill>
        <p:spPr>
          <a:xfrm>
            <a:off x="3819753" y="5693918"/>
            <a:ext cx="1289990" cy="59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3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DB203BD-233D-40B3-ACE7-351889E659EA}"/>
              </a:ext>
            </a:extLst>
          </p:cNvPr>
          <p:cNvGrpSpPr/>
          <p:nvPr/>
        </p:nvGrpSpPr>
        <p:grpSpPr>
          <a:xfrm>
            <a:off x="87212" y="113342"/>
            <a:ext cx="2354287" cy="563991"/>
            <a:chOff x="1437" y="308076"/>
            <a:chExt cx="2354287" cy="94171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id="{EDE4BA65-E0B1-4AC6-9522-4F4E38710E45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Pentagon 4">
              <a:extLst>
                <a:ext uri="{FF2B5EF4-FFF2-40B4-BE49-F238E27FC236}">
                  <a16:creationId xmlns:a16="http://schemas.microsoft.com/office/drawing/2014/main" id="{38D1DC28-8D86-423F-A268-F1AE8542BDDC}"/>
                </a:ext>
              </a:extLst>
            </p:cNvPr>
            <p:cNvSpPr txBox="1"/>
            <p:nvPr/>
          </p:nvSpPr>
          <p:spPr>
            <a:xfrm>
              <a:off x="1437" y="308076"/>
              <a:ext cx="2118859" cy="9417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Planning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42B8CF5-6615-48F8-8462-5E51AE6D4F77}"/>
              </a:ext>
            </a:extLst>
          </p:cNvPr>
          <p:cNvGrpSpPr/>
          <p:nvPr/>
        </p:nvGrpSpPr>
        <p:grpSpPr>
          <a:xfrm>
            <a:off x="1995034" y="113342"/>
            <a:ext cx="2354287" cy="563991"/>
            <a:chOff x="1884867" y="308076"/>
            <a:chExt cx="2354287" cy="941714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16C5A59C-D32B-4801-A553-FDB6DC76AD4D}"/>
                </a:ext>
              </a:extLst>
            </p:cNvPr>
            <p:cNvSpPr/>
            <p:nvPr/>
          </p:nvSpPr>
          <p:spPr>
            <a:xfrm>
              <a:off x="1884867" y="308076"/>
              <a:ext cx="2354287" cy="94171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Arrow: Chevron 4">
              <a:extLst>
                <a:ext uri="{FF2B5EF4-FFF2-40B4-BE49-F238E27FC236}">
                  <a16:creationId xmlns:a16="http://schemas.microsoft.com/office/drawing/2014/main" id="{C4562D1A-7129-433C-A554-B59ABE2AABDE}"/>
                </a:ext>
              </a:extLst>
            </p:cNvPr>
            <p:cNvSpPr txBox="1"/>
            <p:nvPr/>
          </p:nvSpPr>
          <p:spPr>
            <a:xfrm>
              <a:off x="2355724" y="308076"/>
              <a:ext cx="1412573" cy="941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Data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Collecting</a:t>
              </a:r>
              <a:endParaRPr lang="en-US" sz="20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F3329E3-E3B4-453E-B937-51662A2137FA}"/>
              </a:ext>
            </a:extLst>
          </p:cNvPr>
          <p:cNvGrpSpPr/>
          <p:nvPr/>
        </p:nvGrpSpPr>
        <p:grpSpPr>
          <a:xfrm>
            <a:off x="3902856" y="113342"/>
            <a:ext cx="2354287" cy="563991"/>
            <a:chOff x="3768296" y="308076"/>
            <a:chExt cx="2354287" cy="941714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53232758-6C78-44D7-85E3-D7D3D5F2C08D}"/>
                </a:ext>
              </a:extLst>
            </p:cNvPr>
            <p:cNvSpPr/>
            <p:nvPr/>
          </p:nvSpPr>
          <p:spPr>
            <a:xfrm>
              <a:off x="3768296" y="308076"/>
              <a:ext cx="2354287" cy="94171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4">
              <a:extLst>
                <a:ext uri="{FF2B5EF4-FFF2-40B4-BE49-F238E27FC236}">
                  <a16:creationId xmlns:a16="http://schemas.microsoft.com/office/drawing/2014/main" id="{06DCE5BD-C82F-4DFB-9AC5-39DE1BD5FC98}"/>
                </a:ext>
              </a:extLst>
            </p:cNvPr>
            <p:cNvSpPr txBox="1"/>
            <p:nvPr/>
          </p:nvSpPr>
          <p:spPr>
            <a:xfrm>
              <a:off x="3979333" y="308076"/>
              <a:ext cx="1801485" cy="941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Data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Preprocessing</a:t>
              </a:r>
              <a:endParaRPr lang="en-US" sz="20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4A8DD9-6042-46C6-A03B-EDDD2CC29FDF}"/>
              </a:ext>
            </a:extLst>
          </p:cNvPr>
          <p:cNvGrpSpPr/>
          <p:nvPr/>
        </p:nvGrpSpPr>
        <p:grpSpPr>
          <a:xfrm>
            <a:off x="5705980" y="113342"/>
            <a:ext cx="2458985" cy="620436"/>
            <a:chOff x="5547028" y="308076"/>
            <a:chExt cx="2458985" cy="1035962"/>
          </a:xfrm>
        </p:grpSpPr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B42F20CB-B7AA-431C-8CB0-19E62DB10900}"/>
                </a:ext>
              </a:extLst>
            </p:cNvPr>
            <p:cNvSpPr/>
            <p:nvPr/>
          </p:nvSpPr>
          <p:spPr>
            <a:xfrm>
              <a:off x="5651726" y="308076"/>
              <a:ext cx="2354287" cy="94171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Arrow: Chevron 4">
              <a:extLst>
                <a:ext uri="{FF2B5EF4-FFF2-40B4-BE49-F238E27FC236}">
                  <a16:creationId xmlns:a16="http://schemas.microsoft.com/office/drawing/2014/main" id="{96766632-38B0-4410-BBD2-465E3E3B8573}"/>
                </a:ext>
              </a:extLst>
            </p:cNvPr>
            <p:cNvSpPr txBox="1"/>
            <p:nvPr/>
          </p:nvSpPr>
          <p:spPr>
            <a:xfrm>
              <a:off x="5547028" y="308076"/>
              <a:ext cx="2354287" cy="10359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b" anchorCtr="0">
              <a:noAutofit/>
            </a:bodyPr>
            <a:lstStyle/>
            <a:p>
              <a:pPr marL="0" lvl="0" indent="0" algn="ctr" defTabSz="889000">
                <a:lnSpc>
                  <a:spcPct val="6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000" dirty="0"/>
                <a:t>Exploratory </a:t>
              </a:r>
            </a:p>
            <a:p>
              <a:pPr marL="0" lvl="0" indent="0" algn="ctr" defTabSz="889000">
                <a:lnSpc>
                  <a:spcPct val="6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000" dirty="0"/>
                <a:t>Data Analysis</a:t>
              </a:r>
              <a:endParaRPr lang="en-US" sz="2000" kern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737CBC-FBD8-4B15-8118-9BCD8312FCB8}"/>
              </a:ext>
            </a:extLst>
          </p:cNvPr>
          <p:cNvGrpSpPr/>
          <p:nvPr/>
        </p:nvGrpSpPr>
        <p:grpSpPr>
          <a:xfrm>
            <a:off x="7718500" y="113342"/>
            <a:ext cx="2354287" cy="563991"/>
            <a:chOff x="7535156" y="308076"/>
            <a:chExt cx="2354287" cy="941714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D99D6372-D1BF-46CA-8D7A-6B76998739C4}"/>
                </a:ext>
              </a:extLst>
            </p:cNvPr>
            <p:cNvSpPr/>
            <p:nvPr/>
          </p:nvSpPr>
          <p:spPr>
            <a:xfrm>
              <a:off x="7535156" y="308076"/>
              <a:ext cx="2354287" cy="94171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4">
              <a:extLst>
                <a:ext uri="{FF2B5EF4-FFF2-40B4-BE49-F238E27FC236}">
                  <a16:creationId xmlns:a16="http://schemas.microsoft.com/office/drawing/2014/main" id="{F480FBFF-7D6F-4DBA-9A7C-53C98EDB1DD4}"/>
                </a:ext>
              </a:extLst>
            </p:cNvPr>
            <p:cNvSpPr txBox="1"/>
            <p:nvPr/>
          </p:nvSpPr>
          <p:spPr>
            <a:xfrm>
              <a:off x="8006013" y="308076"/>
              <a:ext cx="1412573" cy="941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Feature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Engineering</a:t>
              </a:r>
              <a:endParaRPr lang="en-US" sz="2000" kern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AD7726-68EC-481B-832A-B8812B8C5044}"/>
              </a:ext>
            </a:extLst>
          </p:cNvPr>
          <p:cNvGrpSpPr/>
          <p:nvPr/>
        </p:nvGrpSpPr>
        <p:grpSpPr>
          <a:xfrm>
            <a:off x="9626322" y="113342"/>
            <a:ext cx="2354287" cy="563991"/>
            <a:chOff x="9418586" y="308076"/>
            <a:chExt cx="2354287" cy="94171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049300DE-4D96-41B5-B731-F903017EF429}"/>
                </a:ext>
              </a:extLst>
            </p:cNvPr>
            <p:cNvSpPr/>
            <p:nvPr/>
          </p:nvSpPr>
          <p:spPr>
            <a:xfrm>
              <a:off x="9418586" y="308076"/>
              <a:ext cx="2354287" cy="94171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Chevron 4">
              <a:extLst>
                <a:ext uri="{FF2B5EF4-FFF2-40B4-BE49-F238E27FC236}">
                  <a16:creationId xmlns:a16="http://schemas.microsoft.com/office/drawing/2014/main" id="{A53E9818-EB21-4004-84B8-CCD089AFAC21}"/>
                </a:ext>
              </a:extLst>
            </p:cNvPr>
            <p:cNvSpPr txBox="1"/>
            <p:nvPr/>
          </p:nvSpPr>
          <p:spPr>
            <a:xfrm>
              <a:off x="9889443" y="308076"/>
              <a:ext cx="1412573" cy="9417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Analysis</a:t>
              </a:r>
              <a:endParaRPr lang="en-US" sz="2000" kern="12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D624D82-B86D-4A7F-9612-5C9C6C2C3A5A}"/>
              </a:ext>
            </a:extLst>
          </p:cNvPr>
          <p:cNvGrpSpPr/>
          <p:nvPr/>
        </p:nvGrpSpPr>
        <p:grpSpPr>
          <a:xfrm>
            <a:off x="485064" y="1173672"/>
            <a:ext cx="10651228" cy="4673972"/>
            <a:chOff x="141551" y="993050"/>
            <a:chExt cx="10651228" cy="4673972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273D853-1991-4183-9D6F-525F22C4E5A6}"/>
                </a:ext>
              </a:extLst>
            </p:cNvPr>
            <p:cNvSpPr/>
            <p:nvPr/>
          </p:nvSpPr>
          <p:spPr>
            <a:xfrm>
              <a:off x="141551" y="993050"/>
              <a:ext cx="1741588" cy="4673972"/>
            </a:xfrm>
            <a:prstGeom prst="roundRect">
              <a:avLst/>
            </a:prstGeom>
            <a:ln w="101600" cmpd="sng"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B75A267-C6B1-4DCC-A4B4-C703F8C99829}"/>
                </a:ext>
              </a:extLst>
            </p:cNvPr>
            <p:cNvSpPr/>
            <p:nvPr/>
          </p:nvSpPr>
          <p:spPr>
            <a:xfrm>
              <a:off x="2062212" y="993050"/>
              <a:ext cx="6099099" cy="4662234"/>
            </a:xfrm>
            <a:prstGeom prst="rect">
              <a:avLst/>
            </a:prstGeom>
            <a:ln w="101600" cmpd="sng"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791C8CD-82A6-4957-9F59-24B86B947C84}"/>
                </a:ext>
              </a:extLst>
            </p:cNvPr>
            <p:cNvSpPr/>
            <p:nvPr/>
          </p:nvSpPr>
          <p:spPr>
            <a:xfrm>
              <a:off x="10150706" y="1640422"/>
              <a:ext cx="642073" cy="3367490"/>
            </a:xfrm>
            <a:prstGeom prst="roundRect">
              <a:avLst/>
            </a:prstGeom>
            <a:ln w="101600" cmpd="sng"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wordArtVert" rtlCol="0" anchor="ctr"/>
            <a:lstStyle/>
            <a:p>
              <a:pPr algn="ctr"/>
              <a:r>
                <a:rPr lang="ko-KR" altLang="en-US" sz="2400" b="1" dirty="0">
                  <a:solidFill>
                    <a:schemeClr val="accent1">
                      <a:lumMod val="75000"/>
                    </a:schemeClr>
                  </a:solidFill>
                </a:rPr>
                <a:t>주가예측모델</a:t>
              </a:r>
              <a:r>
                <a:rPr lang="ko-KR" altLang="en-US" sz="24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endParaRPr lang="en-US" altLang="ko-KR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27C3B9E0-D916-42C0-BBAA-84594D9DC5A5}"/>
                </a:ext>
              </a:extLst>
            </p:cNvPr>
            <p:cNvSpPr/>
            <p:nvPr/>
          </p:nvSpPr>
          <p:spPr>
            <a:xfrm>
              <a:off x="1580443" y="1862667"/>
              <a:ext cx="7100713" cy="9315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Magnetic Disk 24">
              <a:extLst>
                <a:ext uri="{FF2B5EF4-FFF2-40B4-BE49-F238E27FC236}">
                  <a16:creationId xmlns:a16="http://schemas.microsoft.com/office/drawing/2014/main" id="{817D7181-AEB7-43D9-9E92-23F84D7B6F2D}"/>
                </a:ext>
              </a:extLst>
            </p:cNvPr>
            <p:cNvSpPr/>
            <p:nvPr/>
          </p:nvSpPr>
          <p:spPr>
            <a:xfrm>
              <a:off x="345747" y="1605193"/>
              <a:ext cx="1349576" cy="1344648"/>
            </a:xfrm>
            <a:prstGeom prst="flowChartMagneticDisk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뉴스 데이터</a:t>
              </a:r>
              <a:endPara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en-US" sz="1400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BeautifulSoup</a:t>
              </a:r>
              <a:endPara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  <a:p>
              <a:pPr algn="ctr">
                <a:lnSpc>
                  <a:spcPts val="1500"/>
                </a:lnSpc>
              </a:pPr>
              <a:r>
                <a:rPr lang="en-US" sz="14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Pandas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7B4814-4BF9-4BE0-A441-FEB8E3311C5A}"/>
                </a:ext>
              </a:extLst>
            </p:cNvPr>
            <p:cNvSpPr/>
            <p:nvPr/>
          </p:nvSpPr>
          <p:spPr>
            <a:xfrm>
              <a:off x="2407340" y="1862666"/>
              <a:ext cx="2480104" cy="1087174"/>
            </a:xfrm>
            <a:prstGeom prst="rect">
              <a:avLst/>
            </a:prstGeom>
            <a:ln w="12700" cmpd="sng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ko-KR" altLang="en-US" sz="2000" b="1" dirty="0" err="1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덱스트</a:t>
              </a:r>
              <a:r>
                <a:rPr lang="ko-KR" altLang="en-US" sz="20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ko-KR" altLang="en-US" sz="2000" b="1" dirty="0" err="1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전처리</a:t>
              </a:r>
              <a:endParaRPr lang="en-US" altLang="ko-KR" sz="1400" b="1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  <a:p>
              <a:pPr algn="ctr">
                <a:lnSpc>
                  <a:spcPts val="2000"/>
                </a:lnSpc>
              </a:pPr>
              <a:endPara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  <a:p>
              <a:pPr marL="285750" indent="-285750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형태소 분석</a:t>
              </a:r>
              <a:endPara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  <a:p>
              <a:pPr marL="285750" indent="-285750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 err="1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불용어</a:t>
              </a:r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 제거</a:t>
              </a:r>
              <a:endPara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  <a:p>
              <a:pPr algn="r"/>
              <a:r>
                <a:rPr lang="en-US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Konlpy</a:t>
              </a:r>
              <a:endParaRPr lang="en-US" altLang="ko-KR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709621A2-2D7B-477D-97EC-962CB3EF5B81}"/>
                </a:ext>
              </a:extLst>
            </p:cNvPr>
            <p:cNvSpPr/>
            <p:nvPr/>
          </p:nvSpPr>
          <p:spPr>
            <a:xfrm>
              <a:off x="1575427" y="3889916"/>
              <a:ext cx="7100713" cy="9315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Magnetic Disk 25">
              <a:extLst>
                <a:ext uri="{FF2B5EF4-FFF2-40B4-BE49-F238E27FC236}">
                  <a16:creationId xmlns:a16="http://schemas.microsoft.com/office/drawing/2014/main" id="{202BB7D9-0BF2-4FA8-9F9A-0BE13C5A657B}"/>
                </a:ext>
              </a:extLst>
            </p:cNvPr>
            <p:cNvSpPr/>
            <p:nvPr/>
          </p:nvSpPr>
          <p:spPr>
            <a:xfrm>
              <a:off x="345747" y="3628035"/>
              <a:ext cx="1349576" cy="1344648"/>
            </a:xfrm>
            <a:prstGeom prst="flowChartMagneticDisk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Bradley Hand ITC" panose="03070402050302030203" pitchFamily="66" charset="0"/>
                  <a:cs typeface="Angsana New" panose="020B0502040204020203" pitchFamily="18" charset="-34"/>
                </a:rPr>
                <a:t>주가 데이터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Bradley Hand ITC" panose="03070402050302030203" pitchFamily="66" charset="0"/>
                <a:cs typeface="Angsana New" panose="020B0502040204020203" pitchFamily="18" charset="-34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FD65E6E-5D07-4A8F-94A4-30FE9DF71C98}"/>
                </a:ext>
              </a:extLst>
            </p:cNvPr>
            <p:cNvSpPr/>
            <p:nvPr/>
          </p:nvSpPr>
          <p:spPr>
            <a:xfrm>
              <a:off x="2407340" y="3842646"/>
              <a:ext cx="2480104" cy="1087174"/>
            </a:xfrm>
            <a:prstGeom prst="rect">
              <a:avLst/>
            </a:prstGeom>
            <a:ln w="12700" cmpd="sng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800"/>
                </a:lnSpc>
              </a:pPr>
              <a:endPara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  <a:p>
              <a:pPr algn="ctr">
                <a:lnSpc>
                  <a:spcPts val="800"/>
                </a:lnSpc>
              </a:pPr>
              <a:endPara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  <a:p>
              <a:pPr algn="ctr">
                <a:lnSpc>
                  <a:spcPts val="800"/>
                </a:lnSpc>
              </a:pPr>
              <a:endPara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  <a:p>
              <a:pPr algn="ctr">
                <a:lnSpc>
                  <a:spcPts val="800"/>
                </a:lnSpc>
              </a:pPr>
              <a:endPara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  <a:p>
              <a:pPr algn="ctr">
                <a:lnSpc>
                  <a:spcPts val="800"/>
                </a:lnSpc>
              </a:pPr>
              <a:endPara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  <a:p>
              <a:pPr algn="ctr">
                <a:lnSpc>
                  <a:spcPts val="800"/>
                </a:lnSpc>
              </a:pPr>
              <a:endPara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  <a:p>
              <a:pPr algn="ctr">
                <a:lnSpc>
                  <a:spcPts val="800"/>
                </a:lnSpc>
              </a:pPr>
              <a:endPara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  <a:p>
              <a:pPr algn="ctr">
                <a:lnSpc>
                  <a:spcPts val="800"/>
                </a:lnSpc>
              </a:pPr>
              <a:endPara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  <a:p>
              <a:pPr marL="285750" indent="-285750">
                <a:lnSpc>
                  <a:spcPts val="5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정규화</a:t>
              </a:r>
              <a:endPara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  <a:p>
              <a:pPr algn="r">
                <a:lnSpc>
                  <a:spcPct val="200000"/>
                </a:lnSpc>
              </a:pPr>
              <a:r>
                <a:rPr lang="en-US" altLang="ko-KR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    </a:t>
              </a:r>
              <a:r>
                <a:rPr lang="en-US" altLang="ko-KR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Numpy</a:t>
              </a:r>
              <a:endParaRPr lang="en-US" altLang="ko-KR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7955C09-5116-4909-887E-5B5ACAA21209}"/>
                </a:ext>
              </a:extLst>
            </p:cNvPr>
            <p:cNvSpPr txBox="1"/>
            <p:nvPr/>
          </p:nvSpPr>
          <p:spPr>
            <a:xfrm>
              <a:off x="2879855" y="3524727"/>
              <a:ext cx="1556836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주가 </a:t>
              </a:r>
              <a:r>
                <a:rPr lang="ko-KR" altLang="en-US" sz="2000" b="1" dirty="0" err="1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전처리</a:t>
              </a:r>
              <a:endPara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  <a:p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50613A9-835D-47C2-B2AE-40EE81C6BD83}"/>
                </a:ext>
              </a:extLst>
            </p:cNvPr>
            <p:cNvSpPr/>
            <p:nvPr/>
          </p:nvSpPr>
          <p:spPr>
            <a:xfrm>
              <a:off x="5284325" y="1862666"/>
              <a:ext cx="2480104" cy="1087174"/>
            </a:xfrm>
            <a:prstGeom prst="rect">
              <a:avLst/>
            </a:prstGeom>
            <a:ln w="12700" cmpd="sng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800"/>
                </a:lnSpc>
              </a:pPr>
              <a:endPara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  <a:p>
              <a:pPr algn="ctr">
                <a:lnSpc>
                  <a:spcPts val="800"/>
                </a:lnSpc>
              </a:pPr>
              <a:endPara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  <a:p>
              <a:pPr algn="ctr">
                <a:lnSpc>
                  <a:spcPts val="800"/>
                </a:lnSpc>
              </a:pPr>
              <a:endPara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  <a:p>
              <a:pPr algn="ctr">
                <a:lnSpc>
                  <a:spcPts val="800"/>
                </a:lnSpc>
              </a:pPr>
              <a:endPara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  <a:p>
              <a:pPr algn="ctr">
                <a:lnSpc>
                  <a:spcPts val="800"/>
                </a:lnSpc>
              </a:pPr>
              <a:endPara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  <a:p>
              <a:pPr algn="ctr">
                <a:lnSpc>
                  <a:spcPts val="800"/>
                </a:lnSpc>
              </a:pPr>
              <a:endPara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  <a:p>
              <a:pPr algn="ctr">
                <a:lnSpc>
                  <a:spcPts val="800"/>
                </a:lnSpc>
              </a:pPr>
              <a:endPara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  <a:p>
              <a:pPr algn="ctr">
                <a:lnSpc>
                  <a:spcPts val="800"/>
                </a:lnSpc>
              </a:pPr>
              <a:endPara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  <a:p>
              <a:pPr marL="285750" indent="-285750">
                <a:lnSpc>
                  <a:spcPts val="5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감성수치 </a:t>
              </a:r>
              <a:r>
                <a:rPr lang="ko-KR" altLang="en-US" sz="1600" dirty="0" err="1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라벨링</a:t>
              </a:r>
              <a:endPara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  <a:p>
              <a:pPr algn="r">
                <a:lnSpc>
                  <a:spcPct val="200000"/>
                </a:lnSpc>
              </a:pPr>
              <a:r>
                <a:rPr lang="en-US" altLang="ko-KR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G</a:t>
              </a:r>
              <a:r>
                <a:rPr lang="en-US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ensim.model.Doc2Vec</a:t>
              </a:r>
              <a:endParaRPr lang="en-US" altLang="ko-KR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F46B9FD-D145-43E7-A75F-043B28234C1B}"/>
                </a:ext>
              </a:extLst>
            </p:cNvPr>
            <p:cNvSpPr txBox="1"/>
            <p:nvPr/>
          </p:nvSpPr>
          <p:spPr>
            <a:xfrm>
              <a:off x="5662601" y="1546950"/>
              <a:ext cx="1723549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감성분석모델</a:t>
              </a:r>
              <a:endPara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  <a:p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F05337C-2AEA-4982-AB0E-20CCE05E85EF}"/>
                </a:ext>
              </a:extLst>
            </p:cNvPr>
            <p:cNvSpPr/>
            <p:nvPr/>
          </p:nvSpPr>
          <p:spPr>
            <a:xfrm>
              <a:off x="5284325" y="3842646"/>
              <a:ext cx="2480104" cy="1087174"/>
            </a:xfrm>
            <a:prstGeom prst="rect">
              <a:avLst/>
            </a:prstGeom>
            <a:ln w="12700" cmpd="sng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800"/>
                </a:lnSpc>
              </a:pPr>
              <a:endPara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  <a:p>
              <a:pPr algn="ctr">
                <a:lnSpc>
                  <a:spcPts val="800"/>
                </a:lnSpc>
              </a:pPr>
              <a:endPara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  <a:p>
              <a:pPr algn="ctr">
                <a:lnSpc>
                  <a:spcPts val="800"/>
                </a:lnSpc>
              </a:pPr>
              <a:endPara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  <a:p>
              <a:pPr algn="ctr">
                <a:lnSpc>
                  <a:spcPts val="800"/>
                </a:lnSpc>
              </a:pPr>
              <a:endPara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  <a:p>
              <a:pPr>
                <a:lnSpc>
                  <a:spcPts val="500"/>
                </a:lnSpc>
              </a:pPr>
              <a:endPara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  <a:p>
              <a:pPr>
                <a:lnSpc>
                  <a:spcPts val="500"/>
                </a:lnSpc>
              </a:pPr>
              <a:endPara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  <a:p>
              <a:pPr>
                <a:lnSpc>
                  <a:spcPts val="500"/>
                </a:lnSpc>
              </a:pPr>
              <a:endPara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  <a:p>
              <a:pPr>
                <a:lnSpc>
                  <a:spcPts val="500"/>
                </a:lnSpc>
              </a:pPr>
              <a:endPara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  <a:p>
              <a:pPr>
                <a:lnSpc>
                  <a:spcPts val="500"/>
                </a:lnSpc>
              </a:pPr>
              <a:endPara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  <a:p>
              <a:pPr>
                <a:lnSpc>
                  <a:spcPts val="500"/>
                </a:lnSpc>
              </a:pPr>
              <a:endPara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  <a:p>
              <a:pPr>
                <a:lnSpc>
                  <a:spcPts val="500"/>
                </a:lnSpc>
              </a:pPr>
              <a:endPara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  <a:p>
              <a:pPr>
                <a:lnSpc>
                  <a:spcPts val="500"/>
                </a:lnSpc>
              </a:pPr>
              <a:endPara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  <a:p>
              <a:pPr algn="r">
                <a:lnSpc>
                  <a:spcPct val="200000"/>
                </a:lnSpc>
              </a:pPr>
              <a:r>
                <a:rPr lang="en-US" altLang="ko-KR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    </a:t>
              </a:r>
              <a:r>
                <a:rPr lang="en-US" altLang="ko-KR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Keras</a:t>
              </a:r>
              <a:r>
                <a:rPr lang="ko-KR" altLang="en-US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(LSTM)</a:t>
              </a:r>
              <a:endParaRPr lang="en-US" altLang="ko-KR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AA55233-AB01-4465-B4E2-34E61A4191C9}"/>
                </a:ext>
              </a:extLst>
            </p:cNvPr>
            <p:cNvSpPr txBox="1"/>
            <p:nvPr/>
          </p:nvSpPr>
          <p:spPr>
            <a:xfrm>
              <a:off x="5534360" y="3524727"/>
              <a:ext cx="1980029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시계열예측모델</a:t>
              </a:r>
              <a:endPara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  <a:p>
              <a:endParaRPr lang="en-US" dirty="0"/>
            </a:p>
          </p:txBody>
        </p:sp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616313C0-FCD6-4F99-9DAD-F50E29AFD920}"/>
                </a:ext>
              </a:extLst>
            </p:cNvPr>
            <p:cNvSpPr/>
            <p:nvPr/>
          </p:nvSpPr>
          <p:spPr>
            <a:xfrm>
              <a:off x="9054416" y="1998080"/>
              <a:ext cx="1209477" cy="26521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D9C3C7C-B642-4EC0-9765-B7DCF6CB85E6}"/>
                </a:ext>
              </a:extLst>
            </p:cNvPr>
            <p:cNvSpPr/>
            <p:nvPr/>
          </p:nvSpPr>
          <p:spPr>
            <a:xfrm rot="10800000">
              <a:off x="8327542" y="993050"/>
              <a:ext cx="1123755" cy="4673972"/>
            </a:xfrm>
            <a:prstGeom prst="roundRect">
              <a:avLst/>
            </a:prstGeom>
            <a:ln w="101600" cmpd="sng"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ko-KR" alt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데이터 탐색 </a:t>
              </a:r>
              <a:endParaRPr lang="en-US" altLang="ko-KR" sz="20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데이터 프레임생성</a:t>
              </a:r>
              <a:endParaRPr lang="en-US" altLang="ko-KR" sz="20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시각화</a:t>
              </a:r>
              <a:endParaRPr lang="en-US" altLang="ko-KR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EEE7B2C-BD75-4149-9DFA-D5C5D244612E}"/>
                </a:ext>
              </a:extLst>
            </p:cNvPr>
            <p:cNvSpPr txBox="1"/>
            <p:nvPr/>
          </p:nvSpPr>
          <p:spPr>
            <a:xfrm>
              <a:off x="8367453" y="4529234"/>
              <a:ext cx="105637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Pandas</a:t>
              </a:r>
            </a:p>
            <a:p>
              <a:r>
                <a:rPr lang="en-US" sz="1600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Numpy</a:t>
              </a:r>
              <a:endPara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  <a:p>
              <a:r>
                <a:rPr lang="en-US" sz="16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Matplotlib</a:t>
              </a:r>
            </a:p>
            <a:p>
              <a:r>
                <a:rPr lang="en-US" sz="16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Tableau</a:t>
              </a:r>
            </a:p>
          </p:txBody>
        </p:sp>
      </p:grpSp>
      <p:sp>
        <p:nvSpPr>
          <p:cNvPr id="56" name="Footer Placeholder 55">
            <a:extLst>
              <a:ext uri="{FF2B5EF4-FFF2-40B4-BE49-F238E27FC236}">
                <a16:creationId xmlns:a16="http://schemas.microsoft.com/office/drawing/2014/main" id="{9617D2DA-69A7-4FD0-9927-E935FB35330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Stock fluctuation prediction based on News stance</a:t>
            </a:r>
          </a:p>
        </p:txBody>
      </p:sp>
    </p:spTree>
    <p:extLst>
      <p:ext uri="{BB962C8B-B14F-4D97-AF65-F5344CB8AC3E}">
        <p14:creationId xmlns:p14="http://schemas.microsoft.com/office/powerpoint/2010/main" val="49048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BDEA406C-4143-4E51-9164-34E96DD660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3" t="14650" r="7685" b="12758"/>
          <a:stretch/>
        </p:blipFill>
        <p:spPr>
          <a:xfrm>
            <a:off x="341764" y="1532520"/>
            <a:ext cx="5754236" cy="262965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CEA0FA4-C7E6-4A93-BADD-24FA2F2E98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68" b="12219"/>
          <a:stretch/>
        </p:blipFill>
        <p:spPr>
          <a:xfrm>
            <a:off x="957262" y="860984"/>
            <a:ext cx="9243693" cy="5072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178890-B125-42D0-91FF-55FABE156DA6}"/>
              </a:ext>
            </a:extLst>
          </p:cNvPr>
          <p:cNvSpPr txBox="1"/>
          <p:nvPr/>
        </p:nvSpPr>
        <p:spPr>
          <a:xfrm>
            <a:off x="225778" y="3273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캡쳐분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9F46FC21-6611-4244-9235-EB3B77F6C6D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Stock fluctuation prediction based on News stance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FAD71E-7D07-41E9-895D-48851299CB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28" b="1"/>
          <a:stretch/>
        </p:blipFill>
        <p:spPr>
          <a:xfrm>
            <a:off x="6096000" y="2973810"/>
            <a:ext cx="6019358" cy="27052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C8FB08-A49A-4EF7-84D8-898EC3AA33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t="31544" r="582"/>
          <a:stretch/>
        </p:blipFill>
        <p:spPr>
          <a:xfrm>
            <a:off x="664359" y="5906235"/>
            <a:ext cx="10331307" cy="51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6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DB203BD-233D-40B3-ACE7-351889E659EA}"/>
              </a:ext>
            </a:extLst>
          </p:cNvPr>
          <p:cNvGrpSpPr/>
          <p:nvPr/>
        </p:nvGrpSpPr>
        <p:grpSpPr>
          <a:xfrm>
            <a:off x="87213" y="113342"/>
            <a:ext cx="1892240" cy="563991"/>
            <a:chOff x="1437" y="308076"/>
            <a:chExt cx="2354287" cy="941714"/>
          </a:xfrm>
        </p:grpSpPr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id="{EDE4BA65-E0B1-4AC6-9522-4F4E38710E45}"/>
                </a:ext>
              </a:extLst>
            </p:cNvPr>
            <p:cNvSpPr/>
            <p:nvPr/>
          </p:nvSpPr>
          <p:spPr>
            <a:xfrm>
              <a:off x="1437" y="308076"/>
              <a:ext cx="2354287" cy="941714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Pentagon 4">
              <a:extLst>
                <a:ext uri="{FF2B5EF4-FFF2-40B4-BE49-F238E27FC236}">
                  <a16:creationId xmlns:a16="http://schemas.microsoft.com/office/drawing/2014/main" id="{38D1DC28-8D86-423F-A268-F1AE8542BDDC}"/>
                </a:ext>
              </a:extLst>
            </p:cNvPr>
            <p:cNvSpPr txBox="1"/>
            <p:nvPr/>
          </p:nvSpPr>
          <p:spPr>
            <a:xfrm>
              <a:off x="1437" y="308076"/>
              <a:ext cx="2118859" cy="941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   Topic</a:t>
              </a:r>
              <a:endParaRPr lang="en-US" sz="20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42B8CF5-6615-48F8-8462-5E51AE6D4F77}"/>
              </a:ext>
            </a:extLst>
          </p:cNvPr>
          <p:cNvGrpSpPr/>
          <p:nvPr/>
        </p:nvGrpSpPr>
        <p:grpSpPr>
          <a:xfrm>
            <a:off x="1701478" y="113342"/>
            <a:ext cx="2647843" cy="563991"/>
            <a:chOff x="1884867" y="308076"/>
            <a:chExt cx="2354287" cy="941714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16C5A59C-D32B-4801-A553-FDB6DC76AD4D}"/>
                </a:ext>
              </a:extLst>
            </p:cNvPr>
            <p:cNvSpPr/>
            <p:nvPr/>
          </p:nvSpPr>
          <p:spPr>
            <a:xfrm>
              <a:off x="1884867" y="308076"/>
              <a:ext cx="2354287" cy="94171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Arrow: Chevron 4">
              <a:extLst>
                <a:ext uri="{FF2B5EF4-FFF2-40B4-BE49-F238E27FC236}">
                  <a16:creationId xmlns:a16="http://schemas.microsoft.com/office/drawing/2014/main" id="{C4562D1A-7129-433C-A554-B59ABE2AABDE}"/>
                </a:ext>
              </a:extLst>
            </p:cNvPr>
            <p:cNvSpPr txBox="1"/>
            <p:nvPr/>
          </p:nvSpPr>
          <p:spPr>
            <a:xfrm>
              <a:off x="2171764" y="308076"/>
              <a:ext cx="1596533" cy="941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000" kern="1200" dirty="0"/>
                <a:t> Hypothesis</a:t>
              </a:r>
              <a:endParaRPr lang="en-US" sz="20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F3329E3-E3B4-453E-B937-51662A2137FA}"/>
              </a:ext>
            </a:extLst>
          </p:cNvPr>
          <p:cNvGrpSpPr/>
          <p:nvPr/>
        </p:nvGrpSpPr>
        <p:grpSpPr>
          <a:xfrm>
            <a:off x="3687845" y="113342"/>
            <a:ext cx="4358889" cy="563991"/>
            <a:chOff x="3768296" y="308076"/>
            <a:chExt cx="2354287" cy="941714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53232758-6C78-44D7-85E3-D7D3D5F2C08D}"/>
                </a:ext>
              </a:extLst>
            </p:cNvPr>
            <p:cNvSpPr/>
            <p:nvPr/>
          </p:nvSpPr>
          <p:spPr>
            <a:xfrm>
              <a:off x="3768296" y="308076"/>
              <a:ext cx="2354287" cy="94171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4">
              <a:extLst>
                <a:ext uri="{FF2B5EF4-FFF2-40B4-BE49-F238E27FC236}">
                  <a16:creationId xmlns:a16="http://schemas.microsoft.com/office/drawing/2014/main" id="{06DCE5BD-C82F-4DFB-9AC5-39DE1BD5FC98}"/>
                </a:ext>
              </a:extLst>
            </p:cNvPr>
            <p:cNvSpPr txBox="1"/>
            <p:nvPr/>
          </p:nvSpPr>
          <p:spPr>
            <a:xfrm>
              <a:off x="4030802" y="308076"/>
              <a:ext cx="1829795" cy="941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 Testing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4A8DD9-6042-46C6-A03B-EDDD2CC29FDF}"/>
              </a:ext>
            </a:extLst>
          </p:cNvPr>
          <p:cNvGrpSpPr/>
          <p:nvPr/>
        </p:nvGrpSpPr>
        <p:grpSpPr>
          <a:xfrm>
            <a:off x="7769559" y="113341"/>
            <a:ext cx="2354287" cy="563991"/>
            <a:chOff x="5651726" y="308076"/>
            <a:chExt cx="2354287" cy="941714"/>
          </a:xfrm>
        </p:grpSpPr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B42F20CB-B7AA-431C-8CB0-19E62DB10900}"/>
                </a:ext>
              </a:extLst>
            </p:cNvPr>
            <p:cNvSpPr/>
            <p:nvPr/>
          </p:nvSpPr>
          <p:spPr>
            <a:xfrm>
              <a:off x="5651726" y="308076"/>
              <a:ext cx="2354287" cy="94171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Arrow: Chevron 4">
              <a:extLst>
                <a:ext uri="{FF2B5EF4-FFF2-40B4-BE49-F238E27FC236}">
                  <a16:creationId xmlns:a16="http://schemas.microsoft.com/office/drawing/2014/main" id="{96766632-38B0-4410-BBD2-465E3E3B8573}"/>
                </a:ext>
              </a:extLst>
            </p:cNvPr>
            <p:cNvSpPr txBox="1"/>
            <p:nvPr/>
          </p:nvSpPr>
          <p:spPr>
            <a:xfrm>
              <a:off x="5651726" y="308076"/>
              <a:ext cx="2249589" cy="941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Predictive</a:t>
              </a:r>
              <a:r>
                <a:rPr lang="ko-KR" altLang="en-US" sz="1900" kern="1200" dirty="0"/>
                <a:t> </a:t>
              </a:r>
              <a:r>
                <a:rPr lang="en-US" altLang="ko-KR" sz="1900" kern="1200" dirty="0"/>
                <a:t>Model</a:t>
              </a:r>
              <a:endParaRPr lang="en-US" sz="1900" kern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AD7726-68EC-481B-832A-B8812B8C5044}"/>
              </a:ext>
            </a:extLst>
          </p:cNvPr>
          <p:cNvGrpSpPr/>
          <p:nvPr/>
        </p:nvGrpSpPr>
        <p:grpSpPr>
          <a:xfrm>
            <a:off x="9750501" y="113340"/>
            <a:ext cx="2354287" cy="563991"/>
            <a:chOff x="9418586" y="308076"/>
            <a:chExt cx="2354287" cy="941714"/>
          </a:xfrm>
        </p:grpSpPr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049300DE-4D96-41B5-B731-F903017EF429}"/>
                </a:ext>
              </a:extLst>
            </p:cNvPr>
            <p:cNvSpPr/>
            <p:nvPr/>
          </p:nvSpPr>
          <p:spPr>
            <a:xfrm>
              <a:off x="9418586" y="308076"/>
              <a:ext cx="2354287" cy="94171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Chevron 4">
              <a:extLst>
                <a:ext uri="{FF2B5EF4-FFF2-40B4-BE49-F238E27FC236}">
                  <a16:creationId xmlns:a16="http://schemas.microsoft.com/office/drawing/2014/main" id="{A53E9818-EB21-4004-84B8-CCD089AFAC21}"/>
                </a:ext>
              </a:extLst>
            </p:cNvPr>
            <p:cNvSpPr txBox="1"/>
            <p:nvPr/>
          </p:nvSpPr>
          <p:spPr>
            <a:xfrm>
              <a:off x="9702333" y="308076"/>
              <a:ext cx="1599683" cy="941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dirty="0"/>
                <a:t>Schedule</a:t>
              </a:r>
              <a:endParaRPr lang="en-US" sz="2000" kern="1200" dirty="0"/>
            </a:p>
          </p:txBody>
        </p:sp>
      </p:grp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C78FCF4A-C2AF-4F97-ABD0-225FF459DBD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Stock fluctuation prediction based on News’ stance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9930DB1-F0F7-4BD6-80C9-8782141F8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67"/>
          <a:stretch/>
        </p:blipFill>
        <p:spPr>
          <a:xfrm>
            <a:off x="1324652" y="824089"/>
            <a:ext cx="9542696" cy="603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3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119</Words>
  <Application>Microsoft Office PowerPoint</Application>
  <PresentationFormat>Widescreen</PresentationFormat>
  <Paragraphs>83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Kwon Kyoungmi</dc:creator>
  <cp:lastModifiedBy>Kwon Kyoungmi</cp:lastModifiedBy>
  <cp:revision>2</cp:revision>
  <dcterms:created xsi:type="dcterms:W3CDTF">2021-04-19T02:37:26Z</dcterms:created>
  <dcterms:modified xsi:type="dcterms:W3CDTF">2021-04-19T02:42:15Z</dcterms:modified>
</cp:coreProperties>
</file>