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8.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9"/>
  </p:notesMasterIdLst>
  <p:sldIdLst>
    <p:sldId id="256" r:id="rId2"/>
    <p:sldId id="264" r:id="rId3"/>
    <p:sldId id="265" r:id="rId4"/>
    <p:sldId id="260" r:id="rId5"/>
    <p:sldId id="262" r:id="rId6"/>
    <p:sldId id="261" r:id="rId7"/>
    <p:sldId id="263" r:id="rId8"/>
    <p:sldId id="266" r:id="rId9"/>
    <p:sldId id="299" r:id="rId10"/>
    <p:sldId id="285" r:id="rId11"/>
    <p:sldId id="298" r:id="rId12"/>
    <p:sldId id="257" r:id="rId13"/>
    <p:sldId id="267" r:id="rId14"/>
    <p:sldId id="269" r:id="rId15"/>
    <p:sldId id="268" r:id="rId16"/>
    <p:sldId id="292" r:id="rId17"/>
    <p:sldId id="270" r:id="rId18"/>
    <p:sldId id="272" r:id="rId19"/>
    <p:sldId id="291" r:id="rId20"/>
    <p:sldId id="278" r:id="rId21"/>
    <p:sldId id="286" r:id="rId22"/>
    <p:sldId id="287" r:id="rId23"/>
    <p:sldId id="275" r:id="rId24"/>
    <p:sldId id="276" r:id="rId25"/>
    <p:sldId id="279" r:id="rId26"/>
    <p:sldId id="284" r:id="rId27"/>
    <p:sldId id="283" r:id="rId28"/>
    <p:sldId id="277" r:id="rId29"/>
    <p:sldId id="289" r:id="rId30"/>
    <p:sldId id="290" r:id="rId31"/>
    <p:sldId id="281" r:id="rId32"/>
    <p:sldId id="280" r:id="rId33"/>
    <p:sldId id="293" r:id="rId34"/>
    <p:sldId id="294" r:id="rId35"/>
    <p:sldId id="295" r:id="rId36"/>
    <p:sldId id="296" r:id="rId37"/>
    <p:sldId id="29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14246253-D712-4AE4-A6ED-F0E2EB643B28}">
          <p14:sldIdLst>
            <p14:sldId id="256"/>
            <p14:sldId id="264"/>
          </p14:sldIdLst>
        </p14:section>
        <p14:section name="引言" id="{C8A3A38D-0F69-4A62-90DD-1BBAB355A190}">
          <p14:sldIdLst>
            <p14:sldId id="265"/>
            <p14:sldId id="260"/>
            <p14:sldId id="262"/>
            <p14:sldId id="261"/>
            <p14:sldId id="263"/>
          </p14:sldIdLst>
        </p14:section>
        <p14:section name="程序系统的结构" id="{3320447C-09FB-45CE-A01E-D5EBB159F9ED}">
          <p14:sldIdLst>
            <p14:sldId id="266"/>
            <p14:sldId id="299"/>
            <p14:sldId id="285"/>
            <p14:sldId id="298"/>
            <p14:sldId id="257"/>
            <p14:sldId id="267"/>
            <p14:sldId id="269"/>
            <p14:sldId id="268"/>
            <p14:sldId id="292"/>
            <p14:sldId id="270"/>
            <p14:sldId id="272"/>
            <p14:sldId id="291"/>
            <p14:sldId id="278"/>
            <p14:sldId id="286"/>
            <p14:sldId id="287"/>
            <p14:sldId id="275"/>
            <p14:sldId id="276"/>
            <p14:sldId id="279"/>
            <p14:sldId id="284"/>
            <p14:sldId id="283"/>
            <p14:sldId id="277"/>
            <p14:sldId id="289"/>
            <p14:sldId id="290"/>
            <p14:sldId id="281"/>
            <p14:sldId id="280"/>
            <p14:sldId id="293"/>
            <p14:sldId id="294"/>
            <p14:sldId id="295"/>
            <p14:sldId id="296"/>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0000"/>
    <a:srgbClr val="FFFFFF"/>
    <a:srgbClr val="D2EFFA"/>
    <a:srgbClr val="A1C8C5"/>
    <a:srgbClr val="A7D8FC"/>
    <a:srgbClr val="6643BD"/>
    <a:srgbClr val="B3DDFC"/>
    <a:srgbClr val="000000"/>
    <a:srgbClr val="2683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75147" autoAdjust="0"/>
  </p:normalViewPr>
  <p:slideViewPr>
    <p:cSldViewPr snapToGrid="0">
      <p:cViewPr varScale="1">
        <p:scale>
          <a:sx n="86" d="100"/>
          <a:sy n="86" d="100"/>
        </p:scale>
        <p:origin x="1278"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353E0-9882-4107-9870-53909E3A1588}" type="datetimeFigureOut">
              <a:rPr lang="zh-CN" altLang="en-US" smtClean="0"/>
              <a:t>2020/12/9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1FF41-FB3D-494D-AC51-C456168211F9}" type="slidenum">
              <a:rPr lang="zh-CN" altLang="en-US" smtClean="0"/>
              <a:t>‹#›</a:t>
            </a:fld>
            <a:endParaRPr lang="zh-CN" altLang="en-US"/>
          </a:p>
        </p:txBody>
      </p:sp>
    </p:spTree>
    <p:extLst>
      <p:ext uri="{BB962C8B-B14F-4D97-AF65-F5344CB8AC3E}">
        <p14:creationId xmlns:p14="http://schemas.microsoft.com/office/powerpoint/2010/main" val="137653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rPr>
              <a:t>各位同学好，下面由我给大家带来第八组的详细设计说明报告，我们开发系统的主题是针对学生的个性化评价系统。</a:t>
            </a:r>
            <a:r>
              <a:rPr lang="zh-CN" altLang="en-US" dirty="0"/>
              <a:t> </a:t>
            </a:r>
          </a:p>
        </p:txBody>
      </p:sp>
      <p:sp>
        <p:nvSpPr>
          <p:cNvPr id="4" name="灯片编号占位符 3"/>
          <p:cNvSpPr>
            <a:spLocks noGrp="1"/>
          </p:cNvSpPr>
          <p:nvPr>
            <p:ph type="sldNum" sz="quarter" idx="5"/>
          </p:nvPr>
        </p:nvSpPr>
        <p:spPr/>
        <p:txBody>
          <a:bodyPr/>
          <a:lstStyle/>
          <a:p>
            <a:fld id="{FD91FF41-FB3D-494D-AC51-C456168211F9}" type="slidenum">
              <a:rPr lang="zh-CN" altLang="en-US" smtClean="0"/>
              <a:t>1</a:t>
            </a:fld>
            <a:endParaRPr lang="zh-CN" altLang="en-US"/>
          </a:p>
        </p:txBody>
      </p:sp>
    </p:spTree>
    <p:extLst>
      <p:ext uri="{BB962C8B-B14F-4D97-AF65-F5344CB8AC3E}">
        <p14:creationId xmlns:p14="http://schemas.microsoft.com/office/powerpoint/2010/main" val="4047770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由于我们的程序是以数据作为支撑的，所以程序的一开始一定是从外部获取学生信息</a:t>
            </a:r>
            <a:endParaRPr lang="en-US" altLang="zh-CN" dirty="0"/>
          </a:p>
          <a:p>
            <a:r>
              <a:rPr lang="zh-CN" altLang="en-US" dirty="0"/>
              <a:t>然后经过成绩预测模块训练模型、个性化评价生成模块给出个性化评价，</a:t>
            </a:r>
            <a:endParaRPr lang="en-US" altLang="zh-CN" dirty="0"/>
          </a:p>
          <a:p>
            <a:r>
              <a:rPr lang="zh-CN" altLang="en-US" dirty="0"/>
              <a:t>得到数据处理的结果后，用户就能登录系统了</a:t>
            </a:r>
          </a:p>
        </p:txBody>
      </p:sp>
      <p:sp>
        <p:nvSpPr>
          <p:cNvPr id="4" name="灯片编号占位符 3"/>
          <p:cNvSpPr>
            <a:spLocks noGrp="1"/>
          </p:cNvSpPr>
          <p:nvPr>
            <p:ph type="sldNum" sz="quarter" idx="5"/>
          </p:nvPr>
        </p:nvSpPr>
        <p:spPr/>
        <p:txBody>
          <a:bodyPr/>
          <a:lstStyle/>
          <a:p>
            <a:fld id="{FD91FF41-FB3D-494D-AC51-C456168211F9}" type="slidenum">
              <a:rPr lang="zh-CN" altLang="en-US" smtClean="0"/>
              <a:t>10</a:t>
            </a:fld>
            <a:endParaRPr lang="zh-CN" altLang="en-US"/>
          </a:p>
        </p:txBody>
      </p:sp>
    </p:spTree>
    <p:extLst>
      <p:ext uri="{BB962C8B-B14F-4D97-AF65-F5344CB8AC3E}">
        <p14:creationId xmlns:p14="http://schemas.microsoft.com/office/powerpoint/2010/main" val="1341456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91FF41-FB3D-494D-AC51-C456168211F9}" type="slidenum">
              <a:rPr lang="zh-CN" altLang="en-US" smtClean="0"/>
              <a:t>11</a:t>
            </a:fld>
            <a:endParaRPr lang="zh-CN" altLang="en-US"/>
          </a:p>
        </p:txBody>
      </p:sp>
    </p:spTree>
    <p:extLst>
      <p:ext uri="{BB962C8B-B14F-4D97-AF65-F5344CB8AC3E}">
        <p14:creationId xmlns:p14="http://schemas.microsoft.com/office/powerpoint/2010/main" val="2634804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rPr>
              <a:t>这是上次设计的模块结构图，我稍微简化了一下，可以看到五个模块中，前两个负责数据的收集传入，中间两个负责数据的处理，最后的</a:t>
            </a:r>
            <a:r>
              <a:rPr lang="en-US" altLang="zh-CN" sz="1800" dirty="0">
                <a:effectLst/>
              </a:rPr>
              <a:t>web</a:t>
            </a:r>
            <a:r>
              <a:rPr lang="zh-CN" altLang="en-US" sz="1800" dirty="0">
                <a:effectLst/>
              </a:rPr>
              <a:t>模块负责数据的可视化展示。我们需要完成的是后三个模块，因此这里根据各模块的完成难度分了三个组。</a:t>
            </a:r>
            <a:r>
              <a:rPr lang="zh-CN" altLang="en-US" dirty="0"/>
              <a:t> </a:t>
            </a:r>
          </a:p>
        </p:txBody>
      </p:sp>
      <p:sp>
        <p:nvSpPr>
          <p:cNvPr id="4" name="灯片编号占位符 3"/>
          <p:cNvSpPr>
            <a:spLocks noGrp="1"/>
          </p:cNvSpPr>
          <p:nvPr>
            <p:ph type="sldNum" sz="quarter" idx="5"/>
          </p:nvPr>
        </p:nvSpPr>
        <p:spPr/>
        <p:txBody>
          <a:bodyPr/>
          <a:lstStyle/>
          <a:p>
            <a:fld id="{FD91FF41-FB3D-494D-AC51-C456168211F9}" type="slidenum">
              <a:rPr lang="zh-CN" altLang="en-US" smtClean="0"/>
              <a:t>12</a:t>
            </a:fld>
            <a:endParaRPr lang="zh-CN" altLang="en-US"/>
          </a:p>
        </p:txBody>
      </p:sp>
    </p:spTree>
    <p:extLst>
      <p:ext uri="{BB962C8B-B14F-4D97-AF65-F5344CB8AC3E}">
        <p14:creationId xmlns:p14="http://schemas.microsoft.com/office/powerpoint/2010/main" val="3052222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rPr>
              <a:t>下面我根据这三个模块依次讲讲详细的过程设计。首先</a:t>
            </a:r>
            <a:r>
              <a:rPr lang="zh-CN" altLang="en-US" dirty="0"/>
              <a:t> </a:t>
            </a:r>
          </a:p>
        </p:txBody>
      </p:sp>
      <p:sp>
        <p:nvSpPr>
          <p:cNvPr id="4" name="灯片编号占位符 3"/>
          <p:cNvSpPr>
            <a:spLocks noGrp="1"/>
          </p:cNvSpPr>
          <p:nvPr>
            <p:ph type="sldNum" sz="quarter" idx="5"/>
          </p:nvPr>
        </p:nvSpPr>
        <p:spPr/>
        <p:txBody>
          <a:bodyPr/>
          <a:lstStyle/>
          <a:p>
            <a:fld id="{FD91FF41-FB3D-494D-AC51-C456168211F9}" type="slidenum">
              <a:rPr lang="zh-CN" altLang="en-US" smtClean="0"/>
              <a:t>13</a:t>
            </a:fld>
            <a:endParaRPr lang="zh-CN" altLang="en-US"/>
          </a:p>
        </p:txBody>
      </p:sp>
    </p:spTree>
    <p:extLst>
      <p:ext uri="{BB962C8B-B14F-4D97-AF65-F5344CB8AC3E}">
        <p14:creationId xmlns:p14="http://schemas.microsoft.com/office/powerpoint/2010/main" val="4059034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91FF41-FB3D-494D-AC51-C456168211F9}" type="slidenum">
              <a:rPr lang="zh-CN" altLang="en-US" smtClean="0"/>
              <a:t>14</a:t>
            </a:fld>
            <a:endParaRPr lang="zh-CN" altLang="en-US"/>
          </a:p>
        </p:txBody>
      </p:sp>
    </p:spTree>
    <p:extLst>
      <p:ext uri="{BB962C8B-B14F-4D97-AF65-F5344CB8AC3E}">
        <p14:creationId xmlns:p14="http://schemas.microsoft.com/office/powerpoint/2010/main" val="2629030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rPr>
              <a:t>从数据库中读取往届学生学期内表现各项数据和期末成绩，将各项数据划分为训练集、确认集和测试集，将所有的数据归一化，构建</a:t>
            </a:r>
            <a:r>
              <a:rPr lang="en-US" altLang="zh-CN" sz="1800" dirty="0">
                <a:solidFill>
                  <a:srgbClr val="494949"/>
                </a:solidFill>
                <a:effectLst/>
              </a:rPr>
              <a:t>SVM</a:t>
            </a:r>
            <a:r>
              <a:rPr lang="zh-CN" altLang="en-US" sz="1800" dirty="0">
                <a:solidFill>
                  <a:srgbClr val="494949"/>
                </a:solidFill>
                <a:effectLst/>
              </a:rPr>
              <a:t>模型，</a:t>
            </a:r>
            <a:r>
              <a:rPr lang="zh-CN" altLang="en-US" sz="2800" dirty="0"/>
              <a:t> </a:t>
            </a:r>
            <a:endParaRPr lang="zh-CN" altLang="en-US" dirty="0"/>
          </a:p>
        </p:txBody>
      </p:sp>
      <p:sp>
        <p:nvSpPr>
          <p:cNvPr id="4" name="灯片编号占位符 3"/>
          <p:cNvSpPr>
            <a:spLocks noGrp="1"/>
          </p:cNvSpPr>
          <p:nvPr>
            <p:ph type="sldNum" sz="quarter" idx="5"/>
          </p:nvPr>
        </p:nvSpPr>
        <p:spPr/>
        <p:txBody>
          <a:bodyPr/>
          <a:lstStyle/>
          <a:p>
            <a:fld id="{FD91FF41-FB3D-494D-AC51-C456168211F9}" type="slidenum">
              <a:rPr lang="zh-CN" altLang="en-US" smtClean="0"/>
              <a:t>15</a:t>
            </a:fld>
            <a:endParaRPr lang="zh-CN" altLang="en-US"/>
          </a:p>
        </p:txBody>
      </p:sp>
    </p:spTree>
    <p:extLst>
      <p:ext uri="{BB962C8B-B14F-4D97-AF65-F5344CB8AC3E}">
        <p14:creationId xmlns:p14="http://schemas.microsoft.com/office/powerpoint/2010/main" val="2316686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spcAft>
                <a:spcPts val="0"/>
              </a:spcAft>
            </a:pPr>
            <a:r>
              <a:rPr lang="zh-CN" altLang="en-US" sz="1800" dirty="0">
                <a:solidFill>
                  <a:srgbClr val="000000"/>
                </a:solidFill>
                <a:effectLst/>
              </a:rPr>
              <a:t>选取几组不同的正则化参数和核参数。用训练集的数据进行训练，把训练好的支持向量机在确认集上进行验证，选出误差最小的支持向量机</a:t>
            </a:r>
            <a:r>
              <a:rPr lang="zh-CN" altLang="en-US" sz="2800" dirty="0"/>
              <a:t>    </a:t>
            </a:r>
            <a:r>
              <a:rPr lang="en-US" altLang="zh-CN" sz="2800" dirty="0"/>
              <a:t>/// </a:t>
            </a:r>
          </a:p>
          <a:p>
            <a:pPr>
              <a:spcBef>
                <a:spcPts val="0"/>
              </a:spcBef>
              <a:spcAft>
                <a:spcPts val="0"/>
              </a:spcAft>
            </a:pPr>
            <a:endParaRPr lang="en-US" altLang="zh-CN" sz="2800" dirty="0"/>
          </a:p>
          <a:p>
            <a:pPr>
              <a:spcBef>
                <a:spcPts val="0"/>
              </a:spcBef>
              <a:spcAft>
                <a:spcPts val="0"/>
              </a:spcAft>
            </a:pPr>
            <a:r>
              <a:rPr lang="zh-CN" altLang="en-US" sz="1800" dirty="0">
                <a:effectLst/>
              </a:rPr>
              <a:t>最后我们使用测试集去检验预测成绩的误差是否在允许的范围内，误差过大那么我们会进一步调整模型直到误差在设定的阈值范围内。训练好的支持向量机可以保存下来以备之后调用。</a:t>
            </a:r>
            <a:r>
              <a:rPr lang="zh-CN" altLang="en-US" dirty="0"/>
              <a:t> </a:t>
            </a:r>
          </a:p>
        </p:txBody>
      </p:sp>
      <p:sp>
        <p:nvSpPr>
          <p:cNvPr id="4" name="灯片编号占位符 3"/>
          <p:cNvSpPr>
            <a:spLocks noGrp="1"/>
          </p:cNvSpPr>
          <p:nvPr>
            <p:ph type="sldNum" sz="quarter" idx="5"/>
          </p:nvPr>
        </p:nvSpPr>
        <p:spPr/>
        <p:txBody>
          <a:bodyPr/>
          <a:lstStyle/>
          <a:p>
            <a:fld id="{FD91FF41-FB3D-494D-AC51-C456168211F9}" type="slidenum">
              <a:rPr lang="zh-CN" altLang="en-US" smtClean="0"/>
              <a:t>16</a:t>
            </a:fld>
            <a:endParaRPr lang="zh-CN" altLang="en-US"/>
          </a:p>
        </p:txBody>
      </p:sp>
    </p:spTree>
    <p:extLst>
      <p:ext uri="{BB962C8B-B14F-4D97-AF65-F5344CB8AC3E}">
        <p14:creationId xmlns:p14="http://schemas.microsoft.com/office/powerpoint/2010/main" val="132675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spcAft>
                <a:spcPts val="0"/>
              </a:spcAft>
            </a:pPr>
            <a:r>
              <a:rPr lang="zh-CN" altLang="en-US" sz="1800" dirty="0">
                <a:solidFill>
                  <a:srgbClr val="494949"/>
                </a:solidFill>
                <a:effectLst/>
              </a:rPr>
              <a:t>最后，通过数据库获得需要预测成绩的学生的学习表现，利用优化后的模型对这些学生进行成绩预测，并向</a:t>
            </a:r>
            <a:r>
              <a:rPr lang="en-US" altLang="zh-CN" sz="1800" dirty="0">
                <a:solidFill>
                  <a:srgbClr val="494949"/>
                </a:solidFill>
                <a:effectLst/>
              </a:rPr>
              <a:t>web</a:t>
            </a:r>
            <a:r>
              <a:rPr lang="zh-CN" altLang="en-US" sz="1800" dirty="0">
                <a:solidFill>
                  <a:srgbClr val="494949"/>
                </a:solidFill>
                <a:effectLst/>
              </a:rPr>
              <a:t>端输出预测成绩结果。</a:t>
            </a:r>
            <a:r>
              <a:rPr lang="zh-CN" altLang="en-US" sz="2800" dirty="0"/>
              <a:t> </a:t>
            </a:r>
            <a:endParaRPr lang="zh-CN" altLang="en-US" dirty="0"/>
          </a:p>
        </p:txBody>
      </p:sp>
      <p:sp>
        <p:nvSpPr>
          <p:cNvPr id="4" name="灯片编号占位符 3"/>
          <p:cNvSpPr>
            <a:spLocks noGrp="1"/>
          </p:cNvSpPr>
          <p:nvPr>
            <p:ph type="sldNum" sz="quarter" idx="5"/>
          </p:nvPr>
        </p:nvSpPr>
        <p:spPr/>
        <p:txBody>
          <a:bodyPr/>
          <a:lstStyle/>
          <a:p>
            <a:fld id="{FD91FF41-FB3D-494D-AC51-C456168211F9}" type="slidenum">
              <a:rPr lang="zh-CN" altLang="en-US" smtClean="0"/>
              <a:t>17</a:t>
            </a:fld>
            <a:endParaRPr lang="zh-CN" altLang="en-US"/>
          </a:p>
        </p:txBody>
      </p:sp>
    </p:spTree>
    <p:extLst>
      <p:ext uri="{BB962C8B-B14F-4D97-AF65-F5344CB8AC3E}">
        <p14:creationId xmlns:p14="http://schemas.microsoft.com/office/powerpoint/2010/main" val="3526246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输入项</a:t>
            </a:r>
            <a:endParaRPr lang="en-US" altLang="zh-CN" dirty="0"/>
          </a:p>
          <a:p>
            <a:r>
              <a:rPr lang="en-US" altLang="zh-CN" dirty="0"/>
              <a:t>X</a:t>
            </a:r>
          </a:p>
          <a:p>
            <a:r>
              <a:rPr lang="en-US" altLang="zh-CN" dirty="0"/>
              <a:t>Y</a:t>
            </a:r>
          </a:p>
          <a:p>
            <a:r>
              <a:rPr lang="zh-CN" altLang="en-US" dirty="0"/>
              <a:t>训练支持向量机</a:t>
            </a:r>
            <a:endParaRPr lang="en-US" altLang="zh-CN" dirty="0"/>
          </a:p>
          <a:p>
            <a:r>
              <a:rPr lang="zh-CN" altLang="en-US" dirty="0"/>
              <a:t>本届</a:t>
            </a:r>
            <a:endParaRPr lang="en-US" altLang="zh-CN" dirty="0"/>
          </a:p>
        </p:txBody>
      </p:sp>
      <p:sp>
        <p:nvSpPr>
          <p:cNvPr id="4" name="灯片编号占位符 3"/>
          <p:cNvSpPr>
            <a:spLocks noGrp="1"/>
          </p:cNvSpPr>
          <p:nvPr>
            <p:ph type="sldNum" sz="quarter" idx="5"/>
          </p:nvPr>
        </p:nvSpPr>
        <p:spPr/>
        <p:txBody>
          <a:bodyPr/>
          <a:lstStyle/>
          <a:p>
            <a:fld id="{FD91FF41-FB3D-494D-AC51-C456168211F9}" type="slidenum">
              <a:rPr lang="zh-CN" altLang="en-US" smtClean="0"/>
              <a:t>18</a:t>
            </a:fld>
            <a:endParaRPr lang="zh-CN" altLang="en-US"/>
          </a:p>
        </p:txBody>
      </p:sp>
    </p:spTree>
    <p:extLst>
      <p:ext uri="{BB962C8B-B14F-4D97-AF65-F5344CB8AC3E}">
        <p14:creationId xmlns:p14="http://schemas.microsoft.com/office/powerpoint/2010/main" val="2477170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494949"/>
                </a:solidFill>
                <a:effectLst/>
              </a:rPr>
              <a:t>那么对于这个模块的限制条件呢，主要在于用于训练的数据从维度与体量来说都不算大，因此预测的结果会有难以避免的误差。另外由于系统数据库没有本届学生的信息，因此各位同学在使用系统时需先手动输入自己的信息。</a:t>
            </a:r>
            <a:r>
              <a:rPr lang="zh-CN" altLang="en-US" dirty="0"/>
              <a:t> </a:t>
            </a:r>
          </a:p>
        </p:txBody>
      </p:sp>
      <p:sp>
        <p:nvSpPr>
          <p:cNvPr id="4" name="灯片编号占位符 3"/>
          <p:cNvSpPr>
            <a:spLocks noGrp="1"/>
          </p:cNvSpPr>
          <p:nvPr>
            <p:ph type="sldNum" sz="quarter" idx="5"/>
          </p:nvPr>
        </p:nvSpPr>
        <p:spPr/>
        <p:txBody>
          <a:bodyPr/>
          <a:lstStyle/>
          <a:p>
            <a:fld id="{FD91FF41-FB3D-494D-AC51-C456168211F9}" type="slidenum">
              <a:rPr lang="zh-CN" altLang="en-US" smtClean="0"/>
              <a:t>19</a:t>
            </a:fld>
            <a:endParaRPr lang="zh-CN" altLang="en-US"/>
          </a:p>
        </p:txBody>
      </p:sp>
    </p:spTree>
    <p:extLst>
      <p:ext uri="{BB962C8B-B14F-4D97-AF65-F5344CB8AC3E}">
        <p14:creationId xmlns:p14="http://schemas.microsoft.com/office/powerpoint/2010/main" val="3029218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rPr>
              <a:t>这次的报告分为两个部分，第一个部分带大家稍微回顾一下项目的背景和定义，第二部分我们会参照上次完成的模块结构图，分模块向大家详细解释每个模块中每个程序的功能、算法和流程逻辑。</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FD91FF41-FB3D-494D-AC51-C456168211F9}" type="slidenum">
              <a:rPr lang="zh-CN" altLang="en-US" smtClean="0"/>
              <a:t>2</a:t>
            </a:fld>
            <a:endParaRPr lang="zh-CN" altLang="en-US"/>
          </a:p>
        </p:txBody>
      </p:sp>
    </p:spTree>
    <p:extLst>
      <p:ext uri="{BB962C8B-B14F-4D97-AF65-F5344CB8AC3E}">
        <p14:creationId xmlns:p14="http://schemas.microsoft.com/office/powerpoint/2010/main" val="3646945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solidFill>
                  <a:srgbClr val="494949"/>
                </a:solidFill>
                <a:effectLst/>
              </a:rPr>
              <a:t>本系统的第二个模块：</a:t>
            </a:r>
            <a:endParaRPr lang="en-US" altLang="zh-CN" sz="1800" dirty="0">
              <a:solidFill>
                <a:srgbClr val="494949"/>
              </a:solidFill>
              <a:effectLst/>
            </a:endParaRPr>
          </a:p>
          <a:p>
            <a:r>
              <a:rPr lang="zh-CN" altLang="en-US" sz="1800" dirty="0">
                <a:solidFill>
                  <a:srgbClr val="494949"/>
                </a:solidFill>
                <a:effectLst/>
              </a:rPr>
              <a:t>个性化评价生成模块会基于信息处理模块传递而来的学生个人信息，通过特定算法将学生进行 性格、学习状态 分类，并根据学生的分类结果为之生成个性化评价语句，将个性化评价语句传递给用户端</a:t>
            </a:r>
            <a:r>
              <a:rPr lang="en-US" altLang="zh-CN" sz="1800" dirty="0">
                <a:solidFill>
                  <a:srgbClr val="494949"/>
                </a:solidFill>
                <a:effectLst/>
              </a:rPr>
              <a:t>Web</a:t>
            </a:r>
            <a:r>
              <a:rPr lang="zh-CN" altLang="en-US" sz="1800" dirty="0">
                <a:solidFill>
                  <a:srgbClr val="494949"/>
                </a:solidFill>
                <a:effectLst/>
              </a:rPr>
              <a:t>页面以向用户展示。</a:t>
            </a:r>
            <a:r>
              <a:rPr lang="zh-CN" altLang="en-US" sz="2400" dirty="0"/>
              <a:t> </a:t>
            </a:r>
            <a:endParaRPr lang="zh-CN" altLang="en-US" dirty="0"/>
          </a:p>
        </p:txBody>
      </p:sp>
      <p:sp>
        <p:nvSpPr>
          <p:cNvPr id="4" name="灯片编号占位符 3"/>
          <p:cNvSpPr>
            <a:spLocks noGrp="1"/>
          </p:cNvSpPr>
          <p:nvPr>
            <p:ph type="sldNum" sz="quarter" idx="5"/>
          </p:nvPr>
        </p:nvSpPr>
        <p:spPr/>
        <p:txBody>
          <a:bodyPr/>
          <a:lstStyle/>
          <a:p>
            <a:fld id="{FD91FF41-FB3D-494D-AC51-C456168211F9}" type="slidenum">
              <a:rPr lang="zh-CN" altLang="en-US" smtClean="0"/>
              <a:t>20</a:t>
            </a:fld>
            <a:endParaRPr lang="zh-CN" altLang="en-US"/>
          </a:p>
        </p:txBody>
      </p:sp>
    </p:spTree>
    <p:extLst>
      <p:ext uri="{BB962C8B-B14F-4D97-AF65-F5344CB8AC3E}">
        <p14:creationId xmlns:p14="http://schemas.microsoft.com/office/powerpoint/2010/main" val="213866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1" dirty="0">
                <a:effectLst/>
              </a:rPr>
              <a:t>输入项</a:t>
            </a:r>
          </a:p>
          <a:p>
            <a:pPr marL="342900" indent="-342900">
              <a:spcBef>
                <a:spcPts val="0"/>
              </a:spcBef>
              <a:spcAft>
                <a:spcPts val="0"/>
              </a:spcAft>
              <a:buFont typeface="Arial" panose="020B0604020202020204" pitchFamily="34" charset="0"/>
              <a:buChar char="•"/>
            </a:pPr>
            <a:r>
              <a:rPr lang="zh-CN" altLang="en-US" sz="1200" dirty="0">
                <a:solidFill>
                  <a:srgbClr val="494949"/>
                </a:solidFill>
                <a:effectLst/>
              </a:rPr>
              <a:t>学生历次随堂测验成绩；</a:t>
            </a:r>
          </a:p>
          <a:p>
            <a:pPr marL="342900" indent="-342900">
              <a:spcBef>
                <a:spcPts val="0"/>
              </a:spcBef>
              <a:spcAft>
                <a:spcPts val="0"/>
              </a:spcAft>
              <a:buFont typeface="Arial" panose="020B0604020202020204" pitchFamily="34" charset="0"/>
              <a:buChar char="•"/>
            </a:pPr>
            <a:r>
              <a:rPr lang="zh-CN" altLang="en-US" sz="1200" dirty="0">
                <a:solidFill>
                  <a:srgbClr val="494949"/>
                </a:solidFill>
                <a:effectLst/>
              </a:rPr>
              <a:t>学生网课行为记录；</a:t>
            </a:r>
          </a:p>
          <a:p>
            <a:pPr marL="342900" indent="-342900">
              <a:spcBef>
                <a:spcPts val="0"/>
              </a:spcBef>
              <a:spcAft>
                <a:spcPts val="0"/>
              </a:spcAft>
              <a:buFont typeface="Arial" panose="020B0604020202020204" pitchFamily="34" charset="0"/>
              <a:buChar char="•"/>
            </a:pPr>
            <a:r>
              <a:rPr lang="zh-CN" altLang="en-US" sz="1200" dirty="0">
                <a:solidFill>
                  <a:srgbClr val="494949"/>
                </a:solidFill>
                <a:effectLst/>
              </a:rPr>
              <a:t>学生网课观看时长。</a:t>
            </a:r>
            <a:endParaRPr lang="en-US" altLang="zh-CN" dirty="0"/>
          </a:p>
          <a:p>
            <a:endParaRPr lang="en-US" altLang="zh-CN" dirty="0"/>
          </a:p>
          <a:p>
            <a:pPr>
              <a:buFont typeface="Arial" panose="020B0604020202020204" pitchFamily="34" charset="0"/>
              <a:buChar char="•"/>
            </a:pPr>
            <a:r>
              <a:rPr lang="zh-CN" altLang="en-US" sz="1800" dirty="0">
                <a:solidFill>
                  <a:srgbClr val="494949"/>
                </a:solidFill>
                <a:effectLst/>
              </a:rPr>
              <a:t>基于学生的个人性格、当前知识掌握水平、学习趋势（进步、退步或振荡）三个维度对学生做出个性化评价。</a:t>
            </a:r>
            <a:endParaRPr lang="zh-CN" altLang="en-US" dirty="0">
              <a:effectLst/>
            </a:endParaRPr>
          </a:p>
          <a:p>
            <a:br>
              <a:rPr lang="zh-CN" altLang="en-US" sz="1800" dirty="0">
                <a:effectLst/>
              </a:rPr>
            </a:br>
            <a:r>
              <a:rPr lang="zh-CN" altLang="en-US" sz="1800" dirty="0">
                <a:effectLst/>
              </a:rPr>
              <a:t>观看学习视频时的表现：</a:t>
            </a:r>
            <a:endParaRPr lang="zh-CN" altLang="en-US" dirty="0"/>
          </a:p>
          <a:p>
            <a:r>
              <a:rPr lang="zh-CN" altLang="en-US" sz="1800" dirty="0">
                <a:solidFill>
                  <a:srgbClr val="494949"/>
                </a:solidFill>
                <a:effectLst/>
              </a:rPr>
              <a:t>（</a:t>
            </a:r>
            <a:r>
              <a:rPr lang="en-US" altLang="zh-CN" sz="1800" dirty="0">
                <a:solidFill>
                  <a:srgbClr val="494949"/>
                </a:solidFill>
                <a:effectLst/>
              </a:rPr>
              <a:t>1</a:t>
            </a:r>
            <a:r>
              <a:rPr lang="zh-CN" altLang="en-US" sz="1800" dirty="0">
                <a:solidFill>
                  <a:srgbClr val="494949"/>
                </a:solidFill>
                <a:effectLst/>
              </a:rPr>
              <a:t>）学生观看网课过程中部分有代表性的行为的出现频率</a:t>
            </a:r>
            <a:endParaRPr lang="zh-CN" altLang="en-US" dirty="0"/>
          </a:p>
          <a:p>
            <a:pPr>
              <a:spcBef>
                <a:spcPts val="0"/>
              </a:spcBef>
              <a:spcAft>
                <a:spcPts val="0"/>
              </a:spcAft>
            </a:pPr>
            <a:r>
              <a:rPr lang="zh-CN" altLang="en-US" sz="1800" dirty="0">
                <a:solidFill>
                  <a:srgbClr val="494949"/>
                </a:solidFill>
                <a:effectLst/>
              </a:rPr>
              <a:t>（</a:t>
            </a:r>
            <a:r>
              <a:rPr lang="en-US" altLang="zh-CN" sz="1800" dirty="0">
                <a:solidFill>
                  <a:srgbClr val="494949"/>
                </a:solidFill>
                <a:effectLst/>
              </a:rPr>
              <a:t>2</a:t>
            </a:r>
            <a:r>
              <a:rPr lang="zh-CN" altLang="en-US" sz="1800" dirty="0">
                <a:solidFill>
                  <a:srgbClr val="494949"/>
                </a:solidFill>
                <a:effectLst/>
              </a:rPr>
              <a:t>）学生网课观看时长</a:t>
            </a:r>
            <a:endParaRPr lang="zh-CN" altLang="en-US" sz="1800" dirty="0">
              <a:effectLst/>
            </a:endParaRPr>
          </a:p>
          <a:p>
            <a:pPr>
              <a:spcBef>
                <a:spcPts val="0"/>
              </a:spcBef>
              <a:spcAft>
                <a:spcPts val="0"/>
              </a:spcAft>
              <a:buFont typeface="Arial" panose="020B0604020202020204" pitchFamily="34" charset="0"/>
              <a:buChar char="•"/>
            </a:pPr>
            <a:r>
              <a:rPr lang="zh-CN" altLang="en-US" sz="1800" dirty="0">
                <a:solidFill>
                  <a:srgbClr val="494949"/>
                </a:solidFill>
                <a:effectLst/>
              </a:rPr>
              <a:t>这两方面数据进行加权打分，根据区间划分规则提取学生性格特征、确定学生性格分类；</a:t>
            </a:r>
            <a:endParaRPr lang="zh-CN" altLang="en-US" sz="1800" dirty="0">
              <a:effectLst/>
            </a:endParaRPr>
          </a:p>
        </p:txBody>
      </p:sp>
      <p:sp>
        <p:nvSpPr>
          <p:cNvPr id="4" name="灯片编号占位符 3"/>
          <p:cNvSpPr>
            <a:spLocks noGrp="1"/>
          </p:cNvSpPr>
          <p:nvPr>
            <p:ph type="sldNum" sz="quarter" idx="5"/>
          </p:nvPr>
        </p:nvSpPr>
        <p:spPr/>
        <p:txBody>
          <a:bodyPr/>
          <a:lstStyle/>
          <a:p>
            <a:fld id="{FD91FF41-FB3D-494D-AC51-C456168211F9}" type="slidenum">
              <a:rPr lang="zh-CN" altLang="en-US" smtClean="0"/>
              <a:t>21</a:t>
            </a:fld>
            <a:endParaRPr lang="zh-CN" altLang="en-US"/>
          </a:p>
        </p:txBody>
      </p:sp>
    </p:spTree>
    <p:extLst>
      <p:ext uri="{BB962C8B-B14F-4D97-AF65-F5344CB8AC3E}">
        <p14:creationId xmlns:p14="http://schemas.microsoft.com/office/powerpoint/2010/main" val="2993204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sz="1200" dirty="0">
                <a:solidFill>
                  <a:srgbClr val="494949"/>
                </a:solidFill>
                <a:effectLst/>
              </a:rPr>
              <a:t>根据学生随堂测验平均分值，为学生划定不同的当前知识掌握水平区间；</a:t>
            </a:r>
            <a:endParaRPr lang="en-US" altLang="zh-CN" sz="1200" dirty="0">
              <a:solidFill>
                <a:srgbClr val="494949"/>
              </a:solidFill>
              <a:effectLst/>
            </a:endParaRPr>
          </a:p>
          <a:p>
            <a:pPr>
              <a:buFont typeface="Arial" panose="020B0604020202020204" pitchFamily="34" charset="0"/>
              <a:buNone/>
            </a:pPr>
            <a:endParaRPr lang="en-US" altLang="zh-CN" sz="1200" dirty="0">
              <a:solidFill>
                <a:srgbClr val="494949"/>
              </a:solidFill>
              <a:effectLst/>
            </a:endParaRPr>
          </a:p>
          <a:p>
            <a:pPr>
              <a:buFont typeface="Arial" panose="020B0604020202020204" pitchFamily="34" charset="0"/>
              <a:buNone/>
            </a:pPr>
            <a:r>
              <a:rPr lang="zh-CN" altLang="en-US" sz="1200" dirty="0">
                <a:solidFill>
                  <a:srgbClr val="494949"/>
                </a:solidFill>
                <a:effectLst/>
              </a:rPr>
              <a:t>根据开学测验的成绩，判断学生的基础水平：扎实、一般、较弱</a:t>
            </a:r>
            <a:endParaRPr lang="en-US" altLang="zh-CN" sz="1200" dirty="0">
              <a:solidFill>
                <a:srgbClr val="494949"/>
              </a:solidFill>
              <a:effectLst/>
            </a:endParaRPr>
          </a:p>
          <a:p>
            <a:pPr>
              <a:buFont typeface="Arial" panose="020B0604020202020204" pitchFamily="34" charset="0"/>
              <a:buChar char="•"/>
            </a:pPr>
            <a:endParaRPr lang="zh-CN" altLang="en-US" dirty="0"/>
          </a:p>
          <a:p>
            <a:pPr>
              <a:buFont typeface="Arial" panose="020B0604020202020204" pitchFamily="34" charset="0"/>
              <a:buNone/>
            </a:pPr>
            <a:r>
              <a:rPr lang="zh-CN" altLang="en-US" sz="1200" dirty="0">
                <a:solidFill>
                  <a:srgbClr val="494949"/>
                </a:solidFill>
                <a:effectLst/>
              </a:rPr>
              <a:t>确定学生在以上三个维度上的定位后，根据不同的维度情况组合生成个性化的评价语句。</a:t>
            </a:r>
            <a:endParaRPr lang="zh-CN" altLang="en-US" dirty="0"/>
          </a:p>
        </p:txBody>
      </p:sp>
      <p:sp>
        <p:nvSpPr>
          <p:cNvPr id="4" name="灯片编号占位符 3"/>
          <p:cNvSpPr>
            <a:spLocks noGrp="1"/>
          </p:cNvSpPr>
          <p:nvPr>
            <p:ph type="sldNum" sz="quarter" idx="5"/>
          </p:nvPr>
        </p:nvSpPr>
        <p:spPr/>
        <p:txBody>
          <a:bodyPr/>
          <a:lstStyle/>
          <a:p>
            <a:fld id="{FD91FF41-FB3D-494D-AC51-C456168211F9}" type="slidenum">
              <a:rPr lang="zh-CN" altLang="en-US" smtClean="0"/>
              <a:t>22</a:t>
            </a:fld>
            <a:endParaRPr lang="zh-CN" altLang="en-US"/>
          </a:p>
        </p:txBody>
      </p:sp>
    </p:spTree>
    <p:extLst>
      <p:ext uri="{BB962C8B-B14F-4D97-AF65-F5344CB8AC3E}">
        <p14:creationId xmlns:p14="http://schemas.microsoft.com/office/powerpoint/2010/main" val="4028718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91FF41-FB3D-494D-AC51-C456168211F9}" type="slidenum">
              <a:rPr lang="zh-CN" altLang="en-US" smtClean="0"/>
              <a:t>23</a:t>
            </a:fld>
            <a:endParaRPr lang="zh-CN" altLang="en-US"/>
          </a:p>
        </p:txBody>
      </p:sp>
    </p:spTree>
    <p:extLst>
      <p:ext uri="{BB962C8B-B14F-4D97-AF65-F5344CB8AC3E}">
        <p14:creationId xmlns:p14="http://schemas.microsoft.com/office/powerpoint/2010/main" val="1109823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494949"/>
                </a:solidFill>
                <a:effectLst/>
              </a:rPr>
              <a:t>另外这个算法也有不少限制条件，比方说为保证信息的时效性，需要系统及时更新；分类的方法不同也会导致结果不唯一，所以分类仅供参考。</a:t>
            </a:r>
            <a:r>
              <a:rPr lang="zh-CN" altLang="en-US" dirty="0"/>
              <a:t> </a:t>
            </a:r>
          </a:p>
        </p:txBody>
      </p:sp>
      <p:sp>
        <p:nvSpPr>
          <p:cNvPr id="4" name="灯片编号占位符 3"/>
          <p:cNvSpPr>
            <a:spLocks noGrp="1"/>
          </p:cNvSpPr>
          <p:nvPr>
            <p:ph type="sldNum" sz="quarter" idx="5"/>
          </p:nvPr>
        </p:nvSpPr>
        <p:spPr/>
        <p:txBody>
          <a:bodyPr/>
          <a:lstStyle/>
          <a:p>
            <a:fld id="{FD91FF41-FB3D-494D-AC51-C456168211F9}" type="slidenum">
              <a:rPr lang="zh-CN" altLang="en-US" smtClean="0"/>
              <a:t>24</a:t>
            </a:fld>
            <a:endParaRPr lang="zh-CN" altLang="en-US"/>
          </a:p>
        </p:txBody>
      </p:sp>
    </p:spTree>
    <p:extLst>
      <p:ext uri="{BB962C8B-B14F-4D97-AF65-F5344CB8AC3E}">
        <p14:creationId xmlns:p14="http://schemas.microsoft.com/office/powerpoint/2010/main" val="1860711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effectLst/>
              </a:rPr>
              <a:t>最后一个</a:t>
            </a:r>
            <a:r>
              <a:rPr lang="en-US" altLang="zh-CN" sz="2800" dirty="0">
                <a:effectLst/>
              </a:rPr>
              <a:t>Web</a:t>
            </a:r>
            <a:r>
              <a:rPr lang="zh-CN" altLang="en-US" sz="2800" dirty="0">
                <a:effectLst/>
              </a:rPr>
              <a:t>模块，由于在</a:t>
            </a:r>
            <a:r>
              <a:rPr lang="en-US" altLang="zh-CN" sz="2800" dirty="0">
                <a:effectLst/>
              </a:rPr>
              <a:t>web</a:t>
            </a:r>
            <a:r>
              <a:rPr lang="zh-CN" altLang="en-US" sz="2800" dirty="0">
                <a:effectLst/>
              </a:rPr>
              <a:t>上需要实现的功能相较于另外两个模块多，所以内容也十分充足。</a:t>
            </a:r>
          </a:p>
          <a:p>
            <a:r>
              <a:rPr lang="zh-CN" altLang="en-US" sz="2800" dirty="0">
                <a:effectLst/>
              </a:rPr>
              <a:t>首先是上次从概要设计继承的模块结构图，可以看到我们将</a:t>
            </a:r>
            <a:r>
              <a:rPr lang="en-US" altLang="zh-CN" sz="2800" dirty="0">
                <a:effectLst/>
              </a:rPr>
              <a:t>web</a:t>
            </a:r>
            <a:r>
              <a:rPr lang="zh-CN" altLang="en-US" sz="2800" dirty="0">
                <a:effectLst/>
              </a:rPr>
              <a:t>划分为</a:t>
            </a:r>
            <a:r>
              <a:rPr lang="en-US" altLang="zh-CN" sz="2800" dirty="0">
                <a:effectLst/>
              </a:rPr>
              <a:t>MTV</a:t>
            </a:r>
            <a:r>
              <a:rPr lang="zh-CN" altLang="en-US" sz="2800" dirty="0">
                <a:effectLst/>
              </a:rPr>
              <a:t>三个模块，</a:t>
            </a:r>
            <a:endParaRPr lang="zh-CN" altLang="en-US" dirty="0"/>
          </a:p>
        </p:txBody>
      </p:sp>
      <p:sp>
        <p:nvSpPr>
          <p:cNvPr id="4" name="灯片编号占位符 3"/>
          <p:cNvSpPr>
            <a:spLocks noGrp="1"/>
          </p:cNvSpPr>
          <p:nvPr>
            <p:ph type="sldNum" sz="quarter" idx="5"/>
          </p:nvPr>
        </p:nvSpPr>
        <p:spPr/>
        <p:txBody>
          <a:bodyPr/>
          <a:lstStyle/>
          <a:p>
            <a:fld id="{FD91FF41-FB3D-494D-AC51-C456168211F9}" type="slidenum">
              <a:rPr lang="zh-CN" altLang="en-US" smtClean="0"/>
              <a:t>25</a:t>
            </a:fld>
            <a:endParaRPr lang="zh-CN" altLang="en-US"/>
          </a:p>
        </p:txBody>
      </p:sp>
    </p:spTree>
    <p:extLst>
      <p:ext uri="{BB962C8B-B14F-4D97-AF65-F5344CB8AC3E}">
        <p14:creationId xmlns:p14="http://schemas.microsoft.com/office/powerpoint/2010/main" val="1619390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rPr>
              <a:t>model</a:t>
            </a:r>
            <a:r>
              <a:rPr lang="zh-CN" altLang="en-US" sz="1200" dirty="0">
                <a:effectLst/>
              </a:rPr>
              <a:t>负责数据存取，</a:t>
            </a:r>
            <a:r>
              <a:rPr lang="en-US" altLang="zh-CN" sz="1200" dirty="0">
                <a:effectLst/>
              </a:rPr>
              <a:t>view</a:t>
            </a:r>
            <a:r>
              <a:rPr lang="zh-CN" altLang="en-US" sz="1200" dirty="0">
                <a:effectLst/>
              </a:rPr>
              <a:t>负责业务逻辑，</a:t>
            </a:r>
            <a:r>
              <a:rPr lang="en-US" altLang="zh-CN" sz="1200" dirty="0">
                <a:effectLst/>
              </a:rPr>
              <a:t>template</a:t>
            </a:r>
            <a:r>
              <a:rPr lang="zh-CN" altLang="en-US" sz="1200" dirty="0">
                <a:effectLst/>
              </a:rPr>
              <a:t>负责展示，这样的</a:t>
            </a:r>
            <a:r>
              <a:rPr lang="zh-CN" altLang="en-US" sz="1000" dirty="0">
                <a:effectLst/>
                <a:latin typeface="unset"/>
              </a:rPr>
              <a:t>模式可以实现在架构上将表现层和数据处理层分离的解耦合。</a:t>
            </a:r>
            <a:endParaRPr lang="zh-CN" altLang="en-US" sz="1200" dirty="0"/>
          </a:p>
        </p:txBody>
      </p:sp>
      <p:sp>
        <p:nvSpPr>
          <p:cNvPr id="4" name="灯片编号占位符 3"/>
          <p:cNvSpPr>
            <a:spLocks noGrp="1"/>
          </p:cNvSpPr>
          <p:nvPr>
            <p:ph type="sldNum" sz="quarter" idx="5"/>
          </p:nvPr>
        </p:nvSpPr>
        <p:spPr/>
        <p:txBody>
          <a:bodyPr/>
          <a:lstStyle/>
          <a:p>
            <a:fld id="{FD91FF41-FB3D-494D-AC51-C456168211F9}" type="slidenum">
              <a:rPr lang="zh-CN" altLang="en-US" smtClean="0"/>
              <a:t>26</a:t>
            </a:fld>
            <a:endParaRPr lang="zh-CN" altLang="en-US"/>
          </a:p>
        </p:txBody>
      </p:sp>
    </p:spTree>
    <p:extLst>
      <p:ext uri="{BB962C8B-B14F-4D97-AF65-F5344CB8AC3E}">
        <p14:creationId xmlns:p14="http://schemas.microsoft.com/office/powerpoint/2010/main" val="1379183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rPr>
              <a:t>这个是</a:t>
            </a:r>
            <a:r>
              <a:rPr lang="en-US" altLang="zh-CN" sz="1800" dirty="0">
                <a:effectLst/>
              </a:rPr>
              <a:t>web</a:t>
            </a:r>
            <a:r>
              <a:rPr lang="zh-CN" altLang="en-US" sz="1800" dirty="0">
                <a:effectLst/>
              </a:rPr>
              <a:t>模块的接口说明</a:t>
            </a:r>
            <a:endParaRPr lang="zh-CN" altLang="en-US" dirty="0">
              <a:effectLst/>
            </a:endParaRPr>
          </a:p>
          <a:p>
            <a:r>
              <a:rPr lang="en-US" altLang="zh-CN" sz="1800" dirty="0">
                <a:effectLst/>
              </a:rPr>
              <a:t>WSGI</a:t>
            </a:r>
            <a:r>
              <a:rPr lang="zh-CN" altLang="en-US" sz="1800" dirty="0">
                <a:effectLst/>
              </a:rPr>
              <a:t>（</a:t>
            </a:r>
            <a:r>
              <a:rPr lang="en-US" altLang="zh-CN" sz="1800" dirty="0">
                <a:effectLst/>
              </a:rPr>
              <a:t>Web</a:t>
            </a:r>
            <a:r>
              <a:rPr lang="zh-CN" altLang="en-US" sz="1800" dirty="0">
                <a:effectLst/>
              </a:rPr>
              <a:t>服务器网关接口）是一种底层的技术，我们开发时会使用</a:t>
            </a:r>
            <a:r>
              <a:rPr lang="en-US" altLang="zh-CN" sz="1800" dirty="0">
                <a:effectLst/>
              </a:rPr>
              <a:t>Django</a:t>
            </a:r>
            <a:r>
              <a:rPr lang="zh-CN" altLang="en-US" sz="1800" dirty="0">
                <a:effectLst/>
              </a:rPr>
              <a:t>，就是在</a:t>
            </a:r>
            <a:r>
              <a:rPr lang="en-US" altLang="zh-CN" sz="1800" dirty="0">
                <a:effectLst/>
              </a:rPr>
              <a:t>WSGI</a:t>
            </a:r>
            <a:r>
              <a:rPr lang="zh-CN" altLang="en-US" sz="1800" dirty="0">
                <a:effectLst/>
              </a:rPr>
              <a:t>之上再抽象了一层的</a:t>
            </a:r>
            <a:r>
              <a:rPr lang="en-US" altLang="zh-CN" sz="1800" dirty="0">
                <a:effectLst/>
              </a:rPr>
              <a:t>web</a:t>
            </a:r>
            <a:r>
              <a:rPr lang="zh-CN" altLang="en-US" sz="1800" dirty="0">
                <a:effectLst/>
              </a:rPr>
              <a:t>框架。</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D91FF41-FB3D-494D-AC51-C456168211F9}" type="slidenum">
              <a:rPr lang="zh-CN" altLang="en-US" smtClean="0"/>
              <a:t>27</a:t>
            </a:fld>
            <a:endParaRPr lang="zh-CN" altLang="en-US"/>
          </a:p>
        </p:txBody>
      </p:sp>
    </p:spTree>
    <p:extLst>
      <p:ext uri="{BB962C8B-B14F-4D97-AF65-F5344CB8AC3E}">
        <p14:creationId xmlns:p14="http://schemas.microsoft.com/office/powerpoint/2010/main" val="776735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spcAft>
                <a:spcPts val="0"/>
              </a:spcAft>
            </a:pPr>
            <a:r>
              <a:rPr lang="en-US" altLang="zh-CN" sz="1800" dirty="0">
                <a:solidFill>
                  <a:srgbClr val="494949"/>
                </a:solidFill>
                <a:effectLst/>
              </a:rPr>
              <a:t>web</a:t>
            </a:r>
            <a:r>
              <a:rPr lang="zh-CN" altLang="en-US" sz="1800" dirty="0">
                <a:solidFill>
                  <a:srgbClr val="494949"/>
                </a:solidFill>
                <a:effectLst/>
              </a:rPr>
              <a:t>客户端系统主要针对老师</a:t>
            </a:r>
            <a:r>
              <a:rPr lang="en-US" altLang="zh-CN" sz="1800" dirty="0">
                <a:solidFill>
                  <a:srgbClr val="494949"/>
                </a:solidFill>
                <a:effectLst/>
              </a:rPr>
              <a:t>/</a:t>
            </a:r>
            <a:r>
              <a:rPr lang="zh-CN" altLang="en-US" sz="1800" dirty="0">
                <a:solidFill>
                  <a:srgbClr val="494949"/>
                </a:solidFill>
                <a:effectLst/>
              </a:rPr>
              <a:t>助教，学生和管理员三种不同的使用用户，三种用户都具有基本的登录登出功能。主要的具体功能对于不同的用户角色具有一定差异：</a:t>
            </a:r>
          </a:p>
          <a:p>
            <a:pPr>
              <a:spcBef>
                <a:spcPts val="0"/>
              </a:spcBef>
              <a:spcAft>
                <a:spcPts val="0"/>
              </a:spcAft>
            </a:pPr>
            <a:r>
              <a:rPr lang="en-US" altLang="zh-CN" sz="1800" dirty="0">
                <a:solidFill>
                  <a:srgbClr val="494949"/>
                </a:solidFill>
                <a:effectLst/>
              </a:rPr>
              <a:t>1.</a:t>
            </a:r>
            <a:r>
              <a:rPr lang="zh-CN" altLang="en-US" sz="1800" dirty="0">
                <a:solidFill>
                  <a:srgbClr val="494949"/>
                </a:solidFill>
                <a:effectLst/>
              </a:rPr>
              <a:t>教师</a:t>
            </a:r>
            <a:r>
              <a:rPr lang="en-US" altLang="zh-CN" sz="1800" dirty="0">
                <a:solidFill>
                  <a:srgbClr val="494949"/>
                </a:solidFill>
                <a:effectLst/>
              </a:rPr>
              <a:t>/</a:t>
            </a:r>
            <a:r>
              <a:rPr lang="zh-CN" altLang="en-US" sz="1800" dirty="0">
                <a:solidFill>
                  <a:srgbClr val="494949"/>
                </a:solidFill>
                <a:effectLst/>
              </a:rPr>
              <a:t>助教登录后可以对学生的成绩预测和个性化评价进行查询，可以更新提交学生最新的平时成绩；</a:t>
            </a:r>
          </a:p>
          <a:p>
            <a:pPr>
              <a:spcBef>
                <a:spcPts val="0"/>
              </a:spcBef>
              <a:spcAft>
                <a:spcPts val="0"/>
              </a:spcAft>
            </a:pPr>
            <a:r>
              <a:rPr lang="en-US" altLang="zh-CN" sz="1800" dirty="0">
                <a:solidFill>
                  <a:srgbClr val="494949"/>
                </a:solidFill>
                <a:effectLst/>
              </a:rPr>
              <a:t>2.</a:t>
            </a:r>
            <a:r>
              <a:rPr lang="zh-CN" altLang="en-US" sz="1800" dirty="0">
                <a:solidFill>
                  <a:srgbClr val="494949"/>
                </a:solidFill>
                <a:effectLst/>
              </a:rPr>
              <a:t>学生进行登录后可以输入自己的基本信息进行成绩预测查询；</a:t>
            </a:r>
          </a:p>
          <a:p>
            <a:pPr>
              <a:spcBef>
                <a:spcPts val="0"/>
              </a:spcBef>
              <a:spcAft>
                <a:spcPts val="0"/>
              </a:spcAft>
            </a:pPr>
            <a:r>
              <a:rPr lang="en-US" altLang="zh-CN" sz="1800" dirty="0">
                <a:solidFill>
                  <a:srgbClr val="494949"/>
                </a:solidFill>
                <a:effectLst/>
              </a:rPr>
              <a:t>3.</a:t>
            </a:r>
            <a:r>
              <a:rPr lang="zh-CN" altLang="en-US" sz="1800" dirty="0">
                <a:solidFill>
                  <a:srgbClr val="494949"/>
                </a:solidFill>
                <a:effectLst/>
              </a:rPr>
              <a:t>管理员可以进行成绩预测查询、更新数据、增加删除用户、修改账户权限或选择系统管理功能。</a:t>
            </a:r>
          </a:p>
          <a:p>
            <a:endParaRPr lang="zh-CN" altLang="en-US" dirty="0"/>
          </a:p>
        </p:txBody>
      </p:sp>
      <p:sp>
        <p:nvSpPr>
          <p:cNvPr id="4" name="灯片编号占位符 3"/>
          <p:cNvSpPr>
            <a:spLocks noGrp="1"/>
          </p:cNvSpPr>
          <p:nvPr>
            <p:ph type="sldNum" sz="quarter" idx="5"/>
          </p:nvPr>
        </p:nvSpPr>
        <p:spPr/>
        <p:txBody>
          <a:bodyPr/>
          <a:lstStyle/>
          <a:p>
            <a:fld id="{FD91FF41-FB3D-494D-AC51-C456168211F9}" type="slidenum">
              <a:rPr lang="zh-CN" altLang="en-US" smtClean="0"/>
              <a:t>28</a:t>
            </a:fld>
            <a:endParaRPr lang="zh-CN" altLang="en-US"/>
          </a:p>
        </p:txBody>
      </p:sp>
    </p:spTree>
    <p:extLst>
      <p:ext uri="{BB962C8B-B14F-4D97-AF65-F5344CB8AC3E}">
        <p14:creationId xmlns:p14="http://schemas.microsoft.com/office/powerpoint/2010/main" val="1471296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91FF41-FB3D-494D-AC51-C456168211F9}" type="slidenum">
              <a:rPr lang="zh-CN" altLang="en-US" smtClean="0"/>
              <a:t>29</a:t>
            </a:fld>
            <a:endParaRPr lang="zh-CN" altLang="en-US"/>
          </a:p>
        </p:txBody>
      </p:sp>
    </p:spTree>
    <p:extLst>
      <p:ext uri="{BB962C8B-B14F-4D97-AF65-F5344CB8AC3E}">
        <p14:creationId xmlns:p14="http://schemas.microsoft.com/office/powerpoint/2010/main" val="544583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91FF41-FB3D-494D-AC51-C456168211F9}" type="slidenum">
              <a:rPr lang="zh-CN" altLang="en-US" smtClean="0"/>
              <a:t>3</a:t>
            </a:fld>
            <a:endParaRPr lang="zh-CN" altLang="en-US"/>
          </a:p>
        </p:txBody>
      </p:sp>
    </p:spTree>
    <p:extLst>
      <p:ext uri="{BB962C8B-B14F-4D97-AF65-F5344CB8AC3E}">
        <p14:creationId xmlns:p14="http://schemas.microsoft.com/office/powerpoint/2010/main" val="1696593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91FF41-FB3D-494D-AC51-C456168211F9}" type="slidenum">
              <a:rPr lang="zh-CN" altLang="en-US" smtClean="0"/>
              <a:t>30</a:t>
            </a:fld>
            <a:endParaRPr lang="zh-CN" altLang="en-US"/>
          </a:p>
        </p:txBody>
      </p:sp>
    </p:spTree>
    <p:extLst>
      <p:ext uri="{BB962C8B-B14F-4D97-AF65-F5344CB8AC3E}">
        <p14:creationId xmlns:p14="http://schemas.microsoft.com/office/powerpoint/2010/main" val="2099246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solidFill>
                  <a:srgbClr val="222222"/>
                </a:solidFill>
                <a:effectLst/>
              </a:rPr>
              <a:t>这个</a:t>
            </a:r>
            <a:r>
              <a:rPr lang="en-US" altLang="zh-CN" sz="1800" dirty="0">
                <a:solidFill>
                  <a:srgbClr val="222222"/>
                </a:solidFill>
                <a:effectLst/>
              </a:rPr>
              <a:t>ORM</a:t>
            </a:r>
            <a:r>
              <a:rPr lang="zh-CN" altLang="en-US" sz="1800" dirty="0">
                <a:solidFill>
                  <a:srgbClr val="222222"/>
                </a:solidFill>
                <a:effectLst/>
              </a:rPr>
              <a:t>，将这些复杂的业务逻辑和数据逻辑分离，</a:t>
            </a:r>
            <a:r>
              <a:rPr lang="zh-CN" altLang="en-US" sz="1800" dirty="0">
                <a:effectLst/>
                <a:latin typeface="unset"/>
              </a:rPr>
              <a:t>因为“面向对象技术”是从软件工程基本原则的基础上发展起来的，而关系数据库则是从数学理论发展而来的</a:t>
            </a:r>
            <a:r>
              <a:rPr lang="en-US" altLang="zh-CN" sz="1800" dirty="0">
                <a:effectLst/>
                <a:latin typeface="unset"/>
              </a:rPr>
              <a:t>. </a:t>
            </a:r>
            <a:r>
              <a:rPr lang="zh-CN" altLang="en-US" dirty="0"/>
              <a:t> </a:t>
            </a:r>
            <a:r>
              <a:rPr lang="zh-CN" altLang="en-US" sz="1800" dirty="0">
                <a:effectLst/>
                <a:latin typeface="unset"/>
              </a:rPr>
              <a:t>两者之间是不匹配的</a:t>
            </a:r>
            <a:r>
              <a:rPr lang="en-US" altLang="zh-CN" sz="1800" dirty="0">
                <a:effectLst/>
                <a:latin typeface="unset"/>
              </a:rPr>
              <a:t>.</a:t>
            </a:r>
            <a:r>
              <a:rPr lang="zh-CN" altLang="en-US" sz="1800" dirty="0">
                <a:effectLst/>
                <a:latin typeface="unset"/>
              </a:rPr>
              <a:t>而</a:t>
            </a:r>
            <a:r>
              <a:rPr lang="en-US" altLang="zh-CN" sz="1800" dirty="0">
                <a:effectLst/>
                <a:latin typeface="unset"/>
              </a:rPr>
              <a:t>ORM</a:t>
            </a:r>
            <a:r>
              <a:rPr lang="zh-CN" altLang="en-US" sz="1800" dirty="0">
                <a:effectLst/>
                <a:latin typeface="unset"/>
              </a:rPr>
              <a:t>作为项目中间件形式实现数据在不同场景下数据关系映射，</a:t>
            </a:r>
            <a:r>
              <a:rPr lang="zh-CN" altLang="en-US" sz="1800" dirty="0">
                <a:solidFill>
                  <a:srgbClr val="222222"/>
                </a:solidFill>
                <a:effectLst/>
              </a:rPr>
              <a:t>以将系统的紧耦合关系转化为松耦合关系。</a:t>
            </a:r>
            <a:r>
              <a:rPr lang="zh-CN" altLang="en-US" dirty="0"/>
              <a:t> </a:t>
            </a:r>
          </a:p>
        </p:txBody>
      </p:sp>
      <p:sp>
        <p:nvSpPr>
          <p:cNvPr id="4" name="灯片编号占位符 3"/>
          <p:cNvSpPr>
            <a:spLocks noGrp="1"/>
          </p:cNvSpPr>
          <p:nvPr>
            <p:ph type="sldNum" sz="quarter" idx="5"/>
          </p:nvPr>
        </p:nvSpPr>
        <p:spPr/>
        <p:txBody>
          <a:bodyPr/>
          <a:lstStyle/>
          <a:p>
            <a:fld id="{FD91FF41-FB3D-494D-AC51-C456168211F9}" type="slidenum">
              <a:rPr lang="zh-CN" altLang="en-US" smtClean="0"/>
              <a:t>31</a:t>
            </a:fld>
            <a:endParaRPr lang="zh-CN" altLang="en-US"/>
          </a:p>
        </p:txBody>
      </p:sp>
    </p:spTree>
    <p:extLst>
      <p:ext uri="{BB962C8B-B14F-4D97-AF65-F5344CB8AC3E}">
        <p14:creationId xmlns:p14="http://schemas.microsoft.com/office/powerpoint/2010/main" val="740267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91FF41-FB3D-494D-AC51-C456168211F9}" type="slidenum">
              <a:rPr lang="zh-CN" altLang="en-US" smtClean="0"/>
              <a:t>32</a:t>
            </a:fld>
            <a:endParaRPr lang="zh-CN" altLang="en-US"/>
          </a:p>
        </p:txBody>
      </p:sp>
    </p:spTree>
    <p:extLst>
      <p:ext uri="{BB962C8B-B14F-4D97-AF65-F5344CB8AC3E}">
        <p14:creationId xmlns:p14="http://schemas.microsoft.com/office/powerpoint/2010/main" val="3583042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91FF41-FB3D-494D-AC51-C456168211F9}" type="slidenum">
              <a:rPr lang="zh-CN" altLang="en-US" smtClean="0"/>
              <a:t>33</a:t>
            </a:fld>
            <a:endParaRPr lang="zh-CN" altLang="en-US"/>
          </a:p>
        </p:txBody>
      </p:sp>
    </p:spTree>
    <p:extLst>
      <p:ext uri="{BB962C8B-B14F-4D97-AF65-F5344CB8AC3E}">
        <p14:creationId xmlns:p14="http://schemas.microsoft.com/office/powerpoint/2010/main" val="26353741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91FF41-FB3D-494D-AC51-C456168211F9}" type="slidenum">
              <a:rPr lang="zh-CN" altLang="en-US" smtClean="0"/>
              <a:t>34</a:t>
            </a:fld>
            <a:endParaRPr lang="zh-CN" altLang="en-US"/>
          </a:p>
        </p:txBody>
      </p:sp>
    </p:spTree>
    <p:extLst>
      <p:ext uri="{BB962C8B-B14F-4D97-AF65-F5344CB8AC3E}">
        <p14:creationId xmlns:p14="http://schemas.microsoft.com/office/powerpoint/2010/main" val="3556654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91FF41-FB3D-494D-AC51-C456168211F9}" type="slidenum">
              <a:rPr lang="zh-CN" altLang="en-US" smtClean="0"/>
              <a:t>35</a:t>
            </a:fld>
            <a:endParaRPr lang="zh-CN" altLang="en-US"/>
          </a:p>
        </p:txBody>
      </p:sp>
    </p:spTree>
    <p:extLst>
      <p:ext uri="{BB962C8B-B14F-4D97-AF65-F5344CB8AC3E}">
        <p14:creationId xmlns:p14="http://schemas.microsoft.com/office/powerpoint/2010/main" val="2136716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91FF41-FB3D-494D-AC51-C456168211F9}" type="slidenum">
              <a:rPr lang="zh-CN" altLang="en-US" smtClean="0"/>
              <a:t>36</a:t>
            </a:fld>
            <a:endParaRPr lang="zh-CN" altLang="en-US"/>
          </a:p>
        </p:txBody>
      </p:sp>
    </p:spTree>
    <p:extLst>
      <p:ext uri="{BB962C8B-B14F-4D97-AF65-F5344CB8AC3E}">
        <p14:creationId xmlns:p14="http://schemas.microsoft.com/office/powerpoint/2010/main" val="30026423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91FF41-FB3D-494D-AC51-C456168211F9}" type="slidenum">
              <a:rPr lang="zh-CN" altLang="en-US" smtClean="0"/>
              <a:t>37</a:t>
            </a:fld>
            <a:endParaRPr lang="zh-CN" altLang="en-US"/>
          </a:p>
        </p:txBody>
      </p:sp>
    </p:spTree>
    <p:extLst>
      <p:ext uri="{BB962C8B-B14F-4D97-AF65-F5344CB8AC3E}">
        <p14:creationId xmlns:p14="http://schemas.microsoft.com/office/powerpoint/2010/main" val="106430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rPr>
              <a:t>引言部分我们就简略过一下，详细设计的编写目的，无非就是在概要设计的基础上进一步明确系统的结构、详细介绍系统的各个模块、并且为进行后面的实现和测试做准备。</a:t>
            </a:r>
            <a:r>
              <a:rPr lang="zh-CN" altLang="en-US" dirty="0"/>
              <a:t> </a:t>
            </a:r>
          </a:p>
        </p:txBody>
      </p:sp>
      <p:sp>
        <p:nvSpPr>
          <p:cNvPr id="4" name="灯片编号占位符 3"/>
          <p:cNvSpPr>
            <a:spLocks noGrp="1"/>
          </p:cNvSpPr>
          <p:nvPr>
            <p:ph type="sldNum" sz="quarter" idx="5"/>
          </p:nvPr>
        </p:nvSpPr>
        <p:spPr/>
        <p:txBody>
          <a:bodyPr/>
          <a:lstStyle/>
          <a:p>
            <a:fld id="{FD91FF41-FB3D-494D-AC51-C456168211F9}" type="slidenum">
              <a:rPr lang="zh-CN" altLang="en-US" smtClean="0"/>
              <a:t>4</a:t>
            </a:fld>
            <a:endParaRPr lang="zh-CN" altLang="en-US"/>
          </a:p>
        </p:txBody>
      </p:sp>
    </p:spTree>
    <p:extLst>
      <p:ext uri="{BB962C8B-B14F-4D97-AF65-F5344CB8AC3E}">
        <p14:creationId xmlns:p14="http://schemas.microsoft.com/office/powerpoint/2010/main" val="1292465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rPr>
              <a:t>项目背景与之前无异，我们希望能够通过大量学习平台与测验收集到的数据分析出学生目前的学习情况，能够针对不同的情况给出相应的评价与建议，并且能够通过这些数据去预测学生最终期末考试大致的分数。</a:t>
            </a:r>
            <a:r>
              <a:rPr lang="zh-CN" altLang="en-US" dirty="0"/>
              <a:t> </a:t>
            </a:r>
          </a:p>
        </p:txBody>
      </p:sp>
      <p:sp>
        <p:nvSpPr>
          <p:cNvPr id="4" name="灯片编号占位符 3"/>
          <p:cNvSpPr>
            <a:spLocks noGrp="1"/>
          </p:cNvSpPr>
          <p:nvPr>
            <p:ph type="sldNum" sz="quarter" idx="5"/>
          </p:nvPr>
        </p:nvSpPr>
        <p:spPr/>
        <p:txBody>
          <a:bodyPr/>
          <a:lstStyle/>
          <a:p>
            <a:fld id="{FD91FF41-FB3D-494D-AC51-C456168211F9}" type="slidenum">
              <a:rPr lang="zh-CN" altLang="en-US" smtClean="0"/>
              <a:t>5</a:t>
            </a:fld>
            <a:endParaRPr lang="zh-CN" altLang="en-US"/>
          </a:p>
        </p:txBody>
      </p:sp>
    </p:spTree>
    <p:extLst>
      <p:ext uri="{BB962C8B-B14F-4D97-AF65-F5344CB8AC3E}">
        <p14:creationId xmlns:p14="http://schemas.microsoft.com/office/powerpoint/2010/main" val="396635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rPr>
              <a:t>下面是我们实现这个系统会用到的一些技术，之后具体讲</a:t>
            </a:r>
            <a:r>
              <a:rPr lang="en-US" altLang="zh-CN" sz="1800" dirty="0">
                <a:effectLst/>
              </a:rPr>
              <a:t>web</a:t>
            </a:r>
            <a:r>
              <a:rPr lang="zh-CN" altLang="en-US" sz="1800" dirty="0">
                <a:effectLst/>
              </a:rPr>
              <a:t>模块的时候还会提到的。</a:t>
            </a:r>
            <a:r>
              <a:rPr lang="zh-CN" altLang="en-US" dirty="0"/>
              <a:t> </a:t>
            </a:r>
            <a:r>
              <a:rPr lang="en-US" altLang="zh-CN" dirty="0"/>
              <a:t>//</a:t>
            </a:r>
          </a:p>
          <a:p>
            <a:endParaRPr lang="en-US" altLang="zh-CN" dirty="0"/>
          </a:p>
          <a:p>
            <a:endParaRPr lang="en-US" altLang="zh-CN" dirty="0"/>
          </a:p>
          <a:p>
            <a:r>
              <a:rPr lang="en-US" altLang="zh-CN" dirty="0"/>
              <a:t>WSGI</a:t>
            </a:r>
            <a:r>
              <a:rPr lang="zh-CN" altLang="en-US" b="0" i="0" dirty="0">
                <a:solidFill>
                  <a:srgbClr val="333333"/>
                </a:solidFill>
                <a:effectLst/>
                <a:latin typeface="Helvetica Neue"/>
              </a:rPr>
              <a:t> 过于底层，</a:t>
            </a:r>
            <a:r>
              <a:rPr lang="en-US" altLang="zh-CN" dirty="0"/>
              <a:t>Django</a:t>
            </a:r>
            <a:r>
              <a:rPr lang="zh-CN" altLang="en-US" dirty="0"/>
              <a:t>框架</a:t>
            </a:r>
            <a:r>
              <a:rPr lang="zh-CN" altLang="en-US" b="0" i="0" dirty="0">
                <a:solidFill>
                  <a:srgbClr val="333333"/>
                </a:solidFill>
                <a:effectLst/>
                <a:latin typeface="Helvetica Neue"/>
              </a:rPr>
              <a:t> 在 </a:t>
            </a:r>
            <a:r>
              <a:rPr lang="en-US" altLang="zh-CN" b="0" i="0" dirty="0">
                <a:solidFill>
                  <a:srgbClr val="333333"/>
                </a:solidFill>
                <a:effectLst/>
                <a:latin typeface="Helvetica Neue"/>
              </a:rPr>
              <a:t>WSGI </a:t>
            </a:r>
            <a:r>
              <a:rPr lang="zh-CN" altLang="en-US" b="0" i="0" dirty="0">
                <a:solidFill>
                  <a:srgbClr val="333333"/>
                </a:solidFill>
                <a:effectLst/>
                <a:latin typeface="Helvetica Neue"/>
              </a:rPr>
              <a:t>之上再抽象了一层 </a:t>
            </a:r>
            <a:r>
              <a:rPr lang="en-US" altLang="zh-CN" b="0" i="0" dirty="0">
                <a:solidFill>
                  <a:srgbClr val="333333"/>
                </a:solidFill>
                <a:effectLst/>
                <a:latin typeface="Helvetica Neue"/>
              </a:rPr>
              <a:t>//</a:t>
            </a:r>
            <a:endParaRPr lang="en-US" altLang="zh-CN" b="0" i="0" dirty="0">
              <a:solidFill>
                <a:srgbClr val="222222"/>
              </a:solidFill>
              <a:effectLst/>
              <a:latin typeface="source-han-serif-tc"/>
            </a:endParaRPr>
          </a:p>
          <a:p>
            <a:endParaRPr lang="en-US" altLang="zh-CN" b="0" i="0" dirty="0">
              <a:solidFill>
                <a:srgbClr val="222222"/>
              </a:solidFill>
              <a:effectLst/>
              <a:latin typeface="source-han-serif-tc"/>
            </a:endParaRPr>
          </a:p>
          <a:p>
            <a:r>
              <a:rPr lang="en-US" altLang="zh-CN" b="0" i="0" dirty="0">
                <a:solidFill>
                  <a:srgbClr val="222222"/>
                </a:solidFill>
                <a:effectLst/>
                <a:latin typeface="source-han-serif-tc"/>
              </a:rPr>
              <a:t>MTV </a:t>
            </a:r>
            <a:r>
              <a:rPr lang="zh-CN" altLang="en-US" b="0" i="0" dirty="0">
                <a:solidFill>
                  <a:srgbClr val="222222"/>
                </a:solidFill>
                <a:effectLst/>
                <a:latin typeface="source-han-serif-tc"/>
              </a:rPr>
              <a:t>中的 </a:t>
            </a:r>
            <a:r>
              <a:rPr lang="en-US" altLang="zh-CN" b="0" i="0" dirty="0">
                <a:solidFill>
                  <a:srgbClr val="222222"/>
                </a:solidFill>
                <a:effectLst/>
                <a:latin typeface="source-han-serif-tc"/>
              </a:rPr>
              <a:t>Model </a:t>
            </a:r>
            <a:r>
              <a:rPr lang="zh-CN" altLang="en-US" b="0" i="0" dirty="0">
                <a:solidFill>
                  <a:srgbClr val="222222"/>
                </a:solidFill>
                <a:effectLst/>
                <a:latin typeface="source-han-serif-tc"/>
              </a:rPr>
              <a:t>包含了复杂的业务逻辑和数据逻辑，以及数据存取机制 等</a:t>
            </a:r>
            <a:endParaRPr lang="en-US" altLang="zh-CN" b="0" i="0" dirty="0">
              <a:solidFill>
                <a:srgbClr val="222222"/>
              </a:solidFill>
              <a:effectLst/>
              <a:latin typeface="source-han-serif-tc"/>
            </a:endParaRPr>
          </a:p>
          <a:p>
            <a:r>
              <a:rPr lang="zh-CN" altLang="en-US" b="0" i="0" dirty="0">
                <a:solidFill>
                  <a:srgbClr val="222222"/>
                </a:solidFill>
                <a:effectLst/>
                <a:latin typeface="source-han-serif-tc"/>
              </a:rPr>
              <a:t>将这些复杂的业务逻辑和数据逻辑分离，以将系统的紧耦合关系转化为松耦合关系</a:t>
            </a:r>
            <a:endParaRPr lang="zh-CN" altLang="en-US" dirty="0"/>
          </a:p>
        </p:txBody>
      </p:sp>
      <p:sp>
        <p:nvSpPr>
          <p:cNvPr id="4" name="灯片编号占位符 3"/>
          <p:cNvSpPr>
            <a:spLocks noGrp="1"/>
          </p:cNvSpPr>
          <p:nvPr>
            <p:ph type="sldNum" sz="quarter" idx="5"/>
          </p:nvPr>
        </p:nvSpPr>
        <p:spPr/>
        <p:txBody>
          <a:bodyPr/>
          <a:lstStyle/>
          <a:p>
            <a:fld id="{FD91FF41-FB3D-494D-AC51-C456168211F9}" type="slidenum">
              <a:rPr lang="zh-CN" altLang="en-US" smtClean="0"/>
              <a:t>6</a:t>
            </a:fld>
            <a:endParaRPr lang="zh-CN" altLang="en-US"/>
          </a:p>
        </p:txBody>
      </p:sp>
    </p:spTree>
    <p:extLst>
      <p:ext uri="{BB962C8B-B14F-4D97-AF65-F5344CB8AC3E}">
        <p14:creationId xmlns:p14="http://schemas.microsoft.com/office/powerpoint/2010/main" val="706854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91FF41-FB3D-494D-AC51-C456168211F9}" type="slidenum">
              <a:rPr lang="zh-CN" altLang="en-US" smtClean="0"/>
              <a:t>7</a:t>
            </a:fld>
            <a:endParaRPr lang="zh-CN" altLang="en-US"/>
          </a:p>
        </p:txBody>
      </p:sp>
    </p:spTree>
    <p:extLst>
      <p:ext uri="{BB962C8B-B14F-4D97-AF65-F5344CB8AC3E}">
        <p14:creationId xmlns:p14="http://schemas.microsoft.com/office/powerpoint/2010/main" val="2985305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迅速进入这次报告的主要内容，程序结构与各模块的设计说明</a:t>
            </a:r>
          </a:p>
        </p:txBody>
      </p:sp>
      <p:sp>
        <p:nvSpPr>
          <p:cNvPr id="4" name="灯片编号占位符 3"/>
          <p:cNvSpPr>
            <a:spLocks noGrp="1"/>
          </p:cNvSpPr>
          <p:nvPr>
            <p:ph type="sldNum" sz="quarter" idx="5"/>
          </p:nvPr>
        </p:nvSpPr>
        <p:spPr/>
        <p:txBody>
          <a:bodyPr/>
          <a:lstStyle/>
          <a:p>
            <a:fld id="{FD91FF41-FB3D-494D-AC51-C456168211F9}" type="slidenum">
              <a:rPr lang="zh-CN" altLang="en-US" smtClean="0"/>
              <a:t>8</a:t>
            </a:fld>
            <a:endParaRPr lang="zh-CN" altLang="en-US"/>
          </a:p>
        </p:txBody>
      </p:sp>
    </p:spTree>
    <p:extLst>
      <p:ext uri="{BB962C8B-B14F-4D97-AF65-F5344CB8AC3E}">
        <p14:creationId xmlns:p14="http://schemas.microsoft.com/office/powerpoint/2010/main" val="1338925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rPr>
              <a:t>首先这是总程序流程图</a:t>
            </a:r>
            <a:endParaRPr lang="zh-CN" altLang="en-US" dirty="0">
              <a:effectLst/>
            </a:endParaRPr>
          </a:p>
        </p:txBody>
      </p:sp>
      <p:sp>
        <p:nvSpPr>
          <p:cNvPr id="4" name="灯片编号占位符 3"/>
          <p:cNvSpPr>
            <a:spLocks noGrp="1"/>
          </p:cNvSpPr>
          <p:nvPr>
            <p:ph type="sldNum" sz="quarter" idx="5"/>
          </p:nvPr>
        </p:nvSpPr>
        <p:spPr/>
        <p:txBody>
          <a:bodyPr/>
          <a:lstStyle/>
          <a:p>
            <a:fld id="{FD91FF41-FB3D-494D-AC51-C456168211F9}" type="slidenum">
              <a:rPr lang="zh-CN" altLang="en-US" smtClean="0"/>
              <a:t>9</a:t>
            </a:fld>
            <a:endParaRPr lang="zh-CN" altLang="en-US"/>
          </a:p>
        </p:txBody>
      </p:sp>
    </p:spTree>
    <p:extLst>
      <p:ext uri="{BB962C8B-B14F-4D97-AF65-F5344CB8AC3E}">
        <p14:creationId xmlns:p14="http://schemas.microsoft.com/office/powerpoint/2010/main" val="338773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2020/12/10</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D99C6E-302C-43CA-B480-444E9DFCD71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76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2020/12/10</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D99C6E-302C-43CA-B480-444E9DFCD711}" type="slidenum">
              <a:rPr lang="zh-CN" altLang="en-US" smtClean="0"/>
              <a:t>‹#›</a:t>
            </a:fld>
            <a:endParaRPr lang="zh-CN" altLang="en-US"/>
          </a:p>
        </p:txBody>
      </p:sp>
    </p:spTree>
    <p:extLst>
      <p:ext uri="{BB962C8B-B14F-4D97-AF65-F5344CB8AC3E}">
        <p14:creationId xmlns:p14="http://schemas.microsoft.com/office/powerpoint/2010/main" val="58428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2020/12/10</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D99C6E-302C-43CA-B480-444E9DFCD711}" type="slidenum">
              <a:rPr lang="zh-CN" altLang="en-US" smtClean="0"/>
              <a:t>‹#›</a:t>
            </a:fld>
            <a:endParaRPr lang="zh-CN" altLang="en-US"/>
          </a:p>
        </p:txBody>
      </p:sp>
    </p:spTree>
    <p:extLst>
      <p:ext uri="{BB962C8B-B14F-4D97-AF65-F5344CB8AC3E}">
        <p14:creationId xmlns:p14="http://schemas.microsoft.com/office/powerpoint/2010/main" val="387759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2020/12/10</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D99C6E-302C-43CA-B480-444E9DFCD711}" type="slidenum">
              <a:rPr lang="zh-CN" altLang="en-US" smtClean="0"/>
              <a:t>‹#›</a:t>
            </a:fld>
            <a:endParaRPr lang="zh-CN" altLang="en-US"/>
          </a:p>
        </p:txBody>
      </p:sp>
    </p:spTree>
    <p:extLst>
      <p:ext uri="{BB962C8B-B14F-4D97-AF65-F5344CB8AC3E}">
        <p14:creationId xmlns:p14="http://schemas.microsoft.com/office/powerpoint/2010/main" val="116028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2020/12/10</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D99C6E-302C-43CA-B480-444E9DFCD71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71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2020/12/10</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D99C6E-302C-43CA-B480-444E9DFCD711}" type="slidenum">
              <a:rPr lang="zh-CN" altLang="en-US" smtClean="0"/>
              <a:t>‹#›</a:t>
            </a:fld>
            <a:endParaRPr lang="zh-CN" altLang="en-US"/>
          </a:p>
        </p:txBody>
      </p:sp>
    </p:spTree>
    <p:extLst>
      <p:ext uri="{BB962C8B-B14F-4D97-AF65-F5344CB8AC3E}">
        <p14:creationId xmlns:p14="http://schemas.microsoft.com/office/powerpoint/2010/main" val="2000965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r>
              <a:rPr lang="en-US" altLang="zh-CN"/>
              <a:t>2020/12/10</a:t>
            </a:r>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5D99C6E-302C-43CA-B480-444E9DFCD711}" type="slidenum">
              <a:rPr lang="zh-CN" altLang="en-US" smtClean="0"/>
              <a:t>‹#›</a:t>
            </a:fld>
            <a:endParaRPr lang="zh-CN" altLang="en-US"/>
          </a:p>
        </p:txBody>
      </p:sp>
    </p:spTree>
    <p:extLst>
      <p:ext uri="{BB962C8B-B14F-4D97-AF65-F5344CB8AC3E}">
        <p14:creationId xmlns:p14="http://schemas.microsoft.com/office/powerpoint/2010/main" val="250028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a:t>2020/12/10</a:t>
            </a:r>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5D99C6E-302C-43CA-B480-444E9DFCD711}" type="slidenum">
              <a:rPr lang="zh-CN" altLang="en-US" smtClean="0"/>
              <a:t>‹#›</a:t>
            </a:fld>
            <a:endParaRPr lang="zh-CN" altLang="en-US"/>
          </a:p>
        </p:txBody>
      </p:sp>
    </p:spTree>
    <p:extLst>
      <p:ext uri="{BB962C8B-B14F-4D97-AF65-F5344CB8AC3E}">
        <p14:creationId xmlns:p14="http://schemas.microsoft.com/office/powerpoint/2010/main" val="315984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ltLang="zh-CN"/>
              <a:t>2020/12/10</a:t>
            </a:r>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55D99C6E-302C-43CA-B480-444E9DFCD711}" type="slidenum">
              <a:rPr lang="zh-CN" altLang="en-US" smtClean="0"/>
              <a:t>‹#›</a:t>
            </a:fld>
            <a:endParaRPr lang="zh-CN" altLang="en-US"/>
          </a:p>
        </p:txBody>
      </p:sp>
    </p:spTree>
    <p:extLst>
      <p:ext uri="{BB962C8B-B14F-4D97-AF65-F5344CB8AC3E}">
        <p14:creationId xmlns:p14="http://schemas.microsoft.com/office/powerpoint/2010/main" val="101069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ltLang="zh-CN"/>
              <a:t>2020/12/10</a:t>
            </a:r>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5D99C6E-302C-43CA-B480-444E9DFCD711}" type="slidenum">
              <a:rPr lang="zh-CN" altLang="en-US" smtClean="0"/>
              <a:t>‹#›</a:t>
            </a:fld>
            <a:endParaRPr lang="zh-CN" altLang="en-US"/>
          </a:p>
        </p:txBody>
      </p:sp>
    </p:spTree>
    <p:extLst>
      <p:ext uri="{BB962C8B-B14F-4D97-AF65-F5344CB8AC3E}">
        <p14:creationId xmlns:p14="http://schemas.microsoft.com/office/powerpoint/2010/main" val="246248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2020/12/10</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D99C6E-302C-43CA-B480-444E9DFCD711}" type="slidenum">
              <a:rPr lang="zh-CN" altLang="en-US" smtClean="0"/>
              <a:t>‹#›</a:t>
            </a:fld>
            <a:endParaRPr lang="zh-CN" altLang="en-US"/>
          </a:p>
        </p:txBody>
      </p:sp>
    </p:spTree>
    <p:extLst>
      <p:ext uri="{BB962C8B-B14F-4D97-AF65-F5344CB8AC3E}">
        <p14:creationId xmlns:p14="http://schemas.microsoft.com/office/powerpoint/2010/main" val="103587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ltLang="zh-CN"/>
              <a:t>2020/12/10</a:t>
            </a:r>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5D99C6E-302C-43CA-B480-444E9DFCD711}"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05619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5.png"/><Relationship Id="rId10" Type="http://schemas.openxmlformats.org/officeDocument/2006/relationships/image" Target="../media/image2.png"/><Relationship Id="rId4" Type="http://schemas.openxmlformats.org/officeDocument/2006/relationships/image" Target="../media/image4.svg"/><Relationship Id="rId9"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48867-0974-4ECF-9578-D049A34623EE}"/>
              </a:ext>
            </a:extLst>
          </p:cNvPr>
          <p:cNvSpPr>
            <a:spLocks noGrp="1"/>
          </p:cNvSpPr>
          <p:nvPr>
            <p:ph type="ctrTitle"/>
          </p:nvPr>
        </p:nvSpPr>
        <p:spPr/>
        <p:txBody>
          <a:bodyPr>
            <a:normAutofit fontScale="90000"/>
          </a:bodyPr>
          <a:lstStyle/>
          <a:p>
            <a:pPr algn="r"/>
            <a:br>
              <a:rPr lang="en-US" altLang="zh-CN" dirty="0"/>
            </a:br>
            <a:r>
              <a:rPr lang="zh-CN" altLang="en-US" b="1" dirty="0"/>
              <a:t>针对学生的个性化评价系统</a:t>
            </a:r>
            <a:br>
              <a:rPr lang="en-US" altLang="zh-CN" dirty="0"/>
            </a:br>
            <a:r>
              <a:rPr lang="en-US" altLang="zh-CN" dirty="0"/>
              <a:t>--</a:t>
            </a:r>
            <a:r>
              <a:rPr lang="zh-CN" altLang="en-US" dirty="0"/>
              <a:t>详细设计说明书</a:t>
            </a:r>
          </a:p>
        </p:txBody>
      </p:sp>
      <p:sp>
        <p:nvSpPr>
          <p:cNvPr id="3" name="副标题 2">
            <a:extLst>
              <a:ext uri="{FF2B5EF4-FFF2-40B4-BE49-F238E27FC236}">
                <a16:creationId xmlns:a16="http://schemas.microsoft.com/office/drawing/2014/main" id="{56F5780E-395B-4FCA-A759-3402001B280A}"/>
              </a:ext>
            </a:extLst>
          </p:cNvPr>
          <p:cNvSpPr>
            <a:spLocks noGrp="1"/>
          </p:cNvSpPr>
          <p:nvPr>
            <p:ph type="subTitle" idx="1"/>
          </p:nvPr>
        </p:nvSpPr>
        <p:spPr/>
        <p:txBody>
          <a:bodyPr/>
          <a:lstStyle/>
          <a:p>
            <a:r>
              <a:rPr lang="zh-CN" altLang="en-US" dirty="0"/>
              <a:t>第八组</a:t>
            </a:r>
            <a:endParaRPr lang="en-US" altLang="zh-CN" dirty="0"/>
          </a:p>
          <a:p>
            <a:r>
              <a:rPr lang="zh-CN" altLang="en-US" dirty="0"/>
              <a:t>姜鑫宇 陈煜斌 周杨洋 杨振宇 刘冠群 陈若愚 龚⾬珂 曹灿 张睿诚</a:t>
            </a:r>
          </a:p>
        </p:txBody>
      </p:sp>
      <p:sp>
        <p:nvSpPr>
          <p:cNvPr id="4" name="日期占位符 3">
            <a:extLst>
              <a:ext uri="{FF2B5EF4-FFF2-40B4-BE49-F238E27FC236}">
                <a16:creationId xmlns:a16="http://schemas.microsoft.com/office/drawing/2014/main" id="{6C8F4F9D-5E8E-4D91-B970-8F38C9A62F07}"/>
              </a:ext>
            </a:extLst>
          </p:cNvPr>
          <p:cNvSpPr>
            <a:spLocks noGrp="1"/>
          </p:cNvSpPr>
          <p:nvPr>
            <p:ph type="dt" sz="half" idx="10"/>
          </p:nvPr>
        </p:nvSpPr>
        <p:spPr/>
        <p:txBody>
          <a:bodyPr/>
          <a:lstStyle/>
          <a:p>
            <a:r>
              <a:rPr lang="en-US" altLang="zh-CN"/>
              <a:t>2020/12/10</a:t>
            </a:r>
            <a:endParaRPr lang="zh-CN" altLang="en-US"/>
          </a:p>
        </p:txBody>
      </p:sp>
      <p:sp>
        <p:nvSpPr>
          <p:cNvPr id="5" name="灯片编号占位符 4">
            <a:extLst>
              <a:ext uri="{FF2B5EF4-FFF2-40B4-BE49-F238E27FC236}">
                <a16:creationId xmlns:a16="http://schemas.microsoft.com/office/drawing/2014/main" id="{F4F81A1E-C596-47B9-B01D-EB0215DCE854}"/>
              </a:ext>
            </a:extLst>
          </p:cNvPr>
          <p:cNvSpPr>
            <a:spLocks noGrp="1"/>
          </p:cNvSpPr>
          <p:nvPr>
            <p:ph type="sldNum" sz="quarter" idx="12"/>
          </p:nvPr>
        </p:nvSpPr>
        <p:spPr/>
        <p:txBody>
          <a:bodyPr/>
          <a:lstStyle/>
          <a:p>
            <a:fld id="{55D99C6E-302C-43CA-B480-444E9DFCD711}" type="slidenum">
              <a:rPr lang="zh-CN" altLang="en-US" smtClean="0"/>
              <a:t>1</a:t>
            </a:fld>
            <a:endParaRPr lang="zh-CN" altLang="en-US"/>
          </a:p>
        </p:txBody>
      </p:sp>
      <p:pic>
        <p:nvPicPr>
          <p:cNvPr id="6" name="图形 5">
            <a:extLst>
              <a:ext uri="{FF2B5EF4-FFF2-40B4-BE49-F238E27FC236}">
                <a16:creationId xmlns:a16="http://schemas.microsoft.com/office/drawing/2014/main" id="{71DCD3FD-10B2-4460-B862-F994DC1836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7610" y="347653"/>
            <a:ext cx="1239339" cy="1239339"/>
          </a:xfrm>
          <a:prstGeom prst="rect">
            <a:avLst/>
          </a:prstGeom>
        </p:spPr>
      </p:pic>
    </p:spTree>
    <p:extLst>
      <p:ext uri="{BB962C8B-B14F-4D97-AF65-F5344CB8AC3E}">
        <p14:creationId xmlns:p14="http://schemas.microsoft.com/office/powerpoint/2010/main" val="3878189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20CDD574-DF7A-4B92-A628-1504264FC2A9}"/>
              </a:ext>
            </a:extLst>
          </p:cNvPr>
          <p:cNvSpPr>
            <a:spLocks noGrp="1"/>
          </p:cNvSpPr>
          <p:nvPr>
            <p:ph type="dt" sz="half" idx="10"/>
          </p:nvPr>
        </p:nvSpPr>
        <p:spPr/>
        <p:txBody>
          <a:bodyPr/>
          <a:lstStyle/>
          <a:p>
            <a:r>
              <a:rPr lang="en-US" altLang="zh-CN"/>
              <a:t>2020/12/10</a:t>
            </a:r>
            <a:endParaRPr lang="zh-CN" altLang="en-US"/>
          </a:p>
        </p:txBody>
      </p:sp>
      <p:sp>
        <p:nvSpPr>
          <p:cNvPr id="6" name="灯片编号占位符 5">
            <a:extLst>
              <a:ext uri="{FF2B5EF4-FFF2-40B4-BE49-F238E27FC236}">
                <a16:creationId xmlns:a16="http://schemas.microsoft.com/office/drawing/2014/main" id="{1442B628-1CB2-42D5-A8DC-B9386EF378DB}"/>
              </a:ext>
            </a:extLst>
          </p:cNvPr>
          <p:cNvSpPr>
            <a:spLocks noGrp="1"/>
          </p:cNvSpPr>
          <p:nvPr>
            <p:ph type="sldNum" sz="quarter" idx="12"/>
          </p:nvPr>
        </p:nvSpPr>
        <p:spPr/>
        <p:txBody>
          <a:bodyPr/>
          <a:lstStyle/>
          <a:p>
            <a:fld id="{55D99C6E-302C-43CA-B480-444E9DFCD711}" type="slidenum">
              <a:rPr lang="zh-CN" altLang="en-US" smtClean="0"/>
              <a:t>10</a:t>
            </a:fld>
            <a:endParaRPr lang="zh-CN" altLang="en-US"/>
          </a:p>
        </p:txBody>
      </p:sp>
      <p:pic>
        <p:nvPicPr>
          <p:cNvPr id="8" name="图片 7">
            <a:extLst>
              <a:ext uri="{FF2B5EF4-FFF2-40B4-BE49-F238E27FC236}">
                <a16:creationId xmlns:a16="http://schemas.microsoft.com/office/drawing/2014/main" id="{F2038AAA-52CD-47C5-858A-61915524262C}"/>
              </a:ext>
            </a:extLst>
          </p:cNvPr>
          <p:cNvPicPr>
            <a:picLocks noChangeAspect="1"/>
          </p:cNvPicPr>
          <p:nvPr/>
        </p:nvPicPr>
        <p:blipFill rotWithShape="1">
          <a:blip r:embed="rId3">
            <a:extLst>
              <a:ext uri="{28A0092B-C50C-407E-A947-70E740481C1C}">
                <a14:useLocalDpi xmlns:a14="http://schemas.microsoft.com/office/drawing/2010/main" val="0"/>
              </a:ext>
            </a:extLst>
          </a:blip>
          <a:srcRect r="1668" b="40660"/>
          <a:stretch/>
        </p:blipFill>
        <p:spPr>
          <a:xfrm>
            <a:off x="2629415" y="247650"/>
            <a:ext cx="6705085" cy="6124575"/>
          </a:xfrm>
          <a:prstGeom prst="rect">
            <a:avLst/>
          </a:prstGeom>
        </p:spPr>
      </p:pic>
    </p:spTree>
    <p:extLst>
      <p:ext uri="{BB962C8B-B14F-4D97-AF65-F5344CB8AC3E}">
        <p14:creationId xmlns:p14="http://schemas.microsoft.com/office/powerpoint/2010/main" val="2539274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6009FE-399D-44A9-B2BF-6E7BA686DEDB}"/>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687F1F68-08A4-41D3-8D03-A59ECCE5AE52}"/>
              </a:ext>
            </a:extLst>
          </p:cNvPr>
          <p:cNvSpPr>
            <a:spLocks noGrp="1"/>
          </p:cNvSpPr>
          <p:nvPr>
            <p:ph type="sldNum" sz="quarter" idx="12"/>
          </p:nvPr>
        </p:nvSpPr>
        <p:spPr/>
        <p:txBody>
          <a:bodyPr/>
          <a:lstStyle/>
          <a:p>
            <a:fld id="{55D99C6E-302C-43CA-B480-444E9DFCD711}" type="slidenum">
              <a:rPr lang="zh-CN" altLang="en-US" smtClean="0"/>
              <a:t>11</a:t>
            </a:fld>
            <a:endParaRPr lang="zh-CN" altLang="en-US"/>
          </a:p>
        </p:txBody>
      </p:sp>
      <p:pic>
        <p:nvPicPr>
          <p:cNvPr id="4" name="图片 3">
            <a:extLst>
              <a:ext uri="{FF2B5EF4-FFF2-40B4-BE49-F238E27FC236}">
                <a16:creationId xmlns:a16="http://schemas.microsoft.com/office/drawing/2014/main" id="{D56FB92D-F2A9-4FC9-8982-40F44EDDCEAF}"/>
              </a:ext>
            </a:extLst>
          </p:cNvPr>
          <p:cNvPicPr>
            <a:picLocks noChangeAspect="1"/>
          </p:cNvPicPr>
          <p:nvPr/>
        </p:nvPicPr>
        <p:blipFill rotWithShape="1">
          <a:blip r:embed="rId3">
            <a:extLst>
              <a:ext uri="{28A0092B-C50C-407E-A947-70E740481C1C}">
                <a14:useLocalDpi xmlns:a14="http://schemas.microsoft.com/office/drawing/2010/main" val="0"/>
              </a:ext>
            </a:extLst>
          </a:blip>
          <a:srcRect l="-1119" t="35057" r="-1090" b="-620"/>
          <a:stretch/>
        </p:blipFill>
        <p:spPr>
          <a:xfrm>
            <a:off x="2876550" y="207947"/>
            <a:ext cx="6438900" cy="6251838"/>
          </a:xfrm>
          <a:prstGeom prst="rect">
            <a:avLst/>
          </a:prstGeom>
        </p:spPr>
      </p:pic>
    </p:spTree>
    <p:extLst>
      <p:ext uri="{BB962C8B-B14F-4D97-AF65-F5344CB8AC3E}">
        <p14:creationId xmlns:p14="http://schemas.microsoft.com/office/powerpoint/2010/main" val="92164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6">
            <a:extLst>
              <a:ext uri="{FF2B5EF4-FFF2-40B4-BE49-F238E27FC236}">
                <a16:creationId xmlns:a16="http://schemas.microsoft.com/office/drawing/2014/main" id="{5F61161C-1F69-4DD7-BC82-C9D0B8940876}"/>
              </a:ext>
            </a:extLst>
          </p:cNvPr>
          <p:cNvSpPr>
            <a:spLocks noGrp="1"/>
          </p:cNvSpPr>
          <p:nvPr>
            <p:ph type="dt" sz="half" idx="10"/>
          </p:nvPr>
        </p:nvSpPr>
        <p:spPr/>
        <p:txBody>
          <a:bodyPr/>
          <a:lstStyle/>
          <a:p>
            <a:r>
              <a:rPr lang="en-US" altLang="zh-CN"/>
              <a:t>2020/12/10</a:t>
            </a:r>
            <a:endParaRPr lang="zh-CN" altLang="en-US"/>
          </a:p>
        </p:txBody>
      </p:sp>
      <p:sp>
        <p:nvSpPr>
          <p:cNvPr id="8" name="灯片编号占位符 7">
            <a:extLst>
              <a:ext uri="{FF2B5EF4-FFF2-40B4-BE49-F238E27FC236}">
                <a16:creationId xmlns:a16="http://schemas.microsoft.com/office/drawing/2014/main" id="{88923D78-549B-48CD-A3F5-5D8348FCF7E6}"/>
              </a:ext>
            </a:extLst>
          </p:cNvPr>
          <p:cNvSpPr>
            <a:spLocks noGrp="1"/>
          </p:cNvSpPr>
          <p:nvPr>
            <p:ph type="sldNum" sz="quarter" idx="12"/>
          </p:nvPr>
        </p:nvSpPr>
        <p:spPr/>
        <p:txBody>
          <a:bodyPr/>
          <a:lstStyle/>
          <a:p>
            <a:fld id="{55D99C6E-302C-43CA-B480-444E9DFCD711}" type="slidenum">
              <a:rPr lang="zh-CN" altLang="en-US" smtClean="0"/>
              <a:t>12</a:t>
            </a:fld>
            <a:endParaRPr lang="zh-CN" altLang="en-US"/>
          </a:p>
        </p:txBody>
      </p:sp>
      <p:sp>
        <p:nvSpPr>
          <p:cNvPr id="3" name="内容占位符 2">
            <a:extLst>
              <a:ext uri="{FF2B5EF4-FFF2-40B4-BE49-F238E27FC236}">
                <a16:creationId xmlns:a16="http://schemas.microsoft.com/office/drawing/2014/main" id="{2C108BBA-1D64-4AAC-B66E-93BBEAE8D4C7}"/>
              </a:ext>
            </a:extLst>
          </p:cNvPr>
          <p:cNvSpPr>
            <a:spLocks noGrp="1"/>
          </p:cNvSpPr>
          <p:nvPr>
            <p:ph idx="4294967295"/>
          </p:nvPr>
        </p:nvSpPr>
        <p:spPr>
          <a:xfrm>
            <a:off x="745915" y="1604802"/>
            <a:ext cx="3175000" cy="4022725"/>
          </a:xfrm>
        </p:spPr>
        <p:txBody>
          <a:bodyPr>
            <a:normAutofit/>
          </a:bodyPr>
          <a:lstStyle/>
          <a:p>
            <a:pPr>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成绩预测模块（二人）</a:t>
            </a:r>
            <a:endParaRPr lang="en-US" altLang="zh-CN" sz="2800" dirty="0">
              <a:latin typeface="微软雅黑" panose="020B0503020204020204" pitchFamily="34" charset="-122"/>
              <a:ea typeface="微软雅黑" panose="020B0503020204020204" pitchFamily="34" charset="-122"/>
            </a:endParaRPr>
          </a:p>
          <a:p>
            <a:pPr>
              <a:buFont typeface="Wingdings" panose="05000000000000000000" pitchFamily="2" charset="2"/>
              <a:buChar char="u"/>
            </a:pPr>
            <a:endParaRPr lang="en-US" altLang="zh-CN" sz="2800" dirty="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评价生成模块（四人）</a:t>
            </a:r>
            <a:endParaRPr lang="en-US" altLang="zh-CN" sz="2800" dirty="0">
              <a:latin typeface="微软雅黑" panose="020B0503020204020204" pitchFamily="34" charset="-122"/>
              <a:ea typeface="微软雅黑" panose="020B0503020204020204" pitchFamily="34" charset="-122"/>
            </a:endParaRPr>
          </a:p>
          <a:p>
            <a:pPr>
              <a:buFont typeface="Wingdings" panose="05000000000000000000" pitchFamily="2" charset="2"/>
              <a:buChar char="u"/>
            </a:pPr>
            <a:endParaRPr lang="en-US" altLang="zh-CN" sz="2800" dirty="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用户端</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生成模块（三人）</a:t>
            </a:r>
          </a:p>
        </p:txBody>
      </p:sp>
      <p:pic>
        <p:nvPicPr>
          <p:cNvPr id="6" name="图片 5">
            <a:extLst>
              <a:ext uri="{FF2B5EF4-FFF2-40B4-BE49-F238E27FC236}">
                <a16:creationId xmlns:a16="http://schemas.microsoft.com/office/drawing/2014/main" id="{B713811C-AAAF-4EFC-93DC-28390A753FF0}"/>
              </a:ext>
            </a:extLst>
          </p:cNvPr>
          <p:cNvPicPr>
            <a:picLocks noChangeAspect="1"/>
          </p:cNvPicPr>
          <p:nvPr/>
        </p:nvPicPr>
        <p:blipFill>
          <a:blip r:embed="rId3"/>
          <a:stretch>
            <a:fillRect/>
          </a:stretch>
        </p:blipFill>
        <p:spPr>
          <a:xfrm>
            <a:off x="4454844" y="1017269"/>
            <a:ext cx="7433401" cy="5197793"/>
          </a:xfrm>
          <a:prstGeom prst="rect">
            <a:avLst/>
          </a:prstGeom>
        </p:spPr>
      </p:pic>
    </p:spTree>
    <p:extLst>
      <p:ext uri="{BB962C8B-B14F-4D97-AF65-F5344CB8AC3E}">
        <p14:creationId xmlns:p14="http://schemas.microsoft.com/office/powerpoint/2010/main" val="2226793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A8AAF4AD-89FD-4FBB-BF81-F55F32F0A315}"/>
              </a:ext>
            </a:extLst>
          </p:cNvPr>
          <p:cNvPicPr>
            <a:picLocks noChangeAspect="1"/>
          </p:cNvPicPr>
          <p:nvPr/>
        </p:nvPicPr>
        <p:blipFill>
          <a:blip r:embed="rId3"/>
          <a:stretch>
            <a:fillRect/>
          </a:stretch>
        </p:blipFill>
        <p:spPr>
          <a:xfrm>
            <a:off x="4454844" y="1017269"/>
            <a:ext cx="7433401" cy="5197793"/>
          </a:xfrm>
          <a:prstGeom prst="rect">
            <a:avLst/>
          </a:prstGeom>
          <a:effectLst>
            <a:glow>
              <a:schemeClr val="accent1">
                <a:alpha val="42000"/>
              </a:schemeClr>
            </a:glow>
            <a:outerShdw blurRad="50800" dist="50800" dir="5400000" algn="ctr" rotWithShape="0">
              <a:srgbClr val="000000">
                <a:alpha val="0"/>
              </a:srgbClr>
            </a:outerShdw>
            <a:reflection stA="0" endPos="11000" dist="50800" dir="5400000" sy="-100000" algn="bl" rotWithShape="0"/>
            <a:softEdge rad="622300"/>
          </a:effectLst>
        </p:spPr>
      </p:pic>
      <p:sp>
        <p:nvSpPr>
          <p:cNvPr id="4" name="日期占位符 3">
            <a:extLst>
              <a:ext uri="{FF2B5EF4-FFF2-40B4-BE49-F238E27FC236}">
                <a16:creationId xmlns:a16="http://schemas.microsoft.com/office/drawing/2014/main" id="{20268DAE-BC09-4DD0-95C0-52E1403213F0}"/>
              </a:ext>
            </a:extLst>
          </p:cNvPr>
          <p:cNvSpPr>
            <a:spLocks noGrp="1"/>
          </p:cNvSpPr>
          <p:nvPr>
            <p:ph type="dt" sz="half" idx="10"/>
          </p:nvPr>
        </p:nvSpPr>
        <p:spPr/>
        <p:txBody>
          <a:bodyPr/>
          <a:lstStyle/>
          <a:p>
            <a:r>
              <a:rPr lang="en-US" altLang="zh-CN"/>
              <a:t>2020/12/10</a:t>
            </a:r>
            <a:endParaRPr lang="zh-CN" altLang="en-US"/>
          </a:p>
        </p:txBody>
      </p:sp>
      <p:sp>
        <p:nvSpPr>
          <p:cNvPr id="5" name="灯片编号占位符 4">
            <a:extLst>
              <a:ext uri="{FF2B5EF4-FFF2-40B4-BE49-F238E27FC236}">
                <a16:creationId xmlns:a16="http://schemas.microsoft.com/office/drawing/2014/main" id="{6AA6668F-EF83-4DE7-A505-669FC1EA8F8C}"/>
              </a:ext>
            </a:extLst>
          </p:cNvPr>
          <p:cNvSpPr>
            <a:spLocks noGrp="1"/>
          </p:cNvSpPr>
          <p:nvPr>
            <p:ph type="sldNum" sz="quarter" idx="12"/>
          </p:nvPr>
        </p:nvSpPr>
        <p:spPr/>
        <p:txBody>
          <a:bodyPr/>
          <a:lstStyle/>
          <a:p>
            <a:fld id="{55D99C6E-302C-43CA-B480-444E9DFCD711}" type="slidenum">
              <a:rPr lang="zh-CN" altLang="en-US" smtClean="0"/>
              <a:t>13</a:t>
            </a:fld>
            <a:endParaRPr lang="zh-CN" altLang="en-US"/>
          </a:p>
        </p:txBody>
      </p:sp>
      <p:grpSp>
        <p:nvGrpSpPr>
          <p:cNvPr id="13" name="组合 12">
            <a:extLst>
              <a:ext uri="{FF2B5EF4-FFF2-40B4-BE49-F238E27FC236}">
                <a16:creationId xmlns:a16="http://schemas.microsoft.com/office/drawing/2014/main" id="{926D2F96-274C-40FD-8A39-F840372C9BFC}"/>
              </a:ext>
            </a:extLst>
          </p:cNvPr>
          <p:cNvGrpSpPr/>
          <p:nvPr/>
        </p:nvGrpSpPr>
        <p:grpSpPr>
          <a:xfrm>
            <a:off x="7715356" y="3399710"/>
            <a:ext cx="1052512" cy="2631756"/>
            <a:chOff x="7715356" y="3384550"/>
            <a:chExt cx="1052512" cy="2631756"/>
          </a:xfrm>
        </p:grpSpPr>
        <p:sp>
          <p:nvSpPr>
            <p:cNvPr id="7" name="矩形 6">
              <a:extLst>
                <a:ext uri="{FF2B5EF4-FFF2-40B4-BE49-F238E27FC236}">
                  <a16:creationId xmlns:a16="http://schemas.microsoft.com/office/drawing/2014/main" id="{207FEAC4-E5D4-42E1-A856-A733D8F513F5}"/>
                </a:ext>
              </a:extLst>
            </p:cNvPr>
            <p:cNvSpPr/>
            <p:nvPr/>
          </p:nvSpPr>
          <p:spPr>
            <a:xfrm>
              <a:off x="7812987" y="3384550"/>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2015B56-8970-43A4-8644-B9DF7D50C9F7}"/>
                </a:ext>
              </a:extLst>
            </p:cNvPr>
            <p:cNvSpPr txBox="1"/>
            <p:nvPr/>
          </p:nvSpPr>
          <p:spPr>
            <a:xfrm>
              <a:off x="7715356" y="4452490"/>
              <a:ext cx="1052512" cy="584775"/>
            </a:xfrm>
            <a:prstGeom prst="rect">
              <a:avLst/>
            </a:prstGeom>
            <a:noFill/>
          </p:spPr>
          <p:txBody>
            <a:bodyPr wrap="square" rtlCol="0">
              <a:spAutoFit/>
            </a:bodyPr>
            <a:lstStyle/>
            <a:p>
              <a:pPr algn="ctr"/>
              <a:r>
                <a:rPr lang="zh-CN" altLang="en-US" sz="1600" b="1" dirty="0"/>
                <a:t>成绩预测模块</a:t>
              </a:r>
            </a:p>
          </p:txBody>
        </p:sp>
      </p:grpSp>
      <p:grpSp>
        <p:nvGrpSpPr>
          <p:cNvPr id="14" name="组合 13">
            <a:extLst>
              <a:ext uri="{FF2B5EF4-FFF2-40B4-BE49-F238E27FC236}">
                <a16:creationId xmlns:a16="http://schemas.microsoft.com/office/drawing/2014/main" id="{C2F10AD5-889D-441B-94BD-5A75B6AE184A}"/>
              </a:ext>
            </a:extLst>
          </p:cNvPr>
          <p:cNvGrpSpPr/>
          <p:nvPr/>
        </p:nvGrpSpPr>
        <p:grpSpPr>
          <a:xfrm>
            <a:off x="9214029" y="3390900"/>
            <a:ext cx="1052512" cy="2631756"/>
            <a:chOff x="9226729" y="3384550"/>
            <a:chExt cx="1052512" cy="2631756"/>
          </a:xfrm>
        </p:grpSpPr>
        <p:sp>
          <p:nvSpPr>
            <p:cNvPr id="9" name="矩形 8">
              <a:extLst>
                <a:ext uri="{FF2B5EF4-FFF2-40B4-BE49-F238E27FC236}">
                  <a16:creationId xmlns:a16="http://schemas.microsoft.com/office/drawing/2014/main" id="{5ACF2D3B-F7CA-49BA-A3B0-3E5FC79C933B}"/>
                </a:ext>
              </a:extLst>
            </p:cNvPr>
            <p:cNvSpPr/>
            <p:nvPr/>
          </p:nvSpPr>
          <p:spPr>
            <a:xfrm>
              <a:off x="9324360" y="3384550"/>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6119ED0-5ECC-4BD3-96CE-D49B547B9A76}"/>
                </a:ext>
              </a:extLst>
            </p:cNvPr>
            <p:cNvSpPr txBox="1"/>
            <p:nvPr/>
          </p:nvSpPr>
          <p:spPr>
            <a:xfrm>
              <a:off x="9226729" y="4300090"/>
              <a:ext cx="1052512" cy="830997"/>
            </a:xfrm>
            <a:prstGeom prst="rect">
              <a:avLst/>
            </a:prstGeom>
            <a:noFill/>
          </p:spPr>
          <p:txBody>
            <a:bodyPr wrap="square" rtlCol="0">
              <a:spAutoFit/>
            </a:bodyPr>
            <a:lstStyle/>
            <a:p>
              <a:pPr algn="ctr"/>
              <a:r>
                <a:rPr lang="zh-CN" altLang="en-US" sz="1600" b="1" dirty="0"/>
                <a:t>个性化评价生成模块</a:t>
              </a:r>
            </a:p>
          </p:txBody>
        </p:sp>
      </p:grpSp>
      <p:grpSp>
        <p:nvGrpSpPr>
          <p:cNvPr id="15" name="组合 14">
            <a:extLst>
              <a:ext uri="{FF2B5EF4-FFF2-40B4-BE49-F238E27FC236}">
                <a16:creationId xmlns:a16="http://schemas.microsoft.com/office/drawing/2014/main" id="{4AC5B671-E5CD-4096-AF69-F3EB5D9511C3}"/>
              </a:ext>
            </a:extLst>
          </p:cNvPr>
          <p:cNvGrpSpPr/>
          <p:nvPr/>
        </p:nvGrpSpPr>
        <p:grpSpPr>
          <a:xfrm>
            <a:off x="10725402" y="3384550"/>
            <a:ext cx="1052512" cy="2631756"/>
            <a:chOff x="10738102" y="3384550"/>
            <a:chExt cx="1052512" cy="2631756"/>
          </a:xfrm>
        </p:grpSpPr>
        <p:sp>
          <p:nvSpPr>
            <p:cNvPr id="11" name="矩形 10">
              <a:extLst>
                <a:ext uri="{FF2B5EF4-FFF2-40B4-BE49-F238E27FC236}">
                  <a16:creationId xmlns:a16="http://schemas.microsoft.com/office/drawing/2014/main" id="{81008B7D-567E-4CC5-B42A-CA4D2883BC72}"/>
                </a:ext>
              </a:extLst>
            </p:cNvPr>
            <p:cNvSpPr/>
            <p:nvPr/>
          </p:nvSpPr>
          <p:spPr>
            <a:xfrm>
              <a:off x="10831801" y="3384550"/>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6438572-1F07-4D46-B76E-2D63699F6AB2}"/>
                </a:ext>
              </a:extLst>
            </p:cNvPr>
            <p:cNvSpPr txBox="1"/>
            <p:nvPr/>
          </p:nvSpPr>
          <p:spPr>
            <a:xfrm>
              <a:off x="10738102" y="4452490"/>
              <a:ext cx="1052512" cy="584775"/>
            </a:xfrm>
            <a:prstGeom prst="rect">
              <a:avLst/>
            </a:prstGeom>
            <a:noFill/>
          </p:spPr>
          <p:txBody>
            <a:bodyPr wrap="square" rtlCol="0">
              <a:spAutoFit/>
            </a:bodyPr>
            <a:lstStyle/>
            <a:p>
              <a:pPr algn="ctr"/>
              <a:r>
                <a:rPr lang="zh-CN" altLang="en-US" sz="1600" b="1" dirty="0"/>
                <a:t>用户端</a:t>
              </a:r>
              <a:r>
                <a:rPr lang="en-US" altLang="zh-CN" sz="1600" b="1" dirty="0"/>
                <a:t>Web</a:t>
              </a:r>
              <a:r>
                <a:rPr lang="zh-CN" altLang="en-US" sz="1600" b="1" dirty="0"/>
                <a:t>界面</a:t>
              </a:r>
              <a:endParaRPr lang="en-US" altLang="zh-CN" sz="1600" b="1" dirty="0"/>
            </a:p>
          </p:txBody>
        </p:sp>
      </p:grpSp>
    </p:spTree>
    <p:extLst>
      <p:ext uri="{BB962C8B-B14F-4D97-AF65-F5344CB8AC3E}">
        <p14:creationId xmlns:p14="http://schemas.microsoft.com/office/powerpoint/2010/main" val="380034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50"/>
                                        <p:tgtEl>
                                          <p:spTgt spid="17"/>
                                        </p:tgtEl>
                                      </p:cBhvr>
                                    </p:animEffect>
                                    <p:set>
                                      <p:cBhvr>
                                        <p:cTn id="7" dur="1" fill="hold">
                                          <p:stCondLst>
                                            <p:cond delay="24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70E4FF6-79DF-45FC-85F7-CEC756A1F299}"/>
              </a:ext>
            </a:extLst>
          </p:cNvPr>
          <p:cNvSpPr>
            <a:spLocks noGrp="1"/>
          </p:cNvSpPr>
          <p:nvPr>
            <p:ph type="dt" sz="half" idx="10"/>
          </p:nvPr>
        </p:nvSpPr>
        <p:spPr/>
        <p:txBody>
          <a:bodyPr/>
          <a:lstStyle/>
          <a:p>
            <a:r>
              <a:rPr lang="en-US" altLang="zh-CN"/>
              <a:t>2020/12/10</a:t>
            </a:r>
            <a:endParaRPr lang="zh-CN" altLang="en-US"/>
          </a:p>
        </p:txBody>
      </p:sp>
      <p:sp>
        <p:nvSpPr>
          <p:cNvPr id="5" name="灯片编号占位符 4">
            <a:extLst>
              <a:ext uri="{FF2B5EF4-FFF2-40B4-BE49-F238E27FC236}">
                <a16:creationId xmlns:a16="http://schemas.microsoft.com/office/drawing/2014/main" id="{81A080AE-A4AD-44DF-AF0D-B6BD0485DBDF}"/>
              </a:ext>
            </a:extLst>
          </p:cNvPr>
          <p:cNvSpPr>
            <a:spLocks noGrp="1"/>
          </p:cNvSpPr>
          <p:nvPr>
            <p:ph type="sldNum" sz="quarter" idx="12"/>
          </p:nvPr>
        </p:nvSpPr>
        <p:spPr/>
        <p:txBody>
          <a:bodyPr/>
          <a:lstStyle/>
          <a:p>
            <a:fld id="{55D99C6E-302C-43CA-B480-444E9DFCD711}" type="slidenum">
              <a:rPr lang="zh-CN" altLang="en-US" smtClean="0"/>
              <a:t>14</a:t>
            </a:fld>
            <a:endParaRPr lang="zh-CN" altLang="en-US"/>
          </a:p>
        </p:txBody>
      </p:sp>
      <p:pic>
        <p:nvPicPr>
          <p:cNvPr id="6" name="内容占位符 11">
            <a:extLst>
              <a:ext uri="{FF2B5EF4-FFF2-40B4-BE49-F238E27FC236}">
                <a16:creationId xmlns:a16="http://schemas.microsoft.com/office/drawing/2014/main" id="{09553CF0-CB91-43CF-B4E0-5497756BC4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64454" y="1487394"/>
            <a:ext cx="1442028" cy="4138860"/>
          </a:xfrm>
        </p:spPr>
      </p:pic>
      <p:pic>
        <p:nvPicPr>
          <p:cNvPr id="8" name="图片 7">
            <a:extLst>
              <a:ext uri="{FF2B5EF4-FFF2-40B4-BE49-F238E27FC236}">
                <a16:creationId xmlns:a16="http://schemas.microsoft.com/office/drawing/2014/main" id="{A171FD39-C202-4D84-BB62-870C6FAAD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9901" y="1791535"/>
            <a:ext cx="8010557" cy="3530579"/>
          </a:xfrm>
          <a:prstGeom prst="rect">
            <a:avLst/>
          </a:prstGeom>
        </p:spPr>
      </p:pic>
      <p:grpSp>
        <p:nvGrpSpPr>
          <p:cNvPr id="7" name="组合 6">
            <a:extLst>
              <a:ext uri="{FF2B5EF4-FFF2-40B4-BE49-F238E27FC236}">
                <a16:creationId xmlns:a16="http://schemas.microsoft.com/office/drawing/2014/main" id="{8AEA7521-D3D9-4343-9316-D1CFDE2FE533}"/>
              </a:ext>
            </a:extLst>
          </p:cNvPr>
          <p:cNvGrpSpPr/>
          <p:nvPr/>
        </p:nvGrpSpPr>
        <p:grpSpPr>
          <a:xfrm>
            <a:off x="571024" y="2488885"/>
            <a:ext cx="1052512" cy="2631756"/>
            <a:chOff x="7715356" y="3384550"/>
            <a:chExt cx="1052512" cy="2631756"/>
          </a:xfrm>
        </p:grpSpPr>
        <p:sp>
          <p:nvSpPr>
            <p:cNvPr id="9" name="矩形 8">
              <a:extLst>
                <a:ext uri="{FF2B5EF4-FFF2-40B4-BE49-F238E27FC236}">
                  <a16:creationId xmlns:a16="http://schemas.microsoft.com/office/drawing/2014/main" id="{67425EEF-4414-4B93-BCCD-071448FAF066}"/>
                </a:ext>
              </a:extLst>
            </p:cNvPr>
            <p:cNvSpPr/>
            <p:nvPr/>
          </p:nvSpPr>
          <p:spPr>
            <a:xfrm>
              <a:off x="7812987" y="3384550"/>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DE61D45-A396-49DB-9821-6B2F571505B4}"/>
                </a:ext>
              </a:extLst>
            </p:cNvPr>
            <p:cNvSpPr txBox="1"/>
            <p:nvPr/>
          </p:nvSpPr>
          <p:spPr>
            <a:xfrm>
              <a:off x="7715356" y="4452490"/>
              <a:ext cx="1052512" cy="584775"/>
            </a:xfrm>
            <a:prstGeom prst="rect">
              <a:avLst/>
            </a:prstGeom>
            <a:noFill/>
          </p:spPr>
          <p:txBody>
            <a:bodyPr wrap="square" rtlCol="0">
              <a:spAutoFit/>
            </a:bodyPr>
            <a:lstStyle/>
            <a:p>
              <a:pPr algn="ctr"/>
              <a:r>
                <a:rPr lang="zh-CN" altLang="en-US" sz="1600" b="1" dirty="0"/>
                <a:t>成绩预测模块</a:t>
              </a:r>
            </a:p>
          </p:txBody>
        </p:sp>
      </p:grpSp>
      <p:sp>
        <p:nvSpPr>
          <p:cNvPr id="16" name="平行四边形 15">
            <a:extLst>
              <a:ext uri="{FF2B5EF4-FFF2-40B4-BE49-F238E27FC236}">
                <a16:creationId xmlns:a16="http://schemas.microsoft.com/office/drawing/2014/main" id="{90A45A40-6E26-408F-BB88-E437B0945239}"/>
              </a:ext>
            </a:extLst>
          </p:cNvPr>
          <p:cNvSpPr/>
          <p:nvPr/>
        </p:nvSpPr>
        <p:spPr>
          <a:xfrm>
            <a:off x="371793" y="2324553"/>
            <a:ext cx="1052512" cy="584775"/>
          </a:xfrm>
          <a:prstGeom prst="parallelogram">
            <a:avLst>
              <a:gd name="adj" fmla="val 131163"/>
            </a:avLst>
          </a:prstGeom>
          <a:solidFill>
            <a:srgbClr val="A1C8C5">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平行四边形 16">
            <a:extLst>
              <a:ext uri="{FF2B5EF4-FFF2-40B4-BE49-F238E27FC236}">
                <a16:creationId xmlns:a16="http://schemas.microsoft.com/office/drawing/2014/main" id="{47EA536B-1D6A-4FF0-8AE5-8088BF5CC123}"/>
              </a:ext>
            </a:extLst>
          </p:cNvPr>
          <p:cNvSpPr/>
          <p:nvPr/>
        </p:nvSpPr>
        <p:spPr>
          <a:xfrm>
            <a:off x="869774" y="4657592"/>
            <a:ext cx="1052512" cy="584776"/>
          </a:xfrm>
          <a:prstGeom prst="parallelogram">
            <a:avLst>
              <a:gd name="adj" fmla="val 131163"/>
            </a:avLst>
          </a:prstGeom>
          <a:solidFill>
            <a:srgbClr val="A1C8C5">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664701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形 22">
            <a:extLst>
              <a:ext uri="{FF2B5EF4-FFF2-40B4-BE49-F238E27FC236}">
                <a16:creationId xmlns:a16="http://schemas.microsoft.com/office/drawing/2014/main" id="{EEBD2BB1-3FC4-4B7A-B8BC-C8DD3FE2D0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3480" y="1428827"/>
            <a:ext cx="7797339" cy="5636630"/>
          </a:xfrm>
          <a:prstGeom prst="rect">
            <a:avLst/>
          </a:prstGeom>
        </p:spPr>
      </p:pic>
      <p:sp>
        <p:nvSpPr>
          <p:cNvPr id="4" name="日期占位符 3">
            <a:extLst>
              <a:ext uri="{FF2B5EF4-FFF2-40B4-BE49-F238E27FC236}">
                <a16:creationId xmlns:a16="http://schemas.microsoft.com/office/drawing/2014/main" id="{1D855DF8-B448-4B1A-905F-33F42B6B853D}"/>
              </a:ext>
            </a:extLst>
          </p:cNvPr>
          <p:cNvSpPr>
            <a:spLocks noGrp="1"/>
          </p:cNvSpPr>
          <p:nvPr>
            <p:ph type="dt" sz="half" idx="10"/>
          </p:nvPr>
        </p:nvSpPr>
        <p:spPr/>
        <p:txBody>
          <a:bodyPr/>
          <a:lstStyle/>
          <a:p>
            <a:r>
              <a:rPr lang="en-US" altLang="zh-CN"/>
              <a:t>2020/12/10</a:t>
            </a:r>
            <a:endParaRPr lang="zh-CN" altLang="en-US"/>
          </a:p>
        </p:txBody>
      </p:sp>
      <p:sp>
        <p:nvSpPr>
          <p:cNvPr id="5" name="灯片编号占位符 4">
            <a:extLst>
              <a:ext uri="{FF2B5EF4-FFF2-40B4-BE49-F238E27FC236}">
                <a16:creationId xmlns:a16="http://schemas.microsoft.com/office/drawing/2014/main" id="{A9D83323-E2A8-42F7-8C9B-DB035787F20B}"/>
              </a:ext>
            </a:extLst>
          </p:cNvPr>
          <p:cNvSpPr>
            <a:spLocks noGrp="1"/>
          </p:cNvSpPr>
          <p:nvPr>
            <p:ph type="sldNum" sz="quarter" idx="12"/>
          </p:nvPr>
        </p:nvSpPr>
        <p:spPr/>
        <p:txBody>
          <a:bodyPr/>
          <a:lstStyle/>
          <a:p>
            <a:fld id="{55D99C6E-302C-43CA-B480-444E9DFCD711}" type="slidenum">
              <a:rPr lang="zh-CN" altLang="en-US" smtClean="0"/>
              <a:t>15</a:t>
            </a:fld>
            <a:endParaRPr lang="zh-CN" altLang="en-US"/>
          </a:p>
        </p:txBody>
      </p:sp>
      <p:pic>
        <p:nvPicPr>
          <p:cNvPr id="13" name="内容占位符 11">
            <a:extLst>
              <a:ext uri="{FF2B5EF4-FFF2-40B4-BE49-F238E27FC236}">
                <a16:creationId xmlns:a16="http://schemas.microsoft.com/office/drawing/2014/main" id="{7A53D92E-26D6-4E81-9AB6-6D6E1870ACB0}"/>
              </a:ext>
            </a:extLst>
          </p:cNvPr>
          <p:cNvPicPr>
            <a:picLocks noChangeAspect="1"/>
          </p:cNvPicPr>
          <p:nvPr/>
        </p:nvPicPr>
        <p:blipFill rotWithShape="1">
          <a:blip r:embed="rId5">
            <a:extLst>
              <a:ext uri="{28A0092B-C50C-407E-A947-70E740481C1C}">
                <a14:useLocalDpi xmlns:a14="http://schemas.microsoft.com/office/drawing/2010/main" val="0"/>
              </a:ext>
            </a:extLst>
          </a:blip>
          <a:srcRect t="1" r="-289" b="64468"/>
          <a:stretch/>
        </p:blipFill>
        <p:spPr>
          <a:xfrm>
            <a:off x="2965886" y="385386"/>
            <a:ext cx="6237687" cy="6342878"/>
          </a:xfrm>
          <a:prstGeom prst="rect">
            <a:avLst/>
          </a:prstGeom>
        </p:spPr>
      </p:pic>
      <p:grpSp>
        <p:nvGrpSpPr>
          <p:cNvPr id="16" name="组合 15">
            <a:extLst>
              <a:ext uri="{FF2B5EF4-FFF2-40B4-BE49-F238E27FC236}">
                <a16:creationId xmlns:a16="http://schemas.microsoft.com/office/drawing/2014/main" id="{D6BCCAF2-5743-4B28-9100-FB8C163E26F2}"/>
              </a:ext>
            </a:extLst>
          </p:cNvPr>
          <p:cNvGrpSpPr/>
          <p:nvPr/>
        </p:nvGrpSpPr>
        <p:grpSpPr>
          <a:xfrm>
            <a:off x="571024" y="2488885"/>
            <a:ext cx="1052512" cy="2631756"/>
            <a:chOff x="7715356" y="3384550"/>
            <a:chExt cx="1052512" cy="2631756"/>
          </a:xfrm>
        </p:grpSpPr>
        <p:sp>
          <p:nvSpPr>
            <p:cNvPr id="17" name="矩形 16">
              <a:extLst>
                <a:ext uri="{FF2B5EF4-FFF2-40B4-BE49-F238E27FC236}">
                  <a16:creationId xmlns:a16="http://schemas.microsoft.com/office/drawing/2014/main" id="{D183912C-A704-4AC4-BF05-578E9525803A}"/>
                </a:ext>
              </a:extLst>
            </p:cNvPr>
            <p:cNvSpPr/>
            <p:nvPr/>
          </p:nvSpPr>
          <p:spPr>
            <a:xfrm>
              <a:off x="7812987" y="3384550"/>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F5371C7-969D-4636-8C8C-F7EA60931AFC}"/>
                </a:ext>
              </a:extLst>
            </p:cNvPr>
            <p:cNvSpPr txBox="1"/>
            <p:nvPr/>
          </p:nvSpPr>
          <p:spPr>
            <a:xfrm>
              <a:off x="7715356" y="4452490"/>
              <a:ext cx="1052512" cy="584775"/>
            </a:xfrm>
            <a:prstGeom prst="rect">
              <a:avLst/>
            </a:prstGeom>
            <a:noFill/>
          </p:spPr>
          <p:txBody>
            <a:bodyPr wrap="square" rtlCol="0">
              <a:spAutoFit/>
            </a:bodyPr>
            <a:lstStyle/>
            <a:p>
              <a:pPr algn="ctr"/>
              <a:r>
                <a:rPr lang="zh-CN" altLang="en-US" sz="1600" b="1" dirty="0"/>
                <a:t>成绩预测模块</a:t>
              </a:r>
            </a:p>
          </p:txBody>
        </p:sp>
      </p:grpSp>
      <p:sp>
        <p:nvSpPr>
          <p:cNvPr id="21" name="平行四边形 20">
            <a:extLst>
              <a:ext uri="{FF2B5EF4-FFF2-40B4-BE49-F238E27FC236}">
                <a16:creationId xmlns:a16="http://schemas.microsoft.com/office/drawing/2014/main" id="{B2E31F2B-40BA-4E41-81C8-455C5B1BEBC2}"/>
              </a:ext>
            </a:extLst>
          </p:cNvPr>
          <p:cNvSpPr/>
          <p:nvPr/>
        </p:nvSpPr>
        <p:spPr>
          <a:xfrm>
            <a:off x="371793" y="2324553"/>
            <a:ext cx="1052512" cy="584775"/>
          </a:xfrm>
          <a:prstGeom prst="parallelogram">
            <a:avLst>
              <a:gd name="adj" fmla="val 131163"/>
            </a:avLst>
          </a:prstGeom>
          <a:solidFill>
            <a:srgbClr val="A1C8C5">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平行四边形 21">
            <a:extLst>
              <a:ext uri="{FF2B5EF4-FFF2-40B4-BE49-F238E27FC236}">
                <a16:creationId xmlns:a16="http://schemas.microsoft.com/office/drawing/2014/main" id="{3F66C18A-508B-4701-920D-1714A0424026}"/>
              </a:ext>
            </a:extLst>
          </p:cNvPr>
          <p:cNvSpPr/>
          <p:nvPr/>
        </p:nvSpPr>
        <p:spPr>
          <a:xfrm>
            <a:off x="869774" y="4657592"/>
            <a:ext cx="1052512" cy="584776"/>
          </a:xfrm>
          <a:prstGeom prst="parallelogram">
            <a:avLst>
              <a:gd name="adj" fmla="val 131163"/>
            </a:avLst>
          </a:prstGeom>
          <a:solidFill>
            <a:srgbClr val="A1C8C5">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308496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形 14">
            <a:extLst>
              <a:ext uri="{FF2B5EF4-FFF2-40B4-BE49-F238E27FC236}">
                <a16:creationId xmlns:a16="http://schemas.microsoft.com/office/drawing/2014/main" id="{3A3B3742-F234-483D-AAD8-6C60F493F2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3480" y="1428827"/>
            <a:ext cx="7797339" cy="5636630"/>
          </a:xfrm>
          <a:prstGeom prst="rect">
            <a:avLst/>
          </a:prstGeom>
        </p:spPr>
      </p:pic>
      <p:sp>
        <p:nvSpPr>
          <p:cNvPr id="2" name="日期占位符 1">
            <a:extLst>
              <a:ext uri="{FF2B5EF4-FFF2-40B4-BE49-F238E27FC236}">
                <a16:creationId xmlns:a16="http://schemas.microsoft.com/office/drawing/2014/main" id="{7FFE0D62-A514-4A78-A860-EACA979CDF12}"/>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42640490-5B97-4BF1-B5C6-1D836F9110E3}"/>
              </a:ext>
            </a:extLst>
          </p:cNvPr>
          <p:cNvSpPr>
            <a:spLocks noGrp="1"/>
          </p:cNvSpPr>
          <p:nvPr>
            <p:ph type="sldNum" sz="quarter" idx="12"/>
          </p:nvPr>
        </p:nvSpPr>
        <p:spPr/>
        <p:txBody>
          <a:bodyPr/>
          <a:lstStyle/>
          <a:p>
            <a:fld id="{55D99C6E-302C-43CA-B480-444E9DFCD711}" type="slidenum">
              <a:rPr lang="zh-CN" altLang="en-US" smtClean="0"/>
              <a:t>16</a:t>
            </a:fld>
            <a:endParaRPr lang="zh-CN" altLang="en-US"/>
          </a:p>
        </p:txBody>
      </p:sp>
      <p:pic>
        <p:nvPicPr>
          <p:cNvPr id="4" name="内容占位符 11">
            <a:extLst>
              <a:ext uri="{FF2B5EF4-FFF2-40B4-BE49-F238E27FC236}">
                <a16:creationId xmlns:a16="http://schemas.microsoft.com/office/drawing/2014/main" id="{0630E2EA-2A12-409E-BCC5-069701FE8F80}"/>
              </a:ext>
            </a:extLst>
          </p:cNvPr>
          <p:cNvPicPr>
            <a:picLocks noChangeAspect="1"/>
          </p:cNvPicPr>
          <p:nvPr/>
        </p:nvPicPr>
        <p:blipFill rotWithShape="1">
          <a:blip r:embed="rId5">
            <a:extLst>
              <a:ext uri="{28A0092B-C50C-407E-A947-70E740481C1C}">
                <a14:useLocalDpi xmlns:a14="http://schemas.microsoft.com/office/drawing/2010/main" val="0"/>
              </a:ext>
            </a:extLst>
          </a:blip>
          <a:srcRect l="827" t="28385" r="235" b="29564"/>
          <a:stretch/>
        </p:blipFill>
        <p:spPr>
          <a:xfrm>
            <a:off x="3461668" y="0"/>
            <a:ext cx="5640424" cy="6880878"/>
          </a:xfrm>
          <a:prstGeom prst="rect">
            <a:avLst/>
          </a:prstGeom>
        </p:spPr>
      </p:pic>
      <p:grpSp>
        <p:nvGrpSpPr>
          <p:cNvPr id="5" name="组合 4">
            <a:extLst>
              <a:ext uri="{FF2B5EF4-FFF2-40B4-BE49-F238E27FC236}">
                <a16:creationId xmlns:a16="http://schemas.microsoft.com/office/drawing/2014/main" id="{1B200D2A-2E83-49AF-97D7-A4A4DC3798B5}"/>
              </a:ext>
            </a:extLst>
          </p:cNvPr>
          <p:cNvGrpSpPr/>
          <p:nvPr/>
        </p:nvGrpSpPr>
        <p:grpSpPr>
          <a:xfrm>
            <a:off x="571024" y="2488885"/>
            <a:ext cx="1052512" cy="2631756"/>
            <a:chOff x="7715356" y="3384550"/>
            <a:chExt cx="1052512" cy="2631756"/>
          </a:xfrm>
        </p:grpSpPr>
        <p:sp>
          <p:nvSpPr>
            <p:cNvPr id="6" name="矩形 5">
              <a:extLst>
                <a:ext uri="{FF2B5EF4-FFF2-40B4-BE49-F238E27FC236}">
                  <a16:creationId xmlns:a16="http://schemas.microsoft.com/office/drawing/2014/main" id="{93A71352-E134-4FAE-A9F9-7B9D4DCEC3C2}"/>
                </a:ext>
              </a:extLst>
            </p:cNvPr>
            <p:cNvSpPr/>
            <p:nvPr/>
          </p:nvSpPr>
          <p:spPr>
            <a:xfrm>
              <a:off x="7812987" y="3384550"/>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1E8FD7B-8D9D-4CE7-B310-B059C8A81344}"/>
                </a:ext>
              </a:extLst>
            </p:cNvPr>
            <p:cNvSpPr txBox="1"/>
            <p:nvPr/>
          </p:nvSpPr>
          <p:spPr>
            <a:xfrm>
              <a:off x="7715356" y="4452490"/>
              <a:ext cx="1052512" cy="584775"/>
            </a:xfrm>
            <a:prstGeom prst="rect">
              <a:avLst/>
            </a:prstGeom>
            <a:noFill/>
          </p:spPr>
          <p:txBody>
            <a:bodyPr wrap="square" rtlCol="0">
              <a:spAutoFit/>
            </a:bodyPr>
            <a:lstStyle/>
            <a:p>
              <a:pPr algn="ctr"/>
              <a:r>
                <a:rPr lang="zh-CN" altLang="en-US" sz="1600" b="1" dirty="0"/>
                <a:t>成绩预测模块</a:t>
              </a:r>
            </a:p>
          </p:txBody>
        </p:sp>
      </p:grpSp>
      <p:grpSp>
        <p:nvGrpSpPr>
          <p:cNvPr id="8" name="组合 7">
            <a:extLst>
              <a:ext uri="{FF2B5EF4-FFF2-40B4-BE49-F238E27FC236}">
                <a16:creationId xmlns:a16="http://schemas.microsoft.com/office/drawing/2014/main" id="{00C5E124-9340-4BD7-AF13-E18A80ABFFAC}"/>
              </a:ext>
            </a:extLst>
          </p:cNvPr>
          <p:cNvGrpSpPr/>
          <p:nvPr/>
        </p:nvGrpSpPr>
        <p:grpSpPr>
          <a:xfrm>
            <a:off x="571024" y="2488885"/>
            <a:ext cx="1052512" cy="2631756"/>
            <a:chOff x="7715356" y="3384550"/>
            <a:chExt cx="1052512" cy="2631756"/>
          </a:xfrm>
        </p:grpSpPr>
        <p:sp>
          <p:nvSpPr>
            <p:cNvPr id="9" name="矩形 8">
              <a:extLst>
                <a:ext uri="{FF2B5EF4-FFF2-40B4-BE49-F238E27FC236}">
                  <a16:creationId xmlns:a16="http://schemas.microsoft.com/office/drawing/2014/main" id="{A3FB1943-E0B8-4F4B-8E79-2B35D22C83B0}"/>
                </a:ext>
              </a:extLst>
            </p:cNvPr>
            <p:cNvSpPr/>
            <p:nvPr/>
          </p:nvSpPr>
          <p:spPr>
            <a:xfrm>
              <a:off x="7812987" y="3384550"/>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37BECAB-B998-4549-A58B-98E933E93E34}"/>
                </a:ext>
              </a:extLst>
            </p:cNvPr>
            <p:cNvSpPr txBox="1"/>
            <p:nvPr/>
          </p:nvSpPr>
          <p:spPr>
            <a:xfrm>
              <a:off x="7715356" y="4452490"/>
              <a:ext cx="1052512" cy="584775"/>
            </a:xfrm>
            <a:prstGeom prst="rect">
              <a:avLst/>
            </a:prstGeom>
            <a:noFill/>
          </p:spPr>
          <p:txBody>
            <a:bodyPr wrap="square" rtlCol="0">
              <a:spAutoFit/>
            </a:bodyPr>
            <a:lstStyle/>
            <a:p>
              <a:pPr algn="ctr"/>
              <a:r>
                <a:rPr lang="zh-CN" altLang="en-US" sz="1600" b="1" dirty="0"/>
                <a:t>成绩预测模块</a:t>
              </a:r>
            </a:p>
          </p:txBody>
        </p:sp>
      </p:grpSp>
      <p:sp>
        <p:nvSpPr>
          <p:cNvPr id="13" name="平行四边形 12">
            <a:extLst>
              <a:ext uri="{FF2B5EF4-FFF2-40B4-BE49-F238E27FC236}">
                <a16:creationId xmlns:a16="http://schemas.microsoft.com/office/drawing/2014/main" id="{B006144B-7B89-4BF6-AFD5-E769EB3E49BD}"/>
              </a:ext>
            </a:extLst>
          </p:cNvPr>
          <p:cNvSpPr/>
          <p:nvPr/>
        </p:nvSpPr>
        <p:spPr>
          <a:xfrm>
            <a:off x="371793" y="2324553"/>
            <a:ext cx="1052512" cy="584775"/>
          </a:xfrm>
          <a:prstGeom prst="parallelogram">
            <a:avLst>
              <a:gd name="adj" fmla="val 131163"/>
            </a:avLst>
          </a:prstGeom>
          <a:solidFill>
            <a:srgbClr val="A1C8C5">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平行四边形 13">
            <a:extLst>
              <a:ext uri="{FF2B5EF4-FFF2-40B4-BE49-F238E27FC236}">
                <a16:creationId xmlns:a16="http://schemas.microsoft.com/office/drawing/2014/main" id="{5F9708F3-258D-43C0-8EDE-A5C892C2D0D3}"/>
              </a:ext>
            </a:extLst>
          </p:cNvPr>
          <p:cNvSpPr/>
          <p:nvPr/>
        </p:nvSpPr>
        <p:spPr>
          <a:xfrm>
            <a:off x="869774" y="4657592"/>
            <a:ext cx="1052512" cy="584776"/>
          </a:xfrm>
          <a:prstGeom prst="parallelogram">
            <a:avLst>
              <a:gd name="adj" fmla="val 131163"/>
            </a:avLst>
          </a:prstGeom>
          <a:solidFill>
            <a:srgbClr val="A1C8C5">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872728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形 14">
            <a:extLst>
              <a:ext uri="{FF2B5EF4-FFF2-40B4-BE49-F238E27FC236}">
                <a16:creationId xmlns:a16="http://schemas.microsoft.com/office/drawing/2014/main" id="{3A3B3742-F234-483D-AAD8-6C60F493F2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3480" y="1428827"/>
            <a:ext cx="7797339" cy="5636630"/>
          </a:xfrm>
          <a:prstGeom prst="rect">
            <a:avLst/>
          </a:prstGeom>
        </p:spPr>
      </p:pic>
      <p:sp>
        <p:nvSpPr>
          <p:cNvPr id="2" name="日期占位符 1">
            <a:extLst>
              <a:ext uri="{FF2B5EF4-FFF2-40B4-BE49-F238E27FC236}">
                <a16:creationId xmlns:a16="http://schemas.microsoft.com/office/drawing/2014/main" id="{7FFE0D62-A514-4A78-A860-EACA979CDF12}"/>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42640490-5B97-4BF1-B5C6-1D836F9110E3}"/>
              </a:ext>
            </a:extLst>
          </p:cNvPr>
          <p:cNvSpPr>
            <a:spLocks noGrp="1"/>
          </p:cNvSpPr>
          <p:nvPr>
            <p:ph type="sldNum" sz="quarter" idx="12"/>
          </p:nvPr>
        </p:nvSpPr>
        <p:spPr/>
        <p:txBody>
          <a:bodyPr/>
          <a:lstStyle/>
          <a:p>
            <a:fld id="{55D99C6E-302C-43CA-B480-444E9DFCD711}" type="slidenum">
              <a:rPr lang="zh-CN" altLang="en-US" smtClean="0"/>
              <a:t>17</a:t>
            </a:fld>
            <a:endParaRPr lang="zh-CN" altLang="en-US"/>
          </a:p>
        </p:txBody>
      </p:sp>
      <p:pic>
        <p:nvPicPr>
          <p:cNvPr id="4" name="内容占位符 11">
            <a:extLst>
              <a:ext uri="{FF2B5EF4-FFF2-40B4-BE49-F238E27FC236}">
                <a16:creationId xmlns:a16="http://schemas.microsoft.com/office/drawing/2014/main" id="{0630E2EA-2A12-409E-BCC5-069701FE8F80}"/>
              </a:ext>
            </a:extLst>
          </p:cNvPr>
          <p:cNvPicPr>
            <a:picLocks noChangeAspect="1"/>
          </p:cNvPicPr>
          <p:nvPr/>
        </p:nvPicPr>
        <p:blipFill rotWithShape="1">
          <a:blip r:embed="rId5">
            <a:extLst>
              <a:ext uri="{28A0092B-C50C-407E-A947-70E740481C1C}">
                <a14:useLocalDpi xmlns:a14="http://schemas.microsoft.com/office/drawing/2010/main" val="0"/>
              </a:ext>
            </a:extLst>
          </a:blip>
          <a:srcRect t="63249" r="-1102"/>
          <a:stretch/>
        </p:blipFill>
        <p:spPr>
          <a:xfrm>
            <a:off x="3379222" y="345523"/>
            <a:ext cx="6008516" cy="6268702"/>
          </a:xfrm>
          <a:prstGeom prst="rect">
            <a:avLst/>
          </a:prstGeom>
        </p:spPr>
      </p:pic>
      <p:grpSp>
        <p:nvGrpSpPr>
          <p:cNvPr id="5" name="组合 4">
            <a:extLst>
              <a:ext uri="{FF2B5EF4-FFF2-40B4-BE49-F238E27FC236}">
                <a16:creationId xmlns:a16="http://schemas.microsoft.com/office/drawing/2014/main" id="{1B200D2A-2E83-49AF-97D7-A4A4DC3798B5}"/>
              </a:ext>
            </a:extLst>
          </p:cNvPr>
          <p:cNvGrpSpPr/>
          <p:nvPr/>
        </p:nvGrpSpPr>
        <p:grpSpPr>
          <a:xfrm>
            <a:off x="571024" y="2488885"/>
            <a:ext cx="1052512" cy="2631756"/>
            <a:chOff x="7715356" y="3384550"/>
            <a:chExt cx="1052512" cy="2631756"/>
          </a:xfrm>
        </p:grpSpPr>
        <p:sp>
          <p:nvSpPr>
            <p:cNvPr id="6" name="矩形 5">
              <a:extLst>
                <a:ext uri="{FF2B5EF4-FFF2-40B4-BE49-F238E27FC236}">
                  <a16:creationId xmlns:a16="http://schemas.microsoft.com/office/drawing/2014/main" id="{93A71352-E134-4FAE-A9F9-7B9D4DCEC3C2}"/>
                </a:ext>
              </a:extLst>
            </p:cNvPr>
            <p:cNvSpPr/>
            <p:nvPr/>
          </p:nvSpPr>
          <p:spPr>
            <a:xfrm>
              <a:off x="7812987" y="3384550"/>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1E8FD7B-8D9D-4CE7-B310-B059C8A81344}"/>
                </a:ext>
              </a:extLst>
            </p:cNvPr>
            <p:cNvSpPr txBox="1"/>
            <p:nvPr/>
          </p:nvSpPr>
          <p:spPr>
            <a:xfrm>
              <a:off x="7715356" y="4452490"/>
              <a:ext cx="1052512" cy="584775"/>
            </a:xfrm>
            <a:prstGeom prst="rect">
              <a:avLst/>
            </a:prstGeom>
            <a:noFill/>
          </p:spPr>
          <p:txBody>
            <a:bodyPr wrap="square" rtlCol="0">
              <a:spAutoFit/>
            </a:bodyPr>
            <a:lstStyle/>
            <a:p>
              <a:pPr algn="ctr"/>
              <a:r>
                <a:rPr lang="zh-CN" altLang="en-US" sz="1600" b="1" dirty="0"/>
                <a:t>成绩预测模块</a:t>
              </a:r>
            </a:p>
          </p:txBody>
        </p:sp>
      </p:grpSp>
      <p:grpSp>
        <p:nvGrpSpPr>
          <p:cNvPr id="8" name="组合 7">
            <a:extLst>
              <a:ext uri="{FF2B5EF4-FFF2-40B4-BE49-F238E27FC236}">
                <a16:creationId xmlns:a16="http://schemas.microsoft.com/office/drawing/2014/main" id="{00C5E124-9340-4BD7-AF13-E18A80ABFFAC}"/>
              </a:ext>
            </a:extLst>
          </p:cNvPr>
          <p:cNvGrpSpPr/>
          <p:nvPr/>
        </p:nvGrpSpPr>
        <p:grpSpPr>
          <a:xfrm>
            <a:off x="571024" y="2488885"/>
            <a:ext cx="1052512" cy="2631756"/>
            <a:chOff x="7715356" y="3384550"/>
            <a:chExt cx="1052512" cy="2631756"/>
          </a:xfrm>
        </p:grpSpPr>
        <p:sp>
          <p:nvSpPr>
            <p:cNvPr id="9" name="矩形 8">
              <a:extLst>
                <a:ext uri="{FF2B5EF4-FFF2-40B4-BE49-F238E27FC236}">
                  <a16:creationId xmlns:a16="http://schemas.microsoft.com/office/drawing/2014/main" id="{A3FB1943-E0B8-4F4B-8E79-2B35D22C83B0}"/>
                </a:ext>
              </a:extLst>
            </p:cNvPr>
            <p:cNvSpPr/>
            <p:nvPr/>
          </p:nvSpPr>
          <p:spPr>
            <a:xfrm>
              <a:off x="7812987" y="3384550"/>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37BECAB-B998-4549-A58B-98E933E93E34}"/>
                </a:ext>
              </a:extLst>
            </p:cNvPr>
            <p:cNvSpPr txBox="1"/>
            <p:nvPr/>
          </p:nvSpPr>
          <p:spPr>
            <a:xfrm>
              <a:off x="7715356" y="4452490"/>
              <a:ext cx="1052512" cy="584775"/>
            </a:xfrm>
            <a:prstGeom prst="rect">
              <a:avLst/>
            </a:prstGeom>
            <a:noFill/>
          </p:spPr>
          <p:txBody>
            <a:bodyPr wrap="square" rtlCol="0">
              <a:spAutoFit/>
            </a:bodyPr>
            <a:lstStyle/>
            <a:p>
              <a:pPr algn="ctr"/>
              <a:r>
                <a:rPr lang="zh-CN" altLang="en-US" sz="1600" b="1" dirty="0"/>
                <a:t>成绩预测模块</a:t>
              </a:r>
            </a:p>
          </p:txBody>
        </p:sp>
      </p:grpSp>
      <p:sp>
        <p:nvSpPr>
          <p:cNvPr id="13" name="平行四边形 12">
            <a:extLst>
              <a:ext uri="{FF2B5EF4-FFF2-40B4-BE49-F238E27FC236}">
                <a16:creationId xmlns:a16="http://schemas.microsoft.com/office/drawing/2014/main" id="{B006144B-7B89-4BF6-AFD5-E769EB3E49BD}"/>
              </a:ext>
            </a:extLst>
          </p:cNvPr>
          <p:cNvSpPr/>
          <p:nvPr/>
        </p:nvSpPr>
        <p:spPr>
          <a:xfrm>
            <a:off x="371793" y="2324553"/>
            <a:ext cx="1052512" cy="584775"/>
          </a:xfrm>
          <a:prstGeom prst="parallelogram">
            <a:avLst>
              <a:gd name="adj" fmla="val 131163"/>
            </a:avLst>
          </a:prstGeom>
          <a:solidFill>
            <a:srgbClr val="A1C8C5">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平行四边形 13">
            <a:extLst>
              <a:ext uri="{FF2B5EF4-FFF2-40B4-BE49-F238E27FC236}">
                <a16:creationId xmlns:a16="http://schemas.microsoft.com/office/drawing/2014/main" id="{5F9708F3-258D-43C0-8EDE-A5C892C2D0D3}"/>
              </a:ext>
            </a:extLst>
          </p:cNvPr>
          <p:cNvSpPr/>
          <p:nvPr/>
        </p:nvSpPr>
        <p:spPr>
          <a:xfrm>
            <a:off x="869774" y="4657592"/>
            <a:ext cx="1052512" cy="584776"/>
          </a:xfrm>
          <a:prstGeom prst="parallelogram">
            <a:avLst>
              <a:gd name="adj" fmla="val 131163"/>
            </a:avLst>
          </a:prstGeom>
          <a:solidFill>
            <a:srgbClr val="A1C8C5">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5796213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A0DB97-CCE4-4238-9BB5-A6713A7F6A68}"/>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9B10B82B-A550-4686-BFF6-CD54AA97005E}"/>
              </a:ext>
            </a:extLst>
          </p:cNvPr>
          <p:cNvSpPr>
            <a:spLocks noGrp="1"/>
          </p:cNvSpPr>
          <p:nvPr>
            <p:ph type="sldNum" sz="quarter" idx="12"/>
          </p:nvPr>
        </p:nvSpPr>
        <p:spPr/>
        <p:txBody>
          <a:bodyPr/>
          <a:lstStyle/>
          <a:p>
            <a:fld id="{55D99C6E-302C-43CA-B480-444E9DFCD711}" type="slidenum">
              <a:rPr lang="zh-CN" altLang="en-US" smtClean="0"/>
              <a:t>18</a:t>
            </a:fld>
            <a:endParaRPr lang="zh-CN" altLang="en-US"/>
          </a:p>
        </p:txBody>
      </p:sp>
      <p:pic>
        <p:nvPicPr>
          <p:cNvPr id="5" name="图片 4">
            <a:extLst>
              <a:ext uri="{FF2B5EF4-FFF2-40B4-BE49-F238E27FC236}">
                <a16:creationId xmlns:a16="http://schemas.microsoft.com/office/drawing/2014/main" id="{F35ABAB2-2576-4BCF-A9D9-E7A46A9A3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412" y="833437"/>
            <a:ext cx="6200775" cy="5038725"/>
          </a:xfrm>
          <a:prstGeom prst="rect">
            <a:avLst/>
          </a:prstGeom>
        </p:spPr>
      </p:pic>
      <p:sp>
        <p:nvSpPr>
          <p:cNvPr id="7" name="矩形 6">
            <a:extLst>
              <a:ext uri="{FF2B5EF4-FFF2-40B4-BE49-F238E27FC236}">
                <a16:creationId xmlns:a16="http://schemas.microsoft.com/office/drawing/2014/main" id="{D4D4A545-B9D0-4415-A9AF-EA8FB8964B14}"/>
              </a:ext>
            </a:extLst>
          </p:cNvPr>
          <p:cNvSpPr/>
          <p:nvPr/>
        </p:nvSpPr>
        <p:spPr>
          <a:xfrm>
            <a:off x="668655" y="2488885"/>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AD5E353-4171-4633-91D0-9325FC4594C3}"/>
              </a:ext>
            </a:extLst>
          </p:cNvPr>
          <p:cNvSpPr txBox="1"/>
          <p:nvPr/>
        </p:nvSpPr>
        <p:spPr>
          <a:xfrm>
            <a:off x="571024" y="3556825"/>
            <a:ext cx="1052512" cy="584775"/>
          </a:xfrm>
          <a:prstGeom prst="rect">
            <a:avLst/>
          </a:prstGeom>
          <a:noFill/>
        </p:spPr>
        <p:txBody>
          <a:bodyPr wrap="square" rtlCol="0">
            <a:spAutoFit/>
          </a:bodyPr>
          <a:lstStyle/>
          <a:p>
            <a:pPr algn="ctr"/>
            <a:r>
              <a:rPr lang="zh-CN" altLang="en-US" sz="1600" b="1" dirty="0"/>
              <a:t>成绩预测模块</a:t>
            </a:r>
          </a:p>
        </p:txBody>
      </p:sp>
      <p:sp>
        <p:nvSpPr>
          <p:cNvPr id="10" name="文本框 9">
            <a:extLst>
              <a:ext uri="{FF2B5EF4-FFF2-40B4-BE49-F238E27FC236}">
                <a16:creationId xmlns:a16="http://schemas.microsoft.com/office/drawing/2014/main" id="{522FEB9D-A2AE-4E11-A7AD-C6F9824CFE3E}"/>
              </a:ext>
            </a:extLst>
          </p:cNvPr>
          <p:cNvSpPr txBox="1"/>
          <p:nvPr/>
        </p:nvSpPr>
        <p:spPr>
          <a:xfrm>
            <a:off x="1970127" y="2258319"/>
            <a:ext cx="3162539" cy="3293209"/>
          </a:xfrm>
          <a:prstGeom prst="rect">
            <a:avLst/>
          </a:prstGeom>
          <a:noFill/>
        </p:spPr>
        <p:txBody>
          <a:bodyPr wrap="square">
            <a:spAutoFit/>
          </a:bodyPr>
          <a:lstStyle/>
          <a:p>
            <a:r>
              <a:rPr lang="zh-CN" altLang="en-US" b="1" dirty="0">
                <a:effectLst/>
                <a:latin typeface="微软雅黑" panose="020B0503020204020204" pitchFamily="34" charset="-122"/>
                <a:ea typeface="微软雅黑" panose="020B0503020204020204" pitchFamily="34" charset="-122"/>
              </a:rPr>
              <a:t>输入项</a:t>
            </a:r>
            <a:endParaRPr lang="en-US" altLang="zh-CN" b="1" dirty="0">
              <a:effectLst/>
              <a:latin typeface="微软雅黑" panose="020B0503020204020204" pitchFamily="34" charset="-122"/>
              <a:ea typeface="微软雅黑" panose="020B0503020204020204" pitchFamily="34" charset="-122"/>
            </a:endParaRPr>
          </a:p>
          <a:p>
            <a:endParaRPr lang="zh-CN" altLang="en-US" b="1" dirty="0">
              <a:effectLst/>
              <a:latin typeface="微软雅黑" panose="020B0503020204020204" pitchFamily="34" charset="-122"/>
              <a:ea typeface="微软雅黑" panose="020B0503020204020204" pitchFamily="34" charset="-122"/>
            </a:endParaRPr>
          </a:p>
          <a:p>
            <a:pPr algn="l">
              <a:spcBef>
                <a:spcPts val="0"/>
              </a:spcBef>
              <a:spcAft>
                <a:spcPts val="0"/>
              </a:spcAft>
            </a:pPr>
            <a:r>
              <a:rPr lang="zh-CN" altLang="en-US" sz="1600" dirty="0">
                <a:solidFill>
                  <a:srgbClr val="494949"/>
                </a:solidFill>
                <a:effectLst/>
                <a:latin typeface="微软雅黑" panose="020B0503020204020204" pitchFamily="34" charset="-122"/>
                <a:ea typeface="微软雅黑" panose="020B0503020204020204" pitchFamily="34" charset="-122"/>
              </a:rPr>
              <a:t>（</a:t>
            </a:r>
            <a:r>
              <a:rPr lang="en-US" altLang="zh-CN" sz="1600" dirty="0">
                <a:solidFill>
                  <a:srgbClr val="494949"/>
                </a:solidFill>
                <a:effectLst/>
                <a:latin typeface="微软雅黑" panose="020B0503020204020204" pitchFamily="34" charset="-122"/>
                <a:ea typeface="微软雅黑" panose="020B0503020204020204" pitchFamily="34" charset="-122"/>
              </a:rPr>
              <a:t>1</a:t>
            </a:r>
            <a:r>
              <a:rPr lang="zh-CN" altLang="en-US" sz="1600" dirty="0">
                <a:solidFill>
                  <a:srgbClr val="494949"/>
                </a:solidFill>
                <a:effectLst/>
                <a:latin typeface="微软雅黑" panose="020B0503020204020204" pitchFamily="34" charset="-122"/>
                <a:ea typeface="微软雅黑" panose="020B0503020204020204" pitchFamily="34" charset="-122"/>
              </a:rPr>
              <a:t>）往届学生历次随堂测验成绩</a:t>
            </a:r>
            <a:endParaRPr lang="zh-CN" altLang="en-US" sz="1400" dirty="0">
              <a:solidFill>
                <a:srgbClr val="494949"/>
              </a:solidFill>
              <a:effectLst/>
              <a:latin typeface="微软雅黑" panose="020B0503020204020204" pitchFamily="34" charset="-122"/>
              <a:ea typeface="微软雅黑" panose="020B0503020204020204" pitchFamily="34" charset="-122"/>
            </a:endParaRPr>
          </a:p>
          <a:p>
            <a:pPr algn="l">
              <a:spcBef>
                <a:spcPts val="0"/>
              </a:spcBef>
              <a:spcAft>
                <a:spcPts val="0"/>
              </a:spcAft>
            </a:pPr>
            <a:r>
              <a:rPr lang="zh-CN" altLang="en-US" sz="1600" dirty="0">
                <a:solidFill>
                  <a:srgbClr val="494949"/>
                </a:solidFill>
                <a:effectLst/>
                <a:latin typeface="微软雅黑" panose="020B0503020204020204" pitchFamily="34" charset="-122"/>
                <a:ea typeface="微软雅黑" panose="020B0503020204020204" pitchFamily="34" charset="-122"/>
              </a:rPr>
              <a:t>（</a:t>
            </a:r>
            <a:r>
              <a:rPr lang="en-US" altLang="zh-CN" sz="1600" dirty="0">
                <a:solidFill>
                  <a:srgbClr val="494949"/>
                </a:solidFill>
                <a:effectLst/>
                <a:latin typeface="微软雅黑" panose="020B0503020204020204" pitchFamily="34" charset="-122"/>
                <a:ea typeface="微软雅黑" panose="020B0503020204020204" pitchFamily="34" charset="-122"/>
              </a:rPr>
              <a:t>2</a:t>
            </a:r>
            <a:r>
              <a:rPr lang="zh-CN" altLang="en-US" sz="1600" dirty="0">
                <a:solidFill>
                  <a:srgbClr val="494949"/>
                </a:solidFill>
                <a:effectLst/>
                <a:latin typeface="微软雅黑" panose="020B0503020204020204" pitchFamily="34" charset="-122"/>
                <a:ea typeface="微软雅黑" panose="020B0503020204020204" pitchFamily="34" charset="-122"/>
              </a:rPr>
              <a:t>）往届学生网课观看时长</a:t>
            </a:r>
            <a:endParaRPr lang="en-US" altLang="zh-CN" sz="1600" dirty="0">
              <a:solidFill>
                <a:srgbClr val="494949"/>
              </a:solidFill>
              <a:effectLst/>
              <a:latin typeface="微软雅黑" panose="020B0503020204020204" pitchFamily="34" charset="-122"/>
              <a:ea typeface="微软雅黑" panose="020B0503020204020204" pitchFamily="34" charset="-122"/>
            </a:endParaRPr>
          </a:p>
          <a:p>
            <a:pPr algn="l">
              <a:spcBef>
                <a:spcPts val="0"/>
              </a:spcBef>
              <a:spcAft>
                <a:spcPts val="0"/>
              </a:spcAft>
            </a:pPr>
            <a:endParaRPr lang="zh-CN" altLang="en-US" sz="1400" dirty="0">
              <a:solidFill>
                <a:srgbClr val="494949"/>
              </a:solidFill>
              <a:effectLst/>
              <a:latin typeface="微软雅黑" panose="020B0503020204020204" pitchFamily="34" charset="-122"/>
              <a:ea typeface="微软雅黑" panose="020B0503020204020204" pitchFamily="34" charset="-122"/>
            </a:endParaRPr>
          </a:p>
          <a:p>
            <a:pPr>
              <a:spcBef>
                <a:spcPts val="0"/>
              </a:spcBef>
              <a:spcAft>
                <a:spcPts val="0"/>
              </a:spcAft>
            </a:pPr>
            <a:r>
              <a:rPr lang="zh-CN" altLang="en-US" sz="1600" dirty="0">
                <a:solidFill>
                  <a:srgbClr val="494949"/>
                </a:solidFill>
                <a:effectLst/>
                <a:latin typeface="微软雅黑" panose="020B0503020204020204" pitchFamily="34" charset="-122"/>
                <a:ea typeface="微软雅黑" panose="020B0503020204020204" pitchFamily="34" charset="-122"/>
              </a:rPr>
              <a:t>（</a:t>
            </a:r>
            <a:r>
              <a:rPr lang="en-US" altLang="zh-CN" sz="1600" dirty="0">
                <a:solidFill>
                  <a:srgbClr val="494949"/>
                </a:solidFill>
                <a:effectLst/>
                <a:latin typeface="微软雅黑" panose="020B0503020204020204" pitchFamily="34" charset="-122"/>
                <a:ea typeface="微软雅黑" panose="020B0503020204020204" pitchFamily="34" charset="-122"/>
              </a:rPr>
              <a:t>3</a:t>
            </a:r>
            <a:r>
              <a:rPr lang="zh-CN" altLang="en-US" sz="1600" dirty="0">
                <a:solidFill>
                  <a:srgbClr val="494949"/>
                </a:solidFill>
                <a:effectLst/>
                <a:latin typeface="微软雅黑" panose="020B0503020204020204" pitchFamily="34" charset="-122"/>
                <a:ea typeface="微软雅黑" panose="020B0503020204020204" pitchFamily="34" charset="-122"/>
              </a:rPr>
              <a:t>）往届学生期末成绩</a:t>
            </a:r>
            <a:endParaRPr lang="en-US" altLang="zh-CN" sz="1600" dirty="0">
              <a:solidFill>
                <a:srgbClr val="494949"/>
              </a:solidFill>
              <a:effectLst/>
              <a:latin typeface="微软雅黑" panose="020B0503020204020204" pitchFamily="34" charset="-122"/>
              <a:ea typeface="微软雅黑" panose="020B0503020204020204" pitchFamily="34" charset="-122"/>
            </a:endParaRPr>
          </a:p>
          <a:p>
            <a:pPr>
              <a:spcBef>
                <a:spcPts val="0"/>
              </a:spcBef>
              <a:spcAft>
                <a:spcPts val="0"/>
              </a:spcAft>
            </a:pPr>
            <a:endParaRPr lang="zh-CN" altLang="en-US" sz="1400" dirty="0">
              <a:solidFill>
                <a:srgbClr val="494949"/>
              </a:solidFill>
              <a:effectLst/>
              <a:latin typeface="微软雅黑" panose="020B0503020204020204" pitchFamily="34" charset="-122"/>
              <a:ea typeface="微软雅黑" panose="020B0503020204020204" pitchFamily="34" charset="-122"/>
            </a:endParaRPr>
          </a:p>
          <a:p>
            <a:pPr>
              <a:spcBef>
                <a:spcPts val="0"/>
              </a:spcBef>
              <a:spcAft>
                <a:spcPts val="0"/>
              </a:spcAft>
            </a:pPr>
            <a:r>
              <a:rPr lang="zh-CN" altLang="en-US" sz="1600" dirty="0">
                <a:solidFill>
                  <a:srgbClr val="494949"/>
                </a:solidFill>
                <a:effectLst/>
                <a:latin typeface="微软雅黑" panose="020B0503020204020204" pitchFamily="34" charset="-122"/>
                <a:ea typeface="微软雅黑" panose="020B0503020204020204" pitchFamily="34" charset="-122"/>
              </a:rPr>
              <a:t>（</a:t>
            </a:r>
            <a:r>
              <a:rPr lang="en-US" altLang="zh-CN" sz="1600" dirty="0">
                <a:solidFill>
                  <a:srgbClr val="494949"/>
                </a:solidFill>
                <a:effectLst/>
                <a:latin typeface="微软雅黑" panose="020B0503020204020204" pitchFamily="34" charset="-122"/>
                <a:ea typeface="微软雅黑" panose="020B0503020204020204" pitchFamily="34" charset="-122"/>
              </a:rPr>
              <a:t>4</a:t>
            </a:r>
            <a:r>
              <a:rPr lang="zh-CN" altLang="en-US" sz="1600" dirty="0">
                <a:solidFill>
                  <a:srgbClr val="494949"/>
                </a:solidFill>
                <a:effectLst/>
                <a:latin typeface="微软雅黑" panose="020B0503020204020204" pitchFamily="34" charset="-122"/>
                <a:ea typeface="微软雅黑" panose="020B0503020204020204" pitchFamily="34" charset="-122"/>
              </a:rPr>
              <a:t>）本届学生历次随堂测验成绩</a:t>
            </a:r>
            <a:endParaRPr lang="zh-CN" altLang="en-US" sz="1400" dirty="0">
              <a:solidFill>
                <a:srgbClr val="494949"/>
              </a:solidFill>
              <a:effectLst/>
              <a:latin typeface="微软雅黑" panose="020B0503020204020204" pitchFamily="34" charset="-122"/>
              <a:ea typeface="微软雅黑" panose="020B0503020204020204" pitchFamily="34" charset="-122"/>
            </a:endParaRPr>
          </a:p>
          <a:p>
            <a:pPr>
              <a:spcBef>
                <a:spcPts val="0"/>
              </a:spcBef>
              <a:spcAft>
                <a:spcPts val="0"/>
              </a:spcAft>
            </a:pPr>
            <a:r>
              <a:rPr lang="zh-CN" altLang="en-US" sz="1600" dirty="0">
                <a:solidFill>
                  <a:srgbClr val="494949"/>
                </a:solidFill>
                <a:effectLst/>
                <a:latin typeface="微软雅黑" panose="020B0503020204020204" pitchFamily="34" charset="-122"/>
                <a:ea typeface="微软雅黑" panose="020B0503020204020204" pitchFamily="34" charset="-122"/>
              </a:rPr>
              <a:t>（</a:t>
            </a:r>
            <a:r>
              <a:rPr lang="en-US" altLang="zh-CN" sz="1600" dirty="0">
                <a:solidFill>
                  <a:srgbClr val="494949"/>
                </a:solidFill>
                <a:effectLst/>
                <a:latin typeface="微软雅黑" panose="020B0503020204020204" pitchFamily="34" charset="-122"/>
                <a:ea typeface="微软雅黑" panose="020B0503020204020204" pitchFamily="34" charset="-122"/>
              </a:rPr>
              <a:t>5</a:t>
            </a:r>
            <a:r>
              <a:rPr lang="zh-CN" altLang="en-US" sz="1600" dirty="0">
                <a:solidFill>
                  <a:srgbClr val="494949"/>
                </a:solidFill>
                <a:effectLst/>
                <a:latin typeface="微软雅黑" panose="020B0503020204020204" pitchFamily="34" charset="-122"/>
                <a:ea typeface="微软雅黑" panose="020B0503020204020204" pitchFamily="34" charset="-122"/>
              </a:rPr>
              <a:t>）本届学生网课观看时长</a:t>
            </a:r>
            <a:endParaRPr lang="en-US" altLang="zh-CN" sz="1600" dirty="0">
              <a:solidFill>
                <a:srgbClr val="494949"/>
              </a:solidFill>
              <a:effectLst/>
              <a:latin typeface="微软雅黑" panose="020B0503020204020204" pitchFamily="34" charset="-122"/>
              <a:ea typeface="微软雅黑" panose="020B0503020204020204" pitchFamily="34" charset="-122"/>
            </a:endParaRPr>
          </a:p>
          <a:p>
            <a:pPr>
              <a:spcBef>
                <a:spcPts val="0"/>
              </a:spcBef>
              <a:spcAft>
                <a:spcPts val="0"/>
              </a:spcAft>
            </a:pPr>
            <a:endParaRPr lang="zh-CN" altLang="en-US" sz="1400" dirty="0">
              <a:solidFill>
                <a:srgbClr val="494949"/>
              </a:solidFill>
              <a:effectLst/>
              <a:latin typeface="微软雅黑" panose="020B0503020204020204" pitchFamily="34" charset="-122"/>
              <a:ea typeface="微软雅黑" panose="020B0503020204020204" pitchFamily="34" charset="-122"/>
            </a:endParaRPr>
          </a:p>
          <a:p>
            <a:r>
              <a:rPr lang="zh-CN" altLang="en-US" b="1" dirty="0">
                <a:effectLst/>
                <a:latin typeface="微软雅黑" panose="020B0503020204020204" pitchFamily="34" charset="-122"/>
                <a:ea typeface="微软雅黑" panose="020B0503020204020204" pitchFamily="34" charset="-122"/>
              </a:rPr>
              <a:t>输出项</a:t>
            </a:r>
            <a:endParaRPr lang="en-US" altLang="zh-CN" b="1" dirty="0">
              <a:effectLst/>
              <a:latin typeface="微软雅黑" panose="020B0503020204020204" pitchFamily="34" charset="-122"/>
              <a:ea typeface="微软雅黑" panose="020B0503020204020204" pitchFamily="34" charset="-122"/>
            </a:endParaRPr>
          </a:p>
          <a:p>
            <a:endParaRPr lang="zh-CN" altLang="en-US" sz="1600" dirty="0">
              <a:solidFill>
                <a:srgbClr val="494949"/>
              </a:solidFill>
              <a:latin typeface="微软雅黑" panose="020B0503020204020204" pitchFamily="34" charset="-122"/>
              <a:ea typeface="微软雅黑" panose="020B0503020204020204" pitchFamily="34" charset="-122"/>
            </a:endParaRPr>
          </a:p>
          <a:p>
            <a:pPr>
              <a:spcBef>
                <a:spcPts val="0"/>
              </a:spcBef>
              <a:spcAft>
                <a:spcPts val="0"/>
              </a:spcAft>
            </a:pPr>
            <a:r>
              <a:rPr lang="zh-CN" altLang="en-US" sz="1600" dirty="0">
                <a:solidFill>
                  <a:srgbClr val="494949"/>
                </a:solidFill>
                <a:latin typeface="微软雅黑" panose="020B0503020204020204" pitchFamily="34" charset="-122"/>
                <a:ea typeface="微软雅黑" panose="020B0503020204020204" pitchFamily="34" charset="-122"/>
              </a:rPr>
              <a:t>对本届学生成绩的预测</a:t>
            </a:r>
          </a:p>
        </p:txBody>
      </p:sp>
      <p:grpSp>
        <p:nvGrpSpPr>
          <p:cNvPr id="11" name="组合 10">
            <a:extLst>
              <a:ext uri="{FF2B5EF4-FFF2-40B4-BE49-F238E27FC236}">
                <a16:creationId xmlns:a16="http://schemas.microsoft.com/office/drawing/2014/main" id="{95C240DA-CCC6-4D38-A7D4-E77D41064C0C}"/>
              </a:ext>
            </a:extLst>
          </p:cNvPr>
          <p:cNvGrpSpPr/>
          <p:nvPr/>
        </p:nvGrpSpPr>
        <p:grpSpPr>
          <a:xfrm>
            <a:off x="571024" y="2488885"/>
            <a:ext cx="1052512" cy="2631756"/>
            <a:chOff x="7715356" y="3384550"/>
            <a:chExt cx="1052512" cy="2631756"/>
          </a:xfrm>
        </p:grpSpPr>
        <p:sp>
          <p:nvSpPr>
            <p:cNvPr id="12" name="矩形 11">
              <a:extLst>
                <a:ext uri="{FF2B5EF4-FFF2-40B4-BE49-F238E27FC236}">
                  <a16:creationId xmlns:a16="http://schemas.microsoft.com/office/drawing/2014/main" id="{C2FCEE98-86CC-4AB3-93DB-E2FDE2E12499}"/>
                </a:ext>
              </a:extLst>
            </p:cNvPr>
            <p:cNvSpPr/>
            <p:nvPr/>
          </p:nvSpPr>
          <p:spPr>
            <a:xfrm>
              <a:off x="7812987" y="3384550"/>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8ABC73A-3B8D-4E7E-A351-0C86A7013385}"/>
                </a:ext>
              </a:extLst>
            </p:cNvPr>
            <p:cNvSpPr txBox="1"/>
            <p:nvPr/>
          </p:nvSpPr>
          <p:spPr>
            <a:xfrm>
              <a:off x="7715356" y="4452490"/>
              <a:ext cx="1052512" cy="584775"/>
            </a:xfrm>
            <a:prstGeom prst="rect">
              <a:avLst/>
            </a:prstGeom>
            <a:noFill/>
          </p:spPr>
          <p:txBody>
            <a:bodyPr wrap="square" rtlCol="0">
              <a:spAutoFit/>
            </a:bodyPr>
            <a:lstStyle/>
            <a:p>
              <a:pPr algn="ctr"/>
              <a:r>
                <a:rPr lang="zh-CN" altLang="en-US" sz="1600" b="1" dirty="0"/>
                <a:t>成绩预测模块</a:t>
              </a:r>
            </a:p>
          </p:txBody>
        </p:sp>
      </p:grpSp>
      <p:sp>
        <p:nvSpPr>
          <p:cNvPr id="14" name="平行四边形 13">
            <a:extLst>
              <a:ext uri="{FF2B5EF4-FFF2-40B4-BE49-F238E27FC236}">
                <a16:creationId xmlns:a16="http://schemas.microsoft.com/office/drawing/2014/main" id="{0ACEFC25-61A0-4CC5-AD86-AD6BBAA0E2B7}"/>
              </a:ext>
            </a:extLst>
          </p:cNvPr>
          <p:cNvSpPr/>
          <p:nvPr/>
        </p:nvSpPr>
        <p:spPr>
          <a:xfrm>
            <a:off x="371793" y="2324553"/>
            <a:ext cx="1052512" cy="584775"/>
          </a:xfrm>
          <a:prstGeom prst="parallelogram">
            <a:avLst>
              <a:gd name="adj" fmla="val 131163"/>
            </a:avLst>
          </a:prstGeom>
          <a:solidFill>
            <a:srgbClr val="A1C8C5">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平行四边形 14">
            <a:extLst>
              <a:ext uri="{FF2B5EF4-FFF2-40B4-BE49-F238E27FC236}">
                <a16:creationId xmlns:a16="http://schemas.microsoft.com/office/drawing/2014/main" id="{8B5E9932-FAF4-4F73-8EC1-E16BDD0C7554}"/>
              </a:ext>
            </a:extLst>
          </p:cNvPr>
          <p:cNvSpPr/>
          <p:nvPr/>
        </p:nvSpPr>
        <p:spPr>
          <a:xfrm>
            <a:off x="869774" y="4657592"/>
            <a:ext cx="1052512" cy="584776"/>
          </a:xfrm>
          <a:prstGeom prst="parallelogram">
            <a:avLst>
              <a:gd name="adj" fmla="val 131163"/>
            </a:avLst>
          </a:prstGeom>
          <a:solidFill>
            <a:srgbClr val="A1C8C5">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766901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EC984C-874E-4CFB-B523-51ED8EF485DD}"/>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9BD053A3-32A1-4348-B8C2-738A33A824B4}"/>
              </a:ext>
            </a:extLst>
          </p:cNvPr>
          <p:cNvSpPr>
            <a:spLocks noGrp="1"/>
          </p:cNvSpPr>
          <p:nvPr>
            <p:ph type="sldNum" sz="quarter" idx="12"/>
          </p:nvPr>
        </p:nvSpPr>
        <p:spPr/>
        <p:txBody>
          <a:bodyPr/>
          <a:lstStyle/>
          <a:p>
            <a:fld id="{55D99C6E-302C-43CA-B480-444E9DFCD711}" type="slidenum">
              <a:rPr lang="zh-CN" altLang="en-US" smtClean="0"/>
              <a:t>19</a:t>
            </a:fld>
            <a:endParaRPr lang="zh-CN" altLang="en-US"/>
          </a:p>
        </p:txBody>
      </p:sp>
      <p:sp>
        <p:nvSpPr>
          <p:cNvPr id="5" name="文本框 4">
            <a:extLst>
              <a:ext uri="{FF2B5EF4-FFF2-40B4-BE49-F238E27FC236}">
                <a16:creationId xmlns:a16="http://schemas.microsoft.com/office/drawing/2014/main" id="{38B6A469-45BA-4AEE-92AD-625B1E866FE2}"/>
              </a:ext>
            </a:extLst>
          </p:cNvPr>
          <p:cNvSpPr txBox="1"/>
          <p:nvPr/>
        </p:nvSpPr>
        <p:spPr>
          <a:xfrm>
            <a:off x="2713221" y="448990"/>
            <a:ext cx="8609005" cy="5539978"/>
          </a:xfrm>
          <a:prstGeom prst="rect">
            <a:avLst/>
          </a:prstGeom>
          <a:noFill/>
        </p:spPr>
        <p:txBody>
          <a:bodyPr wrap="square">
            <a:spAutoFit/>
          </a:bodyPr>
          <a:lstStyle/>
          <a:p>
            <a:r>
              <a:rPr lang="zh-CN" altLang="en-US" sz="2400" b="1" dirty="0">
                <a:effectLst/>
              </a:rPr>
              <a:t>存储分配</a:t>
            </a: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SimSun" panose="02010600030101010101" pitchFamily="2" charset="-122"/>
                <a:ea typeface="SimSun" panose="02010600030101010101" pitchFamily="2" charset="-122"/>
              </a:rPr>
              <a:t>学生学习表现以及成绩预测将储存在数据库中。</a:t>
            </a:r>
            <a:endParaRPr lang="en-US" altLang="zh-CN" sz="1800" dirty="0">
              <a:solidFill>
                <a:srgbClr val="494949"/>
              </a:solidFill>
              <a:effectLst/>
              <a:latin typeface="SimSun" panose="02010600030101010101" pitchFamily="2" charset="-122"/>
              <a:ea typeface="SimSun" panose="02010600030101010101" pitchFamily="2" charset="-122"/>
            </a:endParaRPr>
          </a:p>
          <a:p>
            <a:pPr marL="285750" indent="-285750">
              <a:spcBef>
                <a:spcPts val="0"/>
              </a:spcBef>
              <a:spcAft>
                <a:spcPts val="0"/>
              </a:spcAft>
              <a:buFont typeface="Arial" panose="020B0604020202020204" pitchFamily="34" charset="0"/>
              <a:buChar char="•"/>
            </a:pPr>
            <a:endParaRPr lang="zh-CN" altLang="en-US" sz="1800" dirty="0">
              <a:solidFill>
                <a:srgbClr val="494949"/>
              </a:solidFill>
              <a:effectLst/>
            </a:endParaRPr>
          </a:p>
          <a:p>
            <a:r>
              <a:rPr lang="zh-CN" altLang="en-US" sz="2400" b="1" dirty="0">
                <a:effectLst/>
              </a:rPr>
              <a:t>注释设计</a:t>
            </a: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SimSun" panose="02010600030101010101" pitchFamily="2" charset="-122"/>
                <a:ea typeface="SimSun" panose="02010600030101010101" pitchFamily="2" charset="-122"/>
              </a:rPr>
              <a:t>说明准备在本模块中安排的注释，如：</a:t>
            </a:r>
            <a:endParaRPr lang="zh-CN" altLang="en-US" sz="1800" dirty="0">
              <a:solidFill>
                <a:srgbClr val="494949"/>
              </a:solidFill>
              <a:effectLst/>
            </a:endParaRPr>
          </a:p>
          <a:p>
            <a:pPr marL="342900" indent="-342900">
              <a:spcBef>
                <a:spcPts val="0"/>
              </a:spcBef>
              <a:spcAft>
                <a:spcPts val="0"/>
              </a:spcAft>
              <a:buFont typeface="+mj-lt"/>
              <a:buAutoNum type="arabicPeriod"/>
            </a:pPr>
            <a:r>
              <a:rPr lang="zh-CN" altLang="en-US" sz="1800" dirty="0">
                <a:solidFill>
                  <a:srgbClr val="494949"/>
                </a:solidFill>
                <a:effectLst/>
                <a:latin typeface="SimSun" panose="02010600030101010101" pitchFamily="2" charset="-122"/>
                <a:ea typeface="SimSun" panose="02010600030101010101" pitchFamily="2" charset="-122"/>
              </a:rPr>
              <a:t>在模块首部注释说明本模块开始编写的时间，编写人员，及其基本功能</a:t>
            </a:r>
            <a:endParaRPr lang="zh-CN" altLang="en-US" sz="1800" dirty="0">
              <a:solidFill>
                <a:srgbClr val="494949"/>
              </a:solidFill>
              <a:effectLst/>
            </a:endParaRPr>
          </a:p>
          <a:p>
            <a:pPr marL="342900" indent="-342900">
              <a:spcBef>
                <a:spcPts val="0"/>
              </a:spcBef>
              <a:spcAft>
                <a:spcPts val="0"/>
              </a:spcAft>
              <a:buFont typeface="+mj-lt"/>
              <a:buAutoNum type="arabicPeriod"/>
            </a:pPr>
            <a:r>
              <a:rPr lang="zh-CN" altLang="en-US" sz="1800" dirty="0">
                <a:solidFill>
                  <a:srgbClr val="494949"/>
                </a:solidFill>
                <a:effectLst/>
                <a:latin typeface="SimSun" panose="02010600030101010101" pitchFamily="2" charset="-122"/>
                <a:ea typeface="SimSun" panose="02010600030101010101" pitchFamily="2" charset="-122"/>
              </a:rPr>
              <a:t>对数据集中纳入成绩预测模型的各项变量进行说明</a:t>
            </a:r>
            <a:endParaRPr lang="en-US" altLang="zh-CN" sz="1800" dirty="0">
              <a:solidFill>
                <a:srgbClr val="494949"/>
              </a:solidFill>
              <a:effectLst/>
              <a:latin typeface="SimSun" panose="02010600030101010101" pitchFamily="2" charset="-122"/>
              <a:ea typeface="SimSun" panose="02010600030101010101" pitchFamily="2" charset="-122"/>
            </a:endParaRPr>
          </a:p>
          <a:p>
            <a:pPr marL="342900" indent="-342900">
              <a:spcBef>
                <a:spcPts val="0"/>
              </a:spcBef>
              <a:spcAft>
                <a:spcPts val="0"/>
              </a:spcAft>
              <a:buFont typeface="+mj-lt"/>
              <a:buAutoNum type="arabicPeriod"/>
            </a:pPr>
            <a:endParaRPr lang="zh-CN" altLang="en-US" sz="1800" dirty="0">
              <a:solidFill>
                <a:srgbClr val="494949"/>
              </a:solidFill>
              <a:effectLst/>
            </a:endParaRPr>
          </a:p>
          <a:p>
            <a:r>
              <a:rPr lang="zh-CN" altLang="en-US" sz="2400" b="1" dirty="0">
                <a:effectLst/>
              </a:rPr>
              <a:t>限制条件</a:t>
            </a: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SimSun" panose="02010600030101010101" pitchFamily="2" charset="-122"/>
                <a:ea typeface="SimSun" panose="02010600030101010101" pitchFamily="2" charset="-122"/>
              </a:rPr>
              <a:t>能够获得的往届学生学习表现与成绩数据集内容相对受限，缺少大量数据对生成的模型进行优化。</a:t>
            </a:r>
            <a:endParaRPr lang="en-US" altLang="zh-CN" sz="1800" dirty="0">
              <a:solidFill>
                <a:srgbClr val="494949"/>
              </a:solidFill>
              <a:effectLst/>
              <a:latin typeface="SimSun" panose="02010600030101010101" pitchFamily="2" charset="-122"/>
              <a:ea typeface="SimSun" panose="02010600030101010101" pitchFamily="2" charset="-122"/>
            </a:endParaRPr>
          </a:p>
          <a:p>
            <a:pPr marL="285750" indent="-285750">
              <a:spcBef>
                <a:spcPts val="0"/>
              </a:spcBef>
              <a:spcAft>
                <a:spcPts val="0"/>
              </a:spcAft>
              <a:buFont typeface="Arial" panose="020B0604020202020204" pitchFamily="34" charset="0"/>
              <a:buChar char="•"/>
            </a:pPr>
            <a:endParaRPr lang="zh-CN" altLang="en-US" sz="1800" dirty="0">
              <a:solidFill>
                <a:srgbClr val="494949"/>
              </a:solidFill>
              <a:effectLst/>
            </a:endParaRPr>
          </a:p>
          <a:p>
            <a:r>
              <a:rPr lang="zh-CN" altLang="en-US" sz="2400" b="1" dirty="0">
                <a:effectLst/>
              </a:rPr>
              <a:t>测试计划</a:t>
            </a: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SimSun" panose="02010600030101010101" pitchFamily="2" charset="-122"/>
                <a:ea typeface="SimSun" panose="02010600030101010101" pitchFamily="2" charset="-122"/>
              </a:rPr>
              <a:t>利用往届学生的学习表现进行模型的训练优化，利用往届学生实际成绩作为比对对象，逐渐改善成绩预测模型以减少偏差。</a:t>
            </a:r>
            <a:endParaRPr lang="en-US" altLang="zh-CN" sz="1800" dirty="0">
              <a:solidFill>
                <a:srgbClr val="494949"/>
              </a:solidFill>
              <a:effectLst/>
              <a:latin typeface="SimSun" panose="02010600030101010101" pitchFamily="2" charset="-122"/>
              <a:ea typeface="SimSun" panose="02010600030101010101" pitchFamily="2" charset="-122"/>
            </a:endParaRPr>
          </a:p>
          <a:p>
            <a:pPr marL="285750" indent="-285750">
              <a:spcBef>
                <a:spcPts val="0"/>
              </a:spcBef>
              <a:spcAft>
                <a:spcPts val="0"/>
              </a:spcAft>
              <a:buFont typeface="Arial" panose="020B0604020202020204" pitchFamily="34" charset="0"/>
              <a:buChar char="•"/>
            </a:pPr>
            <a:endParaRPr lang="zh-CN" altLang="en-US" sz="1800" dirty="0">
              <a:solidFill>
                <a:srgbClr val="494949"/>
              </a:solidFill>
              <a:effectLst/>
            </a:endParaRPr>
          </a:p>
          <a:p>
            <a:r>
              <a:rPr lang="zh-CN" altLang="en-US" sz="2400" b="1" dirty="0">
                <a:effectLst/>
              </a:rPr>
              <a:t>尚未解决的问题</a:t>
            </a: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SimSun" panose="02010600030101010101" pitchFamily="2" charset="-122"/>
                <a:ea typeface="SimSun" panose="02010600030101010101" pitchFamily="2" charset="-122"/>
              </a:rPr>
              <a:t>成绩预测模型如何纳入更加全面衡量学生学习表现的变量进行分析。</a:t>
            </a:r>
            <a:endParaRPr lang="zh-CN" altLang="en-US" sz="1800" dirty="0">
              <a:solidFill>
                <a:srgbClr val="494949"/>
              </a:solidFill>
              <a:effectLst/>
            </a:endParaRPr>
          </a:p>
        </p:txBody>
      </p:sp>
      <p:sp>
        <p:nvSpPr>
          <p:cNvPr id="6" name="矩形 5">
            <a:extLst>
              <a:ext uri="{FF2B5EF4-FFF2-40B4-BE49-F238E27FC236}">
                <a16:creationId xmlns:a16="http://schemas.microsoft.com/office/drawing/2014/main" id="{48DA34CF-0F5B-4B36-8843-8EDE12429810}"/>
              </a:ext>
            </a:extLst>
          </p:cNvPr>
          <p:cNvSpPr/>
          <p:nvPr/>
        </p:nvSpPr>
        <p:spPr>
          <a:xfrm>
            <a:off x="668655" y="2488885"/>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E41AFB-BBF0-46CE-A583-353C5FA8420E}"/>
              </a:ext>
            </a:extLst>
          </p:cNvPr>
          <p:cNvSpPr txBox="1"/>
          <p:nvPr/>
        </p:nvSpPr>
        <p:spPr>
          <a:xfrm>
            <a:off x="571024" y="3556825"/>
            <a:ext cx="1052512" cy="584775"/>
          </a:xfrm>
          <a:prstGeom prst="rect">
            <a:avLst/>
          </a:prstGeom>
          <a:noFill/>
        </p:spPr>
        <p:txBody>
          <a:bodyPr wrap="square" rtlCol="0">
            <a:spAutoFit/>
          </a:bodyPr>
          <a:lstStyle/>
          <a:p>
            <a:pPr algn="ctr"/>
            <a:r>
              <a:rPr lang="zh-CN" altLang="en-US" sz="1600" b="1" dirty="0"/>
              <a:t>成绩预测模块</a:t>
            </a:r>
          </a:p>
        </p:txBody>
      </p:sp>
      <p:grpSp>
        <p:nvGrpSpPr>
          <p:cNvPr id="8" name="组合 7">
            <a:extLst>
              <a:ext uri="{FF2B5EF4-FFF2-40B4-BE49-F238E27FC236}">
                <a16:creationId xmlns:a16="http://schemas.microsoft.com/office/drawing/2014/main" id="{BFA15960-89F9-40EE-A5BD-EA6F2D9B715C}"/>
              </a:ext>
            </a:extLst>
          </p:cNvPr>
          <p:cNvGrpSpPr/>
          <p:nvPr/>
        </p:nvGrpSpPr>
        <p:grpSpPr>
          <a:xfrm>
            <a:off x="571024" y="2488885"/>
            <a:ext cx="1052512" cy="2631756"/>
            <a:chOff x="7715356" y="3384550"/>
            <a:chExt cx="1052512" cy="2631756"/>
          </a:xfrm>
        </p:grpSpPr>
        <p:sp>
          <p:nvSpPr>
            <p:cNvPr id="9" name="矩形 8">
              <a:extLst>
                <a:ext uri="{FF2B5EF4-FFF2-40B4-BE49-F238E27FC236}">
                  <a16:creationId xmlns:a16="http://schemas.microsoft.com/office/drawing/2014/main" id="{C58119E9-F4CA-464D-BBFC-26F908E666C4}"/>
                </a:ext>
              </a:extLst>
            </p:cNvPr>
            <p:cNvSpPr/>
            <p:nvPr/>
          </p:nvSpPr>
          <p:spPr>
            <a:xfrm>
              <a:off x="7812987" y="3384550"/>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38DBB73-0D87-44C1-B020-4FD4034D4FED}"/>
                </a:ext>
              </a:extLst>
            </p:cNvPr>
            <p:cNvSpPr txBox="1"/>
            <p:nvPr/>
          </p:nvSpPr>
          <p:spPr>
            <a:xfrm>
              <a:off x="7715356" y="4452490"/>
              <a:ext cx="1052512" cy="584775"/>
            </a:xfrm>
            <a:prstGeom prst="rect">
              <a:avLst/>
            </a:prstGeom>
            <a:noFill/>
          </p:spPr>
          <p:txBody>
            <a:bodyPr wrap="square" rtlCol="0">
              <a:spAutoFit/>
            </a:bodyPr>
            <a:lstStyle/>
            <a:p>
              <a:pPr algn="ctr"/>
              <a:r>
                <a:rPr lang="zh-CN" altLang="en-US" sz="1600" b="1" dirty="0"/>
                <a:t>成绩预测模块</a:t>
              </a:r>
            </a:p>
          </p:txBody>
        </p:sp>
      </p:grpSp>
      <p:sp>
        <p:nvSpPr>
          <p:cNvPr id="11" name="平行四边形 10">
            <a:extLst>
              <a:ext uri="{FF2B5EF4-FFF2-40B4-BE49-F238E27FC236}">
                <a16:creationId xmlns:a16="http://schemas.microsoft.com/office/drawing/2014/main" id="{C7E073D6-9868-4CF6-8483-8E9AFD5E8875}"/>
              </a:ext>
            </a:extLst>
          </p:cNvPr>
          <p:cNvSpPr/>
          <p:nvPr/>
        </p:nvSpPr>
        <p:spPr>
          <a:xfrm>
            <a:off x="371793" y="2324553"/>
            <a:ext cx="1052512" cy="584775"/>
          </a:xfrm>
          <a:prstGeom prst="parallelogram">
            <a:avLst>
              <a:gd name="adj" fmla="val 131163"/>
            </a:avLst>
          </a:prstGeom>
          <a:solidFill>
            <a:srgbClr val="A1C8C5">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平行四边形 11">
            <a:extLst>
              <a:ext uri="{FF2B5EF4-FFF2-40B4-BE49-F238E27FC236}">
                <a16:creationId xmlns:a16="http://schemas.microsoft.com/office/drawing/2014/main" id="{2A873961-7494-42F6-AAD0-731F49BD462F}"/>
              </a:ext>
            </a:extLst>
          </p:cNvPr>
          <p:cNvSpPr/>
          <p:nvPr/>
        </p:nvSpPr>
        <p:spPr>
          <a:xfrm>
            <a:off x="869774" y="4657592"/>
            <a:ext cx="1052512" cy="584776"/>
          </a:xfrm>
          <a:prstGeom prst="parallelogram">
            <a:avLst>
              <a:gd name="adj" fmla="val 131163"/>
            </a:avLst>
          </a:prstGeom>
          <a:solidFill>
            <a:srgbClr val="A1C8C5">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979067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a:extLst>
              <a:ext uri="{FF2B5EF4-FFF2-40B4-BE49-F238E27FC236}">
                <a16:creationId xmlns:a16="http://schemas.microsoft.com/office/drawing/2014/main" id="{04EC2AED-24CD-4E84-9FEE-10512AFC23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2115" y="309590"/>
            <a:ext cx="12981864" cy="7889529"/>
          </a:xfrm>
          <a:prstGeom prst="rect">
            <a:avLst/>
          </a:prstGeom>
        </p:spPr>
      </p:pic>
      <p:sp>
        <p:nvSpPr>
          <p:cNvPr id="4" name="日期占位符 3">
            <a:extLst>
              <a:ext uri="{FF2B5EF4-FFF2-40B4-BE49-F238E27FC236}">
                <a16:creationId xmlns:a16="http://schemas.microsoft.com/office/drawing/2014/main" id="{3BAF71C2-7747-44AB-800F-0468FDC4C18E}"/>
              </a:ext>
            </a:extLst>
          </p:cNvPr>
          <p:cNvSpPr>
            <a:spLocks noGrp="1"/>
          </p:cNvSpPr>
          <p:nvPr>
            <p:ph type="dt" sz="half" idx="10"/>
          </p:nvPr>
        </p:nvSpPr>
        <p:spPr/>
        <p:txBody>
          <a:bodyPr/>
          <a:lstStyle/>
          <a:p>
            <a:r>
              <a:rPr lang="en-US" altLang="zh-CN"/>
              <a:t>2020/12/10</a:t>
            </a:r>
            <a:endParaRPr lang="zh-CN" altLang="en-US"/>
          </a:p>
        </p:txBody>
      </p:sp>
      <p:sp>
        <p:nvSpPr>
          <p:cNvPr id="5" name="灯片编号占位符 4">
            <a:extLst>
              <a:ext uri="{FF2B5EF4-FFF2-40B4-BE49-F238E27FC236}">
                <a16:creationId xmlns:a16="http://schemas.microsoft.com/office/drawing/2014/main" id="{1D295D64-9CA5-4AC2-B233-539FFCA923A9}"/>
              </a:ext>
            </a:extLst>
          </p:cNvPr>
          <p:cNvSpPr>
            <a:spLocks noGrp="1"/>
          </p:cNvSpPr>
          <p:nvPr>
            <p:ph type="sldNum" sz="quarter" idx="12"/>
          </p:nvPr>
        </p:nvSpPr>
        <p:spPr/>
        <p:txBody>
          <a:bodyPr/>
          <a:lstStyle/>
          <a:p>
            <a:fld id="{55D99C6E-302C-43CA-B480-444E9DFCD711}" type="slidenum">
              <a:rPr lang="zh-CN" altLang="en-US" smtClean="0"/>
              <a:t>2</a:t>
            </a:fld>
            <a:endParaRPr lang="zh-CN" altLang="en-US"/>
          </a:p>
        </p:txBody>
      </p:sp>
      <mc:AlternateContent xmlns:mc="http://schemas.openxmlformats.org/markup-compatibility/2006" xmlns:psez="http://schemas.microsoft.com/office/powerpoint/2016/sectionzoom">
        <mc:Choice Requires="psez">
          <p:graphicFrame>
            <p:nvGraphicFramePr>
              <p:cNvPr id="7" name="节缩放定位 6">
                <a:extLst>
                  <a:ext uri="{FF2B5EF4-FFF2-40B4-BE49-F238E27FC236}">
                    <a16:creationId xmlns:a16="http://schemas.microsoft.com/office/drawing/2014/main" id="{7E66B1B7-70F6-413C-8F89-8E6164F35694}"/>
                  </a:ext>
                </a:extLst>
              </p:cNvPr>
              <p:cNvGraphicFramePr>
                <a:graphicFrameLocks noChangeAspect="1"/>
              </p:cNvGraphicFramePr>
              <p:nvPr>
                <p:extLst>
                  <p:ext uri="{D42A27DB-BD31-4B8C-83A1-F6EECF244321}">
                    <p14:modId xmlns:p14="http://schemas.microsoft.com/office/powerpoint/2010/main" val="1484212726"/>
                  </p:ext>
                </p:extLst>
              </p:nvPr>
            </p:nvGraphicFramePr>
            <p:xfrm>
              <a:off x="315371" y="605894"/>
              <a:ext cx="5476055" cy="3080281"/>
            </p:xfrm>
            <a:graphic>
              <a:graphicData uri="http://schemas.microsoft.com/office/powerpoint/2016/sectionzoom">
                <psez:sectionZm>
                  <psez:sectionZmObj sectionId="{C8A3A38D-0F69-4A62-90DD-1BBAB355A190}">
                    <psez:zmPr id="{88433706-1DEE-4673-A86B-857F341325F8}" transitionDur="1000">
                      <p166:blipFill xmlns:p166="http://schemas.microsoft.com/office/powerpoint/2016/6/main">
                        <a:blip r:embed="rId5"/>
                        <a:stretch>
                          <a:fillRect/>
                        </a:stretch>
                      </p166:blipFill>
                      <p166:spPr xmlns:p166="http://schemas.microsoft.com/office/powerpoint/2016/6/main">
                        <a:xfrm>
                          <a:off x="0" y="0"/>
                          <a:ext cx="5476055" cy="3080281"/>
                        </a:xfrm>
                        <a:prstGeom prst="rect">
                          <a:avLst/>
                        </a:prstGeom>
                        <a:ln w="3175">
                          <a:solidFill>
                            <a:prstClr val="ltGray"/>
                          </a:solidFill>
                        </a:ln>
                      </p166:spPr>
                    </psez:zmPr>
                  </psez:sectionZmObj>
                </psez:sectionZm>
              </a:graphicData>
            </a:graphic>
          </p:graphicFrame>
        </mc:Choice>
        <mc:Fallback xmlns="">
          <p:pic>
            <p:nvPicPr>
              <p:cNvPr id="7" name="节缩放定位 6">
                <a:hlinkClick r:id="rId6" action="ppaction://hlinksldjump"/>
                <a:extLst>
                  <a:ext uri="{FF2B5EF4-FFF2-40B4-BE49-F238E27FC236}">
                    <a16:creationId xmlns:a16="http://schemas.microsoft.com/office/drawing/2014/main" id="{7E66B1B7-70F6-413C-8F89-8E6164F35694}"/>
                  </a:ext>
                </a:extLst>
              </p:cNvPr>
              <p:cNvPicPr>
                <a:picLocks noGrp="1" noRot="1" noChangeAspect="1" noMove="1" noResize="1" noEditPoints="1" noAdjustHandles="1" noChangeArrowheads="1" noChangeShapeType="1"/>
              </p:cNvPicPr>
              <p:nvPr/>
            </p:nvPicPr>
            <p:blipFill>
              <a:blip r:embed="rId7"/>
              <a:stretch>
                <a:fillRect/>
              </a:stretch>
            </p:blipFill>
            <p:spPr>
              <a:xfrm>
                <a:off x="315371" y="605894"/>
                <a:ext cx="5476055" cy="3080281"/>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9" name="节缩放定位 8">
                <a:extLst>
                  <a:ext uri="{FF2B5EF4-FFF2-40B4-BE49-F238E27FC236}">
                    <a16:creationId xmlns:a16="http://schemas.microsoft.com/office/drawing/2014/main" id="{2A313275-BDF0-45FD-8B9D-721D63357955}"/>
                  </a:ext>
                </a:extLst>
              </p:cNvPr>
              <p:cNvGraphicFramePr>
                <a:graphicFrameLocks noChangeAspect="1"/>
              </p:cNvGraphicFramePr>
              <p:nvPr>
                <p:extLst>
                  <p:ext uri="{D42A27DB-BD31-4B8C-83A1-F6EECF244321}">
                    <p14:modId xmlns:p14="http://schemas.microsoft.com/office/powerpoint/2010/main" val="2003675650"/>
                  </p:ext>
                </p:extLst>
              </p:nvPr>
            </p:nvGraphicFramePr>
            <p:xfrm>
              <a:off x="6400576" y="2869132"/>
              <a:ext cx="5476056" cy="3080281"/>
            </p:xfrm>
            <a:graphic>
              <a:graphicData uri="http://schemas.microsoft.com/office/powerpoint/2016/sectionzoom">
                <psez:sectionZm>
                  <psez:sectionZmObj sectionId="{3320447C-09FB-45CE-A01E-D5EBB159F9ED}">
                    <psez:zmPr id="{5C3D87B0-F5C1-4EA0-82DD-598EEFF936B5}" transitionDur="1000">
                      <p166:blipFill xmlns:p166="http://schemas.microsoft.com/office/powerpoint/2016/6/main">
                        <a:blip r:embed="rId8"/>
                        <a:stretch>
                          <a:fillRect/>
                        </a:stretch>
                      </p166:blipFill>
                      <p166:spPr xmlns:p166="http://schemas.microsoft.com/office/powerpoint/2016/6/main">
                        <a:xfrm>
                          <a:off x="0" y="0"/>
                          <a:ext cx="5476056" cy="3080281"/>
                        </a:xfrm>
                        <a:prstGeom prst="rect">
                          <a:avLst/>
                        </a:prstGeom>
                        <a:ln w="3175">
                          <a:solidFill>
                            <a:prstClr val="ltGray"/>
                          </a:solidFill>
                        </a:ln>
                      </p166:spPr>
                    </psez:zmPr>
                  </psez:sectionZmObj>
                </psez:sectionZm>
              </a:graphicData>
            </a:graphic>
          </p:graphicFrame>
        </mc:Choice>
        <mc:Fallback xmlns="">
          <p:pic>
            <p:nvPicPr>
              <p:cNvPr id="9" name="节缩放定位 8">
                <a:hlinkClick r:id="rId9" action="ppaction://hlinksldjump"/>
                <a:extLst>
                  <a:ext uri="{FF2B5EF4-FFF2-40B4-BE49-F238E27FC236}">
                    <a16:creationId xmlns:a16="http://schemas.microsoft.com/office/drawing/2014/main" id="{2A313275-BDF0-45FD-8B9D-721D63357955}"/>
                  </a:ext>
                </a:extLst>
              </p:cNvPr>
              <p:cNvPicPr>
                <a:picLocks noGrp="1" noRot="1" noChangeAspect="1" noMove="1" noResize="1" noEditPoints="1" noAdjustHandles="1" noChangeArrowheads="1" noChangeShapeType="1"/>
              </p:cNvPicPr>
              <p:nvPr/>
            </p:nvPicPr>
            <p:blipFill>
              <a:blip r:embed="rId10"/>
              <a:stretch>
                <a:fillRect/>
              </a:stretch>
            </p:blipFill>
            <p:spPr>
              <a:xfrm>
                <a:off x="6400576" y="2869132"/>
                <a:ext cx="5476056" cy="3080281"/>
              </a:xfrm>
              <a:prstGeom prst="rect">
                <a:avLst/>
              </a:prstGeom>
              <a:ln w="3175">
                <a:solidFill>
                  <a:prstClr val="ltGray"/>
                </a:solidFill>
              </a:ln>
            </p:spPr>
          </p:pic>
        </mc:Fallback>
      </mc:AlternateContent>
    </p:spTree>
    <p:extLst>
      <p:ext uri="{BB962C8B-B14F-4D97-AF65-F5344CB8AC3E}">
        <p14:creationId xmlns:p14="http://schemas.microsoft.com/office/powerpoint/2010/main" val="1874519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AC61B3-C065-4939-86D4-80C24C82FEFA}"/>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397AA1FD-4D22-40CA-B930-4D32C6BB2B31}"/>
              </a:ext>
            </a:extLst>
          </p:cNvPr>
          <p:cNvSpPr>
            <a:spLocks noGrp="1"/>
          </p:cNvSpPr>
          <p:nvPr>
            <p:ph type="sldNum" sz="quarter" idx="12"/>
          </p:nvPr>
        </p:nvSpPr>
        <p:spPr/>
        <p:txBody>
          <a:bodyPr/>
          <a:lstStyle/>
          <a:p>
            <a:fld id="{55D99C6E-302C-43CA-B480-444E9DFCD711}" type="slidenum">
              <a:rPr lang="zh-CN" altLang="en-US" smtClean="0"/>
              <a:t>20</a:t>
            </a:fld>
            <a:endParaRPr lang="zh-CN" altLang="en-US"/>
          </a:p>
        </p:txBody>
      </p:sp>
      <p:sp>
        <p:nvSpPr>
          <p:cNvPr id="4" name="矩形 3">
            <a:extLst>
              <a:ext uri="{FF2B5EF4-FFF2-40B4-BE49-F238E27FC236}">
                <a16:creationId xmlns:a16="http://schemas.microsoft.com/office/drawing/2014/main" id="{5F699971-2F86-4D88-AA83-CCB6F3776144}"/>
              </a:ext>
            </a:extLst>
          </p:cNvPr>
          <p:cNvSpPr/>
          <p:nvPr/>
        </p:nvSpPr>
        <p:spPr>
          <a:xfrm>
            <a:off x="703263" y="1005525"/>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CB20825-7773-4E90-8877-F6F96B667A50}"/>
              </a:ext>
            </a:extLst>
          </p:cNvPr>
          <p:cNvSpPr txBox="1"/>
          <p:nvPr/>
        </p:nvSpPr>
        <p:spPr>
          <a:xfrm>
            <a:off x="605632" y="1945640"/>
            <a:ext cx="1052512" cy="830997"/>
          </a:xfrm>
          <a:prstGeom prst="rect">
            <a:avLst/>
          </a:prstGeom>
          <a:noFill/>
        </p:spPr>
        <p:txBody>
          <a:bodyPr wrap="square" rtlCol="0">
            <a:spAutoFit/>
          </a:bodyPr>
          <a:lstStyle/>
          <a:p>
            <a:pPr algn="ctr"/>
            <a:r>
              <a:rPr lang="zh-CN" altLang="en-US" sz="1600" b="1" dirty="0"/>
              <a:t>个性化评价生成模块</a:t>
            </a:r>
          </a:p>
        </p:txBody>
      </p:sp>
      <p:pic>
        <p:nvPicPr>
          <p:cNvPr id="8" name="图片 7">
            <a:extLst>
              <a:ext uri="{FF2B5EF4-FFF2-40B4-BE49-F238E27FC236}">
                <a16:creationId xmlns:a16="http://schemas.microsoft.com/office/drawing/2014/main" id="{2BE7B9DE-D2D1-4509-863D-AE1F497FE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935" y="1088634"/>
            <a:ext cx="9744433" cy="4680732"/>
          </a:xfrm>
          <a:prstGeom prst="rect">
            <a:avLst/>
          </a:prstGeom>
        </p:spPr>
      </p:pic>
      <p:sp>
        <p:nvSpPr>
          <p:cNvPr id="19" name="平行四边形 18">
            <a:extLst>
              <a:ext uri="{FF2B5EF4-FFF2-40B4-BE49-F238E27FC236}">
                <a16:creationId xmlns:a16="http://schemas.microsoft.com/office/drawing/2014/main" id="{39EEF618-7A82-424D-948C-701D2E127EF7}"/>
              </a:ext>
            </a:extLst>
          </p:cNvPr>
          <p:cNvSpPr/>
          <p:nvPr/>
        </p:nvSpPr>
        <p:spPr>
          <a:xfrm>
            <a:off x="343518" y="833867"/>
            <a:ext cx="1052512" cy="584775"/>
          </a:xfrm>
          <a:prstGeom prst="parallelogram">
            <a:avLst>
              <a:gd name="adj" fmla="val 131163"/>
            </a:avLst>
          </a:prstGeom>
          <a:solidFill>
            <a:srgbClr val="A7D8FC">
              <a:alpha val="83137"/>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平行四边形 19">
            <a:extLst>
              <a:ext uri="{FF2B5EF4-FFF2-40B4-BE49-F238E27FC236}">
                <a16:creationId xmlns:a16="http://schemas.microsoft.com/office/drawing/2014/main" id="{A9732E5D-8E07-4AF0-9CCF-217C524FE54F}"/>
              </a:ext>
            </a:extLst>
          </p:cNvPr>
          <p:cNvSpPr/>
          <p:nvPr/>
        </p:nvSpPr>
        <p:spPr>
          <a:xfrm>
            <a:off x="867746" y="3212819"/>
            <a:ext cx="1052512" cy="584776"/>
          </a:xfrm>
          <a:prstGeom prst="parallelogram">
            <a:avLst>
              <a:gd name="adj" fmla="val 131163"/>
            </a:avLst>
          </a:prstGeom>
          <a:solidFill>
            <a:srgbClr val="A7D8FC">
              <a:alpha val="83137"/>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823514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C51EBEE7-B996-4DA4-955A-587639CC3B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34370" y="1418642"/>
            <a:ext cx="7797339" cy="5636630"/>
          </a:xfrm>
          <a:prstGeom prst="rect">
            <a:avLst/>
          </a:prstGeom>
        </p:spPr>
      </p:pic>
      <p:sp>
        <p:nvSpPr>
          <p:cNvPr id="2" name="日期占位符 1">
            <a:extLst>
              <a:ext uri="{FF2B5EF4-FFF2-40B4-BE49-F238E27FC236}">
                <a16:creationId xmlns:a16="http://schemas.microsoft.com/office/drawing/2014/main" id="{91E88C52-E860-403A-89E5-BF3280DF0706}"/>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B69363B9-F0A9-4737-AE05-BAA2F36CC738}"/>
              </a:ext>
            </a:extLst>
          </p:cNvPr>
          <p:cNvSpPr>
            <a:spLocks noGrp="1"/>
          </p:cNvSpPr>
          <p:nvPr>
            <p:ph type="sldNum" sz="quarter" idx="12"/>
          </p:nvPr>
        </p:nvSpPr>
        <p:spPr/>
        <p:txBody>
          <a:bodyPr/>
          <a:lstStyle/>
          <a:p>
            <a:fld id="{55D99C6E-302C-43CA-B480-444E9DFCD711}" type="slidenum">
              <a:rPr lang="zh-CN" altLang="en-US" smtClean="0"/>
              <a:t>21</a:t>
            </a:fld>
            <a:endParaRPr lang="zh-CN" altLang="en-US"/>
          </a:p>
        </p:txBody>
      </p:sp>
      <p:sp>
        <p:nvSpPr>
          <p:cNvPr id="4" name="矩形 3">
            <a:extLst>
              <a:ext uri="{FF2B5EF4-FFF2-40B4-BE49-F238E27FC236}">
                <a16:creationId xmlns:a16="http://schemas.microsoft.com/office/drawing/2014/main" id="{0014E345-F9CB-4F8D-B56B-605F4D0C03D2}"/>
              </a:ext>
            </a:extLst>
          </p:cNvPr>
          <p:cNvSpPr/>
          <p:nvPr/>
        </p:nvSpPr>
        <p:spPr>
          <a:xfrm>
            <a:off x="703263" y="1005525"/>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1FC301C-9DB5-44DB-80E0-53C99FE911AC}"/>
              </a:ext>
            </a:extLst>
          </p:cNvPr>
          <p:cNvSpPr txBox="1"/>
          <p:nvPr/>
        </p:nvSpPr>
        <p:spPr>
          <a:xfrm>
            <a:off x="605632" y="1945640"/>
            <a:ext cx="1052512" cy="830997"/>
          </a:xfrm>
          <a:prstGeom prst="rect">
            <a:avLst/>
          </a:prstGeom>
          <a:noFill/>
        </p:spPr>
        <p:txBody>
          <a:bodyPr wrap="square" rtlCol="0">
            <a:spAutoFit/>
          </a:bodyPr>
          <a:lstStyle/>
          <a:p>
            <a:pPr algn="ctr"/>
            <a:r>
              <a:rPr lang="zh-CN" altLang="en-US" sz="1600" b="1" dirty="0"/>
              <a:t>个性化评价生成模块</a:t>
            </a:r>
          </a:p>
        </p:txBody>
      </p:sp>
      <p:sp>
        <p:nvSpPr>
          <p:cNvPr id="10" name="平行四边形 9">
            <a:extLst>
              <a:ext uri="{FF2B5EF4-FFF2-40B4-BE49-F238E27FC236}">
                <a16:creationId xmlns:a16="http://schemas.microsoft.com/office/drawing/2014/main" id="{7471B348-A25C-413B-9055-1B90395DD296}"/>
              </a:ext>
            </a:extLst>
          </p:cNvPr>
          <p:cNvSpPr/>
          <p:nvPr/>
        </p:nvSpPr>
        <p:spPr>
          <a:xfrm>
            <a:off x="343518" y="833867"/>
            <a:ext cx="1052512" cy="584775"/>
          </a:xfrm>
          <a:prstGeom prst="parallelogram">
            <a:avLst>
              <a:gd name="adj" fmla="val 131163"/>
            </a:avLst>
          </a:prstGeom>
          <a:solidFill>
            <a:srgbClr val="A7D8FC">
              <a:alpha val="83137"/>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平行四边形 10">
            <a:extLst>
              <a:ext uri="{FF2B5EF4-FFF2-40B4-BE49-F238E27FC236}">
                <a16:creationId xmlns:a16="http://schemas.microsoft.com/office/drawing/2014/main" id="{39FC0A8D-2DF6-4A7A-90CA-F99AC61C981F}"/>
              </a:ext>
            </a:extLst>
          </p:cNvPr>
          <p:cNvSpPr/>
          <p:nvPr/>
        </p:nvSpPr>
        <p:spPr>
          <a:xfrm>
            <a:off x="867746" y="3212819"/>
            <a:ext cx="1052512" cy="584776"/>
          </a:xfrm>
          <a:prstGeom prst="parallelogram">
            <a:avLst>
              <a:gd name="adj" fmla="val 131163"/>
            </a:avLst>
          </a:prstGeom>
          <a:solidFill>
            <a:srgbClr val="A7D8FC">
              <a:alpha val="83137"/>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8" name="图片 7">
            <a:extLst>
              <a:ext uri="{FF2B5EF4-FFF2-40B4-BE49-F238E27FC236}">
                <a16:creationId xmlns:a16="http://schemas.microsoft.com/office/drawing/2014/main" id="{F992E62D-BF7B-4B59-AF0B-938509F9C66E}"/>
              </a:ext>
            </a:extLst>
          </p:cNvPr>
          <p:cNvPicPr>
            <a:picLocks noChangeAspect="1"/>
          </p:cNvPicPr>
          <p:nvPr/>
        </p:nvPicPr>
        <p:blipFill rotWithShape="1">
          <a:blip r:embed="rId5"/>
          <a:srcRect r="170" b="54709"/>
          <a:stretch/>
        </p:blipFill>
        <p:spPr>
          <a:xfrm>
            <a:off x="2849389" y="835880"/>
            <a:ext cx="7165224" cy="4753878"/>
          </a:xfrm>
          <a:prstGeom prst="rect">
            <a:avLst/>
          </a:prstGeom>
        </p:spPr>
      </p:pic>
    </p:spTree>
    <p:extLst>
      <p:ext uri="{BB962C8B-B14F-4D97-AF65-F5344CB8AC3E}">
        <p14:creationId xmlns:p14="http://schemas.microsoft.com/office/powerpoint/2010/main" val="3118536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a:extLst>
              <a:ext uri="{FF2B5EF4-FFF2-40B4-BE49-F238E27FC236}">
                <a16:creationId xmlns:a16="http://schemas.microsoft.com/office/drawing/2014/main" id="{54B6C49A-C4FE-4823-BFE9-E1591B0459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34370" y="1418642"/>
            <a:ext cx="7797339" cy="5636630"/>
          </a:xfrm>
          <a:prstGeom prst="rect">
            <a:avLst/>
          </a:prstGeom>
        </p:spPr>
      </p:pic>
      <p:sp>
        <p:nvSpPr>
          <p:cNvPr id="2" name="日期占位符 1">
            <a:extLst>
              <a:ext uri="{FF2B5EF4-FFF2-40B4-BE49-F238E27FC236}">
                <a16:creationId xmlns:a16="http://schemas.microsoft.com/office/drawing/2014/main" id="{3F9D4A2D-561C-4F9B-AFC0-56B998F5227C}"/>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D37EACA2-8D5D-486A-8ADF-5B5B614508D2}"/>
              </a:ext>
            </a:extLst>
          </p:cNvPr>
          <p:cNvSpPr>
            <a:spLocks noGrp="1"/>
          </p:cNvSpPr>
          <p:nvPr>
            <p:ph type="sldNum" sz="quarter" idx="12"/>
          </p:nvPr>
        </p:nvSpPr>
        <p:spPr/>
        <p:txBody>
          <a:bodyPr/>
          <a:lstStyle/>
          <a:p>
            <a:fld id="{55D99C6E-302C-43CA-B480-444E9DFCD711}" type="slidenum">
              <a:rPr lang="zh-CN" altLang="en-US" smtClean="0"/>
              <a:t>22</a:t>
            </a:fld>
            <a:endParaRPr lang="zh-CN" altLang="en-US"/>
          </a:p>
        </p:txBody>
      </p:sp>
      <p:sp>
        <p:nvSpPr>
          <p:cNvPr id="5" name="矩形 4">
            <a:extLst>
              <a:ext uri="{FF2B5EF4-FFF2-40B4-BE49-F238E27FC236}">
                <a16:creationId xmlns:a16="http://schemas.microsoft.com/office/drawing/2014/main" id="{F9136A29-BF40-43F9-8BB7-4106B8607DC5}"/>
              </a:ext>
            </a:extLst>
          </p:cNvPr>
          <p:cNvSpPr/>
          <p:nvPr/>
        </p:nvSpPr>
        <p:spPr>
          <a:xfrm>
            <a:off x="703263" y="1005525"/>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A871F74-0A5B-4EC6-89C5-F1BD5AC8BA04}"/>
              </a:ext>
            </a:extLst>
          </p:cNvPr>
          <p:cNvSpPr txBox="1"/>
          <p:nvPr/>
        </p:nvSpPr>
        <p:spPr>
          <a:xfrm>
            <a:off x="605632" y="1945640"/>
            <a:ext cx="1052512" cy="830997"/>
          </a:xfrm>
          <a:prstGeom prst="rect">
            <a:avLst/>
          </a:prstGeom>
          <a:noFill/>
        </p:spPr>
        <p:txBody>
          <a:bodyPr wrap="square" rtlCol="0">
            <a:spAutoFit/>
          </a:bodyPr>
          <a:lstStyle/>
          <a:p>
            <a:pPr algn="ctr"/>
            <a:r>
              <a:rPr lang="zh-CN" altLang="en-US" sz="1600" b="1" dirty="0"/>
              <a:t>个性化评价生成模块</a:t>
            </a:r>
          </a:p>
        </p:txBody>
      </p:sp>
      <p:sp>
        <p:nvSpPr>
          <p:cNvPr id="9" name="平行四边形 8">
            <a:extLst>
              <a:ext uri="{FF2B5EF4-FFF2-40B4-BE49-F238E27FC236}">
                <a16:creationId xmlns:a16="http://schemas.microsoft.com/office/drawing/2014/main" id="{ED641096-9E8C-4451-9794-446BA4779A2A}"/>
              </a:ext>
            </a:extLst>
          </p:cNvPr>
          <p:cNvSpPr/>
          <p:nvPr/>
        </p:nvSpPr>
        <p:spPr>
          <a:xfrm>
            <a:off x="343518" y="833867"/>
            <a:ext cx="1052512" cy="584775"/>
          </a:xfrm>
          <a:prstGeom prst="parallelogram">
            <a:avLst>
              <a:gd name="adj" fmla="val 131163"/>
            </a:avLst>
          </a:prstGeom>
          <a:solidFill>
            <a:srgbClr val="A7D8FC">
              <a:alpha val="83137"/>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平行四边形 9">
            <a:extLst>
              <a:ext uri="{FF2B5EF4-FFF2-40B4-BE49-F238E27FC236}">
                <a16:creationId xmlns:a16="http://schemas.microsoft.com/office/drawing/2014/main" id="{201B434D-2A41-424C-8C8B-718D20EB7463}"/>
              </a:ext>
            </a:extLst>
          </p:cNvPr>
          <p:cNvSpPr/>
          <p:nvPr/>
        </p:nvSpPr>
        <p:spPr>
          <a:xfrm>
            <a:off x="867746" y="3212819"/>
            <a:ext cx="1052512" cy="584776"/>
          </a:xfrm>
          <a:prstGeom prst="parallelogram">
            <a:avLst>
              <a:gd name="adj" fmla="val 131163"/>
            </a:avLst>
          </a:prstGeom>
          <a:solidFill>
            <a:srgbClr val="A7D8FC">
              <a:alpha val="83137"/>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13" name="图片 12">
            <a:extLst>
              <a:ext uri="{FF2B5EF4-FFF2-40B4-BE49-F238E27FC236}">
                <a16:creationId xmlns:a16="http://schemas.microsoft.com/office/drawing/2014/main" id="{B6900CB0-37C1-43F0-9EE7-DE8D74733468}"/>
              </a:ext>
            </a:extLst>
          </p:cNvPr>
          <p:cNvPicPr>
            <a:picLocks noChangeAspect="1"/>
          </p:cNvPicPr>
          <p:nvPr/>
        </p:nvPicPr>
        <p:blipFill rotWithShape="1">
          <a:blip r:embed="rId5"/>
          <a:srcRect l="85" t="44721" r="-324" b="349"/>
          <a:stretch/>
        </p:blipFill>
        <p:spPr>
          <a:xfrm>
            <a:off x="2999235" y="330068"/>
            <a:ext cx="7194497" cy="5765501"/>
          </a:xfrm>
          <a:prstGeom prst="rect">
            <a:avLst/>
          </a:prstGeom>
        </p:spPr>
      </p:pic>
    </p:spTree>
    <p:extLst>
      <p:ext uri="{BB962C8B-B14F-4D97-AF65-F5344CB8AC3E}">
        <p14:creationId xmlns:p14="http://schemas.microsoft.com/office/powerpoint/2010/main" val="458850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DBA935D-E0E3-4C2C-8F61-60841121FAF4}"/>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6084B554-3019-4837-AE0B-D181330DFA57}"/>
              </a:ext>
            </a:extLst>
          </p:cNvPr>
          <p:cNvSpPr>
            <a:spLocks noGrp="1"/>
          </p:cNvSpPr>
          <p:nvPr>
            <p:ph type="sldNum" sz="quarter" idx="12"/>
          </p:nvPr>
        </p:nvSpPr>
        <p:spPr/>
        <p:txBody>
          <a:bodyPr/>
          <a:lstStyle/>
          <a:p>
            <a:fld id="{55D99C6E-302C-43CA-B480-444E9DFCD711}" type="slidenum">
              <a:rPr lang="zh-CN" altLang="en-US" smtClean="0"/>
              <a:t>23</a:t>
            </a:fld>
            <a:endParaRPr lang="zh-CN" altLang="en-US"/>
          </a:p>
        </p:txBody>
      </p:sp>
      <p:sp>
        <p:nvSpPr>
          <p:cNvPr id="5" name="文本框 4">
            <a:extLst>
              <a:ext uri="{FF2B5EF4-FFF2-40B4-BE49-F238E27FC236}">
                <a16:creationId xmlns:a16="http://schemas.microsoft.com/office/drawing/2014/main" id="{C771690C-AB37-4112-90E3-40E890FD58BB}"/>
              </a:ext>
            </a:extLst>
          </p:cNvPr>
          <p:cNvSpPr txBox="1"/>
          <p:nvPr/>
        </p:nvSpPr>
        <p:spPr>
          <a:xfrm>
            <a:off x="3448858" y="719829"/>
            <a:ext cx="6451600" cy="4985980"/>
          </a:xfrm>
          <a:prstGeom prst="rect">
            <a:avLst/>
          </a:prstGeom>
          <a:noFill/>
        </p:spPr>
        <p:txBody>
          <a:bodyPr wrap="square">
            <a:spAutoFit/>
          </a:bodyPr>
          <a:lstStyle/>
          <a:p>
            <a:r>
              <a:rPr lang="zh-CN" altLang="en-US" sz="2400" b="1" dirty="0">
                <a:effectLst/>
              </a:rPr>
              <a:t>接口</a:t>
            </a:r>
          </a:p>
          <a:p>
            <a:pPr marL="342900" indent="-342900">
              <a:spcBef>
                <a:spcPts val="0"/>
              </a:spcBef>
              <a:spcAft>
                <a:spcPts val="0"/>
              </a:spcAft>
              <a:buFont typeface="+mj-lt"/>
              <a:buAutoNum type="arabicPeriod"/>
            </a:pPr>
            <a:r>
              <a:rPr lang="zh-CN" altLang="en-US" sz="1800" dirty="0">
                <a:solidFill>
                  <a:srgbClr val="494949"/>
                </a:solidFill>
                <a:effectLst/>
              </a:rPr>
              <a:t>个性化评价生成模块中含有数据库</a:t>
            </a:r>
            <a:r>
              <a:rPr lang="en-US" altLang="zh-CN" sz="1800" dirty="0">
                <a:solidFill>
                  <a:srgbClr val="494949"/>
                </a:solidFill>
                <a:effectLst/>
              </a:rPr>
              <a:t>MySQL</a:t>
            </a:r>
            <a:r>
              <a:rPr lang="zh-CN" altLang="en-US" sz="1800" dirty="0">
                <a:solidFill>
                  <a:srgbClr val="494949"/>
                </a:solidFill>
                <a:effectLst/>
              </a:rPr>
              <a:t>接口，可以与数据库连接并在数据库中实现查询信息、提取数据等功能；</a:t>
            </a:r>
          </a:p>
          <a:p>
            <a:pPr marL="342900" indent="-342900">
              <a:spcBef>
                <a:spcPts val="0"/>
              </a:spcBef>
              <a:spcAft>
                <a:spcPts val="0"/>
              </a:spcAft>
              <a:buFont typeface="+mj-lt"/>
              <a:buAutoNum type="arabicPeriod"/>
            </a:pPr>
            <a:r>
              <a:rPr lang="zh-CN" altLang="en-US" sz="1800" dirty="0">
                <a:solidFill>
                  <a:srgbClr val="494949"/>
                </a:solidFill>
                <a:effectLst/>
              </a:rPr>
              <a:t>个性化评价生成模块可以被</a:t>
            </a:r>
            <a:r>
              <a:rPr lang="en-US" altLang="zh-CN" sz="1800" dirty="0">
                <a:solidFill>
                  <a:srgbClr val="494949"/>
                </a:solidFill>
                <a:effectLst/>
              </a:rPr>
              <a:t>Web</a:t>
            </a:r>
            <a:r>
              <a:rPr lang="zh-CN" altLang="en-US" sz="1800" dirty="0">
                <a:solidFill>
                  <a:srgbClr val="494949"/>
                </a:solidFill>
                <a:effectLst/>
              </a:rPr>
              <a:t>框架里的</a:t>
            </a:r>
            <a:r>
              <a:rPr lang="en-US" altLang="zh-CN" sz="1800" dirty="0">
                <a:solidFill>
                  <a:srgbClr val="494949"/>
                </a:solidFill>
                <a:effectLst/>
              </a:rPr>
              <a:t>views</a:t>
            </a:r>
            <a:r>
              <a:rPr lang="zh-CN" altLang="en-US" sz="1800" dirty="0">
                <a:solidFill>
                  <a:srgbClr val="494949"/>
                </a:solidFill>
                <a:effectLst/>
              </a:rPr>
              <a:t>视图函数调用，生成的评价语句通过此接口被传递到</a:t>
            </a:r>
            <a:r>
              <a:rPr lang="en-US" altLang="zh-CN" sz="1800" dirty="0">
                <a:solidFill>
                  <a:srgbClr val="494949"/>
                </a:solidFill>
                <a:effectLst/>
              </a:rPr>
              <a:t>views</a:t>
            </a:r>
            <a:r>
              <a:rPr lang="zh-CN" altLang="en-US" sz="1800" dirty="0">
                <a:solidFill>
                  <a:srgbClr val="494949"/>
                </a:solidFill>
                <a:effectLst/>
              </a:rPr>
              <a:t>视图层里，再进而被传递到</a:t>
            </a:r>
            <a:r>
              <a:rPr lang="en-US" altLang="zh-CN" sz="1800" dirty="0">
                <a:solidFill>
                  <a:srgbClr val="494949"/>
                </a:solidFill>
                <a:effectLst/>
              </a:rPr>
              <a:t>template</a:t>
            </a:r>
            <a:r>
              <a:rPr lang="zh-CN" altLang="en-US" sz="1800" dirty="0">
                <a:solidFill>
                  <a:srgbClr val="494949"/>
                </a:solidFill>
                <a:effectLst/>
              </a:rPr>
              <a:t>模版层来向用户展示。</a:t>
            </a:r>
            <a:endParaRPr lang="en-US" altLang="zh-CN" sz="1800" dirty="0">
              <a:solidFill>
                <a:srgbClr val="494949"/>
              </a:solidFill>
              <a:effectLst/>
            </a:endParaRPr>
          </a:p>
          <a:p>
            <a:pPr marL="342900" indent="-342900">
              <a:spcBef>
                <a:spcPts val="0"/>
              </a:spcBef>
              <a:spcAft>
                <a:spcPts val="0"/>
              </a:spcAft>
              <a:buFont typeface="+mj-lt"/>
              <a:buAutoNum type="arabicPeriod"/>
            </a:pPr>
            <a:endParaRPr lang="en-US" altLang="zh-CN" dirty="0">
              <a:solidFill>
                <a:srgbClr val="494949"/>
              </a:solidFill>
            </a:endParaRPr>
          </a:p>
          <a:p>
            <a:r>
              <a:rPr lang="zh-CN" altLang="en-US" sz="2400" b="1" dirty="0">
                <a:effectLst/>
              </a:rPr>
              <a:t>存储分配</a:t>
            </a:r>
            <a:endParaRPr lang="en-US" altLang="zh-CN" sz="2400" b="1" dirty="0">
              <a:effectLst/>
            </a:endParaRPr>
          </a:p>
          <a:p>
            <a:endParaRPr lang="zh-CN" altLang="en-US" sz="2400" b="1" dirty="0">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rPr>
              <a:t>学生的学习信息均储存在数据库各表中，评价语句库也以数据库表的形式储存。</a:t>
            </a:r>
            <a:endParaRPr lang="en-US" altLang="zh-CN" sz="1800" dirty="0">
              <a:solidFill>
                <a:srgbClr val="494949"/>
              </a:solidFill>
              <a:effectLst/>
            </a:endParaRPr>
          </a:p>
          <a:p>
            <a:pPr marL="285750" indent="-285750">
              <a:spcBef>
                <a:spcPts val="0"/>
              </a:spcBef>
              <a:spcAft>
                <a:spcPts val="0"/>
              </a:spcAft>
              <a:buFont typeface="Arial" panose="020B0604020202020204" pitchFamily="34" charset="0"/>
              <a:buChar char="•"/>
            </a:pPr>
            <a:endParaRPr lang="zh-CN" altLang="en-US" sz="1800" dirty="0">
              <a:solidFill>
                <a:srgbClr val="494949"/>
              </a:solidFill>
              <a:effectLst/>
            </a:endParaRPr>
          </a:p>
          <a:p>
            <a:r>
              <a:rPr lang="zh-CN" altLang="en-US" sz="2400" b="1" dirty="0">
                <a:effectLst/>
              </a:rPr>
              <a:t>注释设计</a:t>
            </a:r>
            <a:endParaRPr lang="en-US" altLang="zh-CN" sz="2400" b="1" dirty="0">
              <a:effectLst/>
            </a:endParaRPr>
          </a:p>
          <a:p>
            <a:endParaRPr lang="zh-CN" altLang="en-US" sz="2400" b="1" dirty="0">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rPr>
              <a:t>出现频率的定义：对于某一位同学，该生某一种行为出现次数占该生所有活动总数的比率。</a:t>
            </a:r>
          </a:p>
        </p:txBody>
      </p:sp>
      <p:sp>
        <p:nvSpPr>
          <p:cNvPr id="9" name="文本框 8">
            <a:extLst>
              <a:ext uri="{FF2B5EF4-FFF2-40B4-BE49-F238E27FC236}">
                <a16:creationId xmlns:a16="http://schemas.microsoft.com/office/drawing/2014/main" id="{36AA6305-0075-44D2-8FB2-02E3140D7D2A}"/>
              </a:ext>
            </a:extLst>
          </p:cNvPr>
          <p:cNvSpPr txBox="1"/>
          <p:nvPr/>
        </p:nvSpPr>
        <p:spPr>
          <a:xfrm>
            <a:off x="605632" y="1945640"/>
            <a:ext cx="1052512" cy="830997"/>
          </a:xfrm>
          <a:prstGeom prst="rect">
            <a:avLst/>
          </a:prstGeom>
          <a:noFill/>
        </p:spPr>
        <p:txBody>
          <a:bodyPr wrap="square" rtlCol="0">
            <a:spAutoFit/>
          </a:bodyPr>
          <a:lstStyle/>
          <a:p>
            <a:pPr algn="ctr"/>
            <a:r>
              <a:rPr lang="zh-CN" altLang="en-US" sz="1600" b="1" dirty="0"/>
              <a:t>个性化评价生成模块</a:t>
            </a:r>
          </a:p>
        </p:txBody>
      </p:sp>
      <p:sp>
        <p:nvSpPr>
          <p:cNvPr id="10" name="矩形 9">
            <a:extLst>
              <a:ext uri="{FF2B5EF4-FFF2-40B4-BE49-F238E27FC236}">
                <a16:creationId xmlns:a16="http://schemas.microsoft.com/office/drawing/2014/main" id="{DB7013E7-75DC-4AFF-8395-B73F9208F78F}"/>
              </a:ext>
            </a:extLst>
          </p:cNvPr>
          <p:cNvSpPr/>
          <p:nvPr/>
        </p:nvSpPr>
        <p:spPr>
          <a:xfrm>
            <a:off x="703263" y="1005525"/>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a:extLst>
              <a:ext uri="{FF2B5EF4-FFF2-40B4-BE49-F238E27FC236}">
                <a16:creationId xmlns:a16="http://schemas.microsoft.com/office/drawing/2014/main" id="{4F314E84-EFB1-408B-8DAF-D0E2BE811AD0}"/>
              </a:ext>
            </a:extLst>
          </p:cNvPr>
          <p:cNvSpPr/>
          <p:nvPr/>
        </p:nvSpPr>
        <p:spPr>
          <a:xfrm>
            <a:off x="343518" y="833867"/>
            <a:ext cx="1052512" cy="584775"/>
          </a:xfrm>
          <a:prstGeom prst="parallelogram">
            <a:avLst>
              <a:gd name="adj" fmla="val 131163"/>
            </a:avLst>
          </a:prstGeom>
          <a:solidFill>
            <a:srgbClr val="A7D8FC">
              <a:alpha val="83137"/>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平行四边形 13">
            <a:extLst>
              <a:ext uri="{FF2B5EF4-FFF2-40B4-BE49-F238E27FC236}">
                <a16:creationId xmlns:a16="http://schemas.microsoft.com/office/drawing/2014/main" id="{CC17C12D-FFFC-4746-8744-7938C7880AF6}"/>
              </a:ext>
            </a:extLst>
          </p:cNvPr>
          <p:cNvSpPr/>
          <p:nvPr/>
        </p:nvSpPr>
        <p:spPr>
          <a:xfrm>
            <a:off x="867746" y="3212819"/>
            <a:ext cx="1052512" cy="584776"/>
          </a:xfrm>
          <a:prstGeom prst="parallelogram">
            <a:avLst>
              <a:gd name="adj" fmla="val 131163"/>
            </a:avLst>
          </a:prstGeom>
          <a:solidFill>
            <a:srgbClr val="A7D8FC">
              <a:alpha val="83137"/>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731452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7A0FE76-BE6B-4561-9FC1-9237C436517F}"/>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9A112045-2544-47A5-9931-149E35435512}"/>
              </a:ext>
            </a:extLst>
          </p:cNvPr>
          <p:cNvSpPr>
            <a:spLocks noGrp="1"/>
          </p:cNvSpPr>
          <p:nvPr>
            <p:ph type="sldNum" sz="quarter" idx="12"/>
          </p:nvPr>
        </p:nvSpPr>
        <p:spPr/>
        <p:txBody>
          <a:bodyPr/>
          <a:lstStyle/>
          <a:p>
            <a:fld id="{55D99C6E-302C-43CA-B480-444E9DFCD711}" type="slidenum">
              <a:rPr lang="zh-CN" altLang="en-US" smtClean="0"/>
              <a:t>24</a:t>
            </a:fld>
            <a:endParaRPr lang="zh-CN" altLang="en-US"/>
          </a:p>
        </p:txBody>
      </p:sp>
      <p:sp>
        <p:nvSpPr>
          <p:cNvPr id="5" name="文本框 4">
            <a:extLst>
              <a:ext uri="{FF2B5EF4-FFF2-40B4-BE49-F238E27FC236}">
                <a16:creationId xmlns:a16="http://schemas.microsoft.com/office/drawing/2014/main" id="{588FE31B-58F9-4152-A61D-8D67F1EF3BE4}"/>
              </a:ext>
            </a:extLst>
          </p:cNvPr>
          <p:cNvSpPr txBox="1"/>
          <p:nvPr/>
        </p:nvSpPr>
        <p:spPr>
          <a:xfrm>
            <a:off x="3569551" y="159176"/>
            <a:ext cx="6096000" cy="6186309"/>
          </a:xfrm>
          <a:prstGeom prst="rect">
            <a:avLst/>
          </a:prstGeom>
          <a:noFill/>
        </p:spPr>
        <p:txBody>
          <a:bodyPr wrap="square">
            <a:spAutoFit/>
          </a:bodyPr>
          <a:lstStyle/>
          <a:p>
            <a:r>
              <a:rPr lang="zh-CN" altLang="en-US" sz="2400" b="1" dirty="0">
                <a:effectLst/>
              </a:rPr>
              <a:t>限制条件</a:t>
            </a:r>
            <a:endParaRPr lang="en-US" altLang="zh-CN" sz="2400" b="1" dirty="0">
              <a:effectLst/>
            </a:endParaRPr>
          </a:p>
          <a:p>
            <a:endParaRPr lang="zh-CN" altLang="en-US" sz="2400" b="1" dirty="0">
              <a:effectLst/>
            </a:endParaRPr>
          </a:p>
          <a:p>
            <a:pPr marL="342900" indent="-342900">
              <a:spcBef>
                <a:spcPts val="0"/>
              </a:spcBef>
              <a:spcAft>
                <a:spcPts val="0"/>
              </a:spcAft>
              <a:buFont typeface="+mj-lt"/>
              <a:buAutoNum type="arabicPeriod"/>
            </a:pPr>
            <a:r>
              <a:rPr lang="zh-CN" altLang="en-US" sz="1800" dirty="0">
                <a:solidFill>
                  <a:srgbClr val="494949"/>
                </a:solidFill>
                <a:effectLst/>
              </a:rPr>
              <a:t>个性化评价语句暂时还做不到由机器以单字或词语为基本元素，完全智能地生成。</a:t>
            </a:r>
          </a:p>
          <a:p>
            <a:pPr marL="342900" indent="-342900">
              <a:spcBef>
                <a:spcPts val="0"/>
              </a:spcBef>
              <a:spcAft>
                <a:spcPts val="0"/>
              </a:spcAft>
              <a:buFont typeface="+mj-lt"/>
              <a:buAutoNum type="arabicPeriod"/>
            </a:pPr>
            <a:r>
              <a:rPr lang="zh-CN" altLang="en-US" sz="1800" dirty="0">
                <a:solidFill>
                  <a:srgbClr val="494949"/>
                </a:solidFill>
                <a:effectLst/>
              </a:rPr>
              <a:t>为保证评价的时效性，系统需要学生的学习信息被及时地人工更新。</a:t>
            </a:r>
          </a:p>
          <a:p>
            <a:pPr marL="342900" indent="-342900">
              <a:spcBef>
                <a:spcPts val="0"/>
              </a:spcBef>
              <a:spcAft>
                <a:spcPts val="0"/>
              </a:spcAft>
              <a:buFont typeface="+mj-lt"/>
              <a:buAutoNum type="arabicPeriod"/>
            </a:pPr>
            <a:r>
              <a:rPr lang="zh-CN" altLang="en-US" sz="1800" dirty="0">
                <a:solidFill>
                  <a:srgbClr val="494949"/>
                </a:solidFill>
                <a:effectLst/>
              </a:rPr>
              <a:t>根据不同的性格分类方法，分类结果不唯一，此处分类仅供参考。</a:t>
            </a:r>
            <a:endParaRPr lang="en-US" altLang="zh-CN" sz="1800" dirty="0">
              <a:solidFill>
                <a:srgbClr val="494949"/>
              </a:solidFill>
              <a:effectLst/>
            </a:endParaRPr>
          </a:p>
          <a:p>
            <a:pPr marL="342900" indent="-342900">
              <a:spcBef>
                <a:spcPts val="0"/>
              </a:spcBef>
              <a:spcAft>
                <a:spcPts val="0"/>
              </a:spcAft>
              <a:buFont typeface="+mj-lt"/>
              <a:buAutoNum type="arabicPeriod"/>
            </a:pPr>
            <a:endParaRPr lang="zh-CN" altLang="en-US" sz="1800" dirty="0">
              <a:solidFill>
                <a:srgbClr val="494949"/>
              </a:solidFill>
              <a:effectLst/>
            </a:endParaRPr>
          </a:p>
          <a:p>
            <a:r>
              <a:rPr lang="zh-CN" altLang="en-US" sz="2400" b="1" dirty="0">
                <a:effectLst/>
              </a:rPr>
              <a:t>测试计划</a:t>
            </a:r>
            <a:endParaRPr lang="en-US" altLang="zh-CN" sz="2400" b="1" dirty="0">
              <a:effectLst/>
            </a:endParaRPr>
          </a:p>
          <a:p>
            <a:endParaRPr lang="zh-CN" altLang="en-US" sz="2400" b="1" dirty="0">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rPr>
              <a:t>根据往年同学的去隐私个人信息记录，测试程序的正常运行。</a:t>
            </a:r>
            <a:endParaRPr lang="en-US" altLang="zh-CN" sz="1800" dirty="0">
              <a:solidFill>
                <a:srgbClr val="494949"/>
              </a:solidFill>
              <a:effectLst/>
            </a:endParaRPr>
          </a:p>
          <a:p>
            <a:pPr marL="285750" indent="-285750">
              <a:spcBef>
                <a:spcPts val="0"/>
              </a:spcBef>
              <a:spcAft>
                <a:spcPts val="0"/>
              </a:spcAft>
              <a:buFont typeface="Arial" panose="020B0604020202020204" pitchFamily="34" charset="0"/>
              <a:buChar char="•"/>
            </a:pPr>
            <a:endParaRPr lang="zh-CN" altLang="en-US" sz="1800" dirty="0">
              <a:solidFill>
                <a:srgbClr val="494949"/>
              </a:solidFill>
              <a:effectLst/>
            </a:endParaRPr>
          </a:p>
          <a:p>
            <a:r>
              <a:rPr lang="zh-CN" altLang="en-US" sz="2400" b="1" dirty="0">
                <a:effectLst/>
              </a:rPr>
              <a:t>尚未解决的问题</a:t>
            </a:r>
            <a:endParaRPr lang="en-US" altLang="zh-CN" sz="2400" b="1" dirty="0">
              <a:effectLst/>
            </a:endParaRPr>
          </a:p>
          <a:p>
            <a:endParaRPr lang="zh-CN" altLang="en-US" sz="2400" b="1" dirty="0">
              <a:effectLst/>
            </a:endParaRPr>
          </a:p>
          <a:p>
            <a:pPr marL="342900" indent="-342900">
              <a:spcBef>
                <a:spcPts val="0"/>
              </a:spcBef>
              <a:spcAft>
                <a:spcPts val="0"/>
              </a:spcAft>
              <a:buFont typeface="+mj-lt"/>
              <a:buAutoNum type="arabicPeriod"/>
            </a:pPr>
            <a:r>
              <a:rPr lang="zh-CN" altLang="en-US" sz="1800" dirty="0">
                <a:solidFill>
                  <a:srgbClr val="494949"/>
                </a:solidFill>
                <a:effectLst/>
              </a:rPr>
              <a:t>如何针对更大数量规模的学生群体制定更为精细、体贴的个性化评价。</a:t>
            </a:r>
          </a:p>
          <a:p>
            <a:pPr marL="342900" indent="-342900">
              <a:spcBef>
                <a:spcPts val="0"/>
              </a:spcBef>
              <a:spcAft>
                <a:spcPts val="0"/>
              </a:spcAft>
              <a:buFont typeface="+mj-lt"/>
              <a:buAutoNum type="arabicPeriod"/>
            </a:pPr>
            <a:r>
              <a:rPr lang="zh-CN" altLang="en-US" sz="1800" dirty="0">
                <a:solidFill>
                  <a:srgbClr val="494949"/>
                </a:solidFill>
                <a:effectLst/>
              </a:rPr>
              <a:t>如何设计程序以实现根据学生反馈定期改进个性化评价生成模块的算法。</a:t>
            </a:r>
            <a:endParaRPr lang="zh-CN" altLang="en-US" dirty="0"/>
          </a:p>
        </p:txBody>
      </p:sp>
      <p:sp>
        <p:nvSpPr>
          <p:cNvPr id="9" name="文本框 8">
            <a:extLst>
              <a:ext uri="{FF2B5EF4-FFF2-40B4-BE49-F238E27FC236}">
                <a16:creationId xmlns:a16="http://schemas.microsoft.com/office/drawing/2014/main" id="{FD165EF5-FCB2-4C70-BD89-D422BEDF91D8}"/>
              </a:ext>
            </a:extLst>
          </p:cNvPr>
          <p:cNvSpPr txBox="1"/>
          <p:nvPr/>
        </p:nvSpPr>
        <p:spPr>
          <a:xfrm>
            <a:off x="605632" y="1945640"/>
            <a:ext cx="1052512" cy="830997"/>
          </a:xfrm>
          <a:prstGeom prst="rect">
            <a:avLst/>
          </a:prstGeom>
          <a:noFill/>
        </p:spPr>
        <p:txBody>
          <a:bodyPr wrap="square" rtlCol="0">
            <a:spAutoFit/>
          </a:bodyPr>
          <a:lstStyle/>
          <a:p>
            <a:pPr algn="ctr"/>
            <a:r>
              <a:rPr lang="zh-CN" altLang="en-US" sz="1600" b="1" dirty="0"/>
              <a:t>个性化评价生成模块</a:t>
            </a:r>
          </a:p>
        </p:txBody>
      </p:sp>
      <p:sp>
        <p:nvSpPr>
          <p:cNvPr id="10" name="矩形 9">
            <a:extLst>
              <a:ext uri="{FF2B5EF4-FFF2-40B4-BE49-F238E27FC236}">
                <a16:creationId xmlns:a16="http://schemas.microsoft.com/office/drawing/2014/main" id="{17BF231C-A816-44F2-B099-F998B6117B1A}"/>
              </a:ext>
            </a:extLst>
          </p:cNvPr>
          <p:cNvSpPr/>
          <p:nvPr/>
        </p:nvSpPr>
        <p:spPr>
          <a:xfrm>
            <a:off x="703263" y="1005525"/>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a:extLst>
              <a:ext uri="{FF2B5EF4-FFF2-40B4-BE49-F238E27FC236}">
                <a16:creationId xmlns:a16="http://schemas.microsoft.com/office/drawing/2014/main" id="{45B6D3A0-EF03-47E5-94C6-51E852D8FC7D}"/>
              </a:ext>
            </a:extLst>
          </p:cNvPr>
          <p:cNvSpPr/>
          <p:nvPr/>
        </p:nvSpPr>
        <p:spPr>
          <a:xfrm>
            <a:off x="343518" y="833867"/>
            <a:ext cx="1052512" cy="584775"/>
          </a:xfrm>
          <a:prstGeom prst="parallelogram">
            <a:avLst>
              <a:gd name="adj" fmla="val 131163"/>
            </a:avLst>
          </a:prstGeom>
          <a:solidFill>
            <a:srgbClr val="A7D8FC">
              <a:alpha val="83137"/>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平行四边形 11">
            <a:extLst>
              <a:ext uri="{FF2B5EF4-FFF2-40B4-BE49-F238E27FC236}">
                <a16:creationId xmlns:a16="http://schemas.microsoft.com/office/drawing/2014/main" id="{04830449-1138-4DB3-97DA-620469485D01}"/>
              </a:ext>
            </a:extLst>
          </p:cNvPr>
          <p:cNvSpPr/>
          <p:nvPr/>
        </p:nvSpPr>
        <p:spPr>
          <a:xfrm>
            <a:off x="867746" y="3212819"/>
            <a:ext cx="1052512" cy="584776"/>
          </a:xfrm>
          <a:prstGeom prst="parallelogram">
            <a:avLst>
              <a:gd name="adj" fmla="val 131163"/>
            </a:avLst>
          </a:prstGeom>
          <a:solidFill>
            <a:srgbClr val="A7D8FC">
              <a:alpha val="83137"/>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917309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76ED738-5B34-4203-9941-92EEE73E3ABC}"/>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ABC0CA53-4CA1-4160-A524-DE515AA5DDBF}"/>
              </a:ext>
            </a:extLst>
          </p:cNvPr>
          <p:cNvSpPr>
            <a:spLocks noGrp="1"/>
          </p:cNvSpPr>
          <p:nvPr>
            <p:ph type="sldNum" sz="quarter" idx="12"/>
          </p:nvPr>
        </p:nvSpPr>
        <p:spPr/>
        <p:txBody>
          <a:bodyPr/>
          <a:lstStyle/>
          <a:p>
            <a:fld id="{55D99C6E-302C-43CA-B480-444E9DFCD711}" type="slidenum">
              <a:rPr lang="zh-CN" altLang="en-US" smtClean="0"/>
              <a:t>25</a:t>
            </a:fld>
            <a:endParaRPr lang="zh-CN" altLang="en-US"/>
          </a:p>
        </p:txBody>
      </p:sp>
      <p:sp>
        <p:nvSpPr>
          <p:cNvPr id="4" name="矩形 3">
            <a:extLst>
              <a:ext uri="{FF2B5EF4-FFF2-40B4-BE49-F238E27FC236}">
                <a16:creationId xmlns:a16="http://schemas.microsoft.com/office/drawing/2014/main" id="{431BD697-1B11-4E3F-AA4B-FD305A3922C0}"/>
              </a:ext>
            </a:extLst>
          </p:cNvPr>
          <p:cNvSpPr/>
          <p:nvPr/>
        </p:nvSpPr>
        <p:spPr>
          <a:xfrm>
            <a:off x="703263" y="1897492"/>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2D68216-B1EA-4A23-8218-8EF6F0A6F181}"/>
              </a:ext>
            </a:extLst>
          </p:cNvPr>
          <p:cNvSpPr txBox="1"/>
          <p:nvPr/>
        </p:nvSpPr>
        <p:spPr>
          <a:xfrm>
            <a:off x="605632" y="2920982"/>
            <a:ext cx="1052512" cy="584775"/>
          </a:xfrm>
          <a:prstGeom prst="rect">
            <a:avLst/>
          </a:prstGeom>
          <a:noFill/>
        </p:spPr>
        <p:txBody>
          <a:bodyPr wrap="square" rtlCol="0">
            <a:spAutoFit/>
          </a:bodyPr>
          <a:lstStyle/>
          <a:p>
            <a:pPr algn="ctr"/>
            <a:r>
              <a:rPr lang="en-US" altLang="zh-CN" sz="1600" b="1" dirty="0"/>
              <a:t>web</a:t>
            </a:r>
            <a:r>
              <a:rPr lang="zh-CN" altLang="en-US" sz="1600" b="1" dirty="0"/>
              <a:t>用户端</a:t>
            </a:r>
          </a:p>
        </p:txBody>
      </p:sp>
      <p:pic>
        <p:nvPicPr>
          <p:cNvPr id="7" name="图片 6">
            <a:extLst>
              <a:ext uri="{FF2B5EF4-FFF2-40B4-BE49-F238E27FC236}">
                <a16:creationId xmlns:a16="http://schemas.microsoft.com/office/drawing/2014/main" id="{5B1A6578-E2B9-43C9-8F7C-0CD1ADF26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864" y="1470441"/>
            <a:ext cx="8430806" cy="3917117"/>
          </a:xfrm>
          <a:prstGeom prst="rect">
            <a:avLst/>
          </a:prstGeom>
        </p:spPr>
      </p:pic>
      <p:sp>
        <p:nvSpPr>
          <p:cNvPr id="8" name="平行四边形 7">
            <a:extLst>
              <a:ext uri="{FF2B5EF4-FFF2-40B4-BE49-F238E27FC236}">
                <a16:creationId xmlns:a16="http://schemas.microsoft.com/office/drawing/2014/main" id="{48522230-46CE-4425-AE8E-BDAD0DA92CC2}"/>
              </a:ext>
            </a:extLst>
          </p:cNvPr>
          <p:cNvSpPr/>
          <p:nvPr/>
        </p:nvSpPr>
        <p:spPr>
          <a:xfrm>
            <a:off x="353678" y="1770468"/>
            <a:ext cx="1052512" cy="584775"/>
          </a:xfrm>
          <a:prstGeom prst="parallelogram">
            <a:avLst>
              <a:gd name="adj" fmla="val 131163"/>
            </a:avLst>
          </a:prstGeom>
          <a:solidFill>
            <a:srgbClr val="6643BD">
              <a:alpha val="8902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平行四边形 8">
            <a:extLst>
              <a:ext uri="{FF2B5EF4-FFF2-40B4-BE49-F238E27FC236}">
                <a16:creationId xmlns:a16="http://schemas.microsoft.com/office/drawing/2014/main" id="{3D4974FD-E88C-4747-893D-88F7F8D4D451}"/>
              </a:ext>
            </a:extLst>
          </p:cNvPr>
          <p:cNvSpPr/>
          <p:nvPr/>
        </p:nvSpPr>
        <p:spPr>
          <a:xfrm>
            <a:off x="877906" y="4149420"/>
            <a:ext cx="1052512" cy="584776"/>
          </a:xfrm>
          <a:prstGeom prst="parallelogram">
            <a:avLst>
              <a:gd name="adj" fmla="val 131163"/>
            </a:avLst>
          </a:prstGeom>
          <a:solidFill>
            <a:srgbClr val="6643BD">
              <a:alpha val="8902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923149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29F3C32-D9CE-4FBF-8B6F-3CADAE9A60AA}"/>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9D2BD1FD-E01C-43B6-B8A4-517A7A46F24E}"/>
              </a:ext>
            </a:extLst>
          </p:cNvPr>
          <p:cNvSpPr>
            <a:spLocks noGrp="1"/>
          </p:cNvSpPr>
          <p:nvPr>
            <p:ph type="sldNum" sz="quarter" idx="12"/>
          </p:nvPr>
        </p:nvSpPr>
        <p:spPr/>
        <p:txBody>
          <a:bodyPr/>
          <a:lstStyle/>
          <a:p>
            <a:fld id="{55D99C6E-302C-43CA-B480-444E9DFCD711}" type="slidenum">
              <a:rPr lang="zh-CN" altLang="en-US" smtClean="0"/>
              <a:t>26</a:t>
            </a:fld>
            <a:endParaRPr lang="zh-CN" altLang="en-US"/>
          </a:p>
        </p:txBody>
      </p:sp>
      <p:pic>
        <p:nvPicPr>
          <p:cNvPr id="5" name="图片 4">
            <a:extLst>
              <a:ext uri="{FF2B5EF4-FFF2-40B4-BE49-F238E27FC236}">
                <a16:creationId xmlns:a16="http://schemas.microsoft.com/office/drawing/2014/main" id="{9F6676EB-06F2-4076-8E0F-1AD496A74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4070"/>
            <a:ext cx="12192000" cy="3829860"/>
          </a:xfrm>
          <a:prstGeom prst="rect">
            <a:avLst/>
          </a:prstGeom>
        </p:spPr>
      </p:pic>
    </p:spTree>
    <p:extLst>
      <p:ext uri="{BB962C8B-B14F-4D97-AF65-F5344CB8AC3E}">
        <p14:creationId xmlns:p14="http://schemas.microsoft.com/office/powerpoint/2010/main" val="2126576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E633B92-983C-47D2-8631-B10933ABAA84}"/>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0A340869-5863-4234-89A4-EF06AA5B1868}"/>
              </a:ext>
            </a:extLst>
          </p:cNvPr>
          <p:cNvSpPr>
            <a:spLocks noGrp="1"/>
          </p:cNvSpPr>
          <p:nvPr>
            <p:ph type="sldNum" sz="quarter" idx="12"/>
          </p:nvPr>
        </p:nvSpPr>
        <p:spPr/>
        <p:txBody>
          <a:bodyPr/>
          <a:lstStyle/>
          <a:p>
            <a:fld id="{55D99C6E-302C-43CA-B480-444E9DFCD711}" type="slidenum">
              <a:rPr lang="zh-CN" altLang="en-US" smtClean="0"/>
              <a:t>27</a:t>
            </a:fld>
            <a:endParaRPr lang="zh-CN" altLang="en-US"/>
          </a:p>
        </p:txBody>
      </p:sp>
      <p:pic>
        <p:nvPicPr>
          <p:cNvPr id="5" name="图片 4">
            <a:extLst>
              <a:ext uri="{FF2B5EF4-FFF2-40B4-BE49-F238E27FC236}">
                <a16:creationId xmlns:a16="http://schemas.microsoft.com/office/drawing/2014/main" id="{0D252E27-0E2B-4A2C-B46B-9D23D7DDA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412" y="1000125"/>
            <a:ext cx="10163175" cy="4857750"/>
          </a:xfrm>
          <a:prstGeom prst="rect">
            <a:avLst/>
          </a:prstGeom>
        </p:spPr>
      </p:pic>
    </p:spTree>
    <p:extLst>
      <p:ext uri="{BB962C8B-B14F-4D97-AF65-F5344CB8AC3E}">
        <p14:creationId xmlns:p14="http://schemas.microsoft.com/office/powerpoint/2010/main" val="44526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C17604-DF5C-428C-AF2E-58C914363033}"/>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635DE1D4-8B23-4CBB-B853-865127ED0401}"/>
              </a:ext>
            </a:extLst>
          </p:cNvPr>
          <p:cNvSpPr>
            <a:spLocks noGrp="1"/>
          </p:cNvSpPr>
          <p:nvPr>
            <p:ph type="sldNum" sz="quarter" idx="12"/>
          </p:nvPr>
        </p:nvSpPr>
        <p:spPr/>
        <p:txBody>
          <a:bodyPr/>
          <a:lstStyle/>
          <a:p>
            <a:fld id="{55D99C6E-302C-43CA-B480-444E9DFCD711}" type="slidenum">
              <a:rPr lang="zh-CN" altLang="en-US" smtClean="0"/>
              <a:t>28</a:t>
            </a:fld>
            <a:endParaRPr lang="zh-CN" altLang="en-US"/>
          </a:p>
        </p:txBody>
      </p:sp>
      <p:sp>
        <p:nvSpPr>
          <p:cNvPr id="4" name="矩形 3">
            <a:extLst>
              <a:ext uri="{FF2B5EF4-FFF2-40B4-BE49-F238E27FC236}">
                <a16:creationId xmlns:a16="http://schemas.microsoft.com/office/drawing/2014/main" id="{C3DE67E5-FDD2-403A-AF04-FEE36C831254}"/>
              </a:ext>
            </a:extLst>
          </p:cNvPr>
          <p:cNvSpPr/>
          <p:nvPr/>
        </p:nvSpPr>
        <p:spPr>
          <a:xfrm>
            <a:off x="703263" y="1897492"/>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634939C-5554-4472-8684-882D90F67A16}"/>
              </a:ext>
            </a:extLst>
          </p:cNvPr>
          <p:cNvSpPr txBox="1"/>
          <p:nvPr/>
        </p:nvSpPr>
        <p:spPr>
          <a:xfrm>
            <a:off x="605632" y="2920982"/>
            <a:ext cx="1052512" cy="584775"/>
          </a:xfrm>
          <a:prstGeom prst="rect">
            <a:avLst/>
          </a:prstGeom>
          <a:noFill/>
        </p:spPr>
        <p:txBody>
          <a:bodyPr wrap="square" rtlCol="0">
            <a:spAutoFit/>
          </a:bodyPr>
          <a:lstStyle/>
          <a:p>
            <a:pPr algn="ctr"/>
            <a:r>
              <a:rPr lang="en-US" altLang="zh-CN" sz="1600" b="1" dirty="0"/>
              <a:t>web</a:t>
            </a:r>
            <a:r>
              <a:rPr lang="zh-CN" altLang="en-US" sz="1600" b="1" dirty="0"/>
              <a:t>用户端</a:t>
            </a:r>
          </a:p>
        </p:txBody>
      </p:sp>
      <p:pic>
        <p:nvPicPr>
          <p:cNvPr id="16" name="图片 15">
            <a:extLst>
              <a:ext uri="{FF2B5EF4-FFF2-40B4-BE49-F238E27FC236}">
                <a16:creationId xmlns:a16="http://schemas.microsoft.com/office/drawing/2014/main" id="{DE561ECC-E854-4D51-8195-1FFCFC76B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592" y="671127"/>
            <a:ext cx="4401164" cy="5515745"/>
          </a:xfrm>
          <a:prstGeom prst="rect">
            <a:avLst/>
          </a:prstGeom>
        </p:spPr>
      </p:pic>
      <p:sp>
        <p:nvSpPr>
          <p:cNvPr id="21" name="文本框 20">
            <a:extLst>
              <a:ext uri="{FF2B5EF4-FFF2-40B4-BE49-F238E27FC236}">
                <a16:creationId xmlns:a16="http://schemas.microsoft.com/office/drawing/2014/main" id="{27E638B9-D954-4F63-A7C5-C98CAC606CD1}"/>
              </a:ext>
            </a:extLst>
          </p:cNvPr>
          <p:cNvSpPr txBox="1"/>
          <p:nvPr/>
        </p:nvSpPr>
        <p:spPr>
          <a:xfrm>
            <a:off x="7182031" y="271017"/>
            <a:ext cx="228045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登录系统：</a:t>
            </a:r>
          </a:p>
        </p:txBody>
      </p:sp>
      <p:pic>
        <p:nvPicPr>
          <p:cNvPr id="22" name="图片 21">
            <a:extLst>
              <a:ext uri="{FF2B5EF4-FFF2-40B4-BE49-F238E27FC236}">
                <a16:creationId xmlns:a16="http://schemas.microsoft.com/office/drawing/2014/main" id="{1B538D8E-8D37-43D6-B613-1138A805303D}"/>
              </a:ext>
            </a:extLst>
          </p:cNvPr>
          <p:cNvPicPr>
            <a:picLocks noChangeAspect="1"/>
          </p:cNvPicPr>
          <p:nvPr/>
        </p:nvPicPr>
        <p:blipFill>
          <a:blip r:embed="rId4"/>
          <a:stretch>
            <a:fillRect/>
          </a:stretch>
        </p:blipFill>
        <p:spPr>
          <a:xfrm>
            <a:off x="7220228" y="671127"/>
            <a:ext cx="4268509" cy="5534727"/>
          </a:xfrm>
          <a:prstGeom prst="rect">
            <a:avLst/>
          </a:prstGeom>
        </p:spPr>
      </p:pic>
      <p:sp>
        <p:nvSpPr>
          <p:cNvPr id="27" name="平行四边形 26">
            <a:extLst>
              <a:ext uri="{FF2B5EF4-FFF2-40B4-BE49-F238E27FC236}">
                <a16:creationId xmlns:a16="http://schemas.microsoft.com/office/drawing/2014/main" id="{604F2F67-BD91-483E-89F4-B72EA4F3F68D}"/>
              </a:ext>
            </a:extLst>
          </p:cNvPr>
          <p:cNvSpPr/>
          <p:nvPr/>
        </p:nvSpPr>
        <p:spPr>
          <a:xfrm>
            <a:off x="353678" y="1770468"/>
            <a:ext cx="1052512" cy="584775"/>
          </a:xfrm>
          <a:prstGeom prst="parallelogram">
            <a:avLst>
              <a:gd name="adj" fmla="val 131163"/>
            </a:avLst>
          </a:prstGeom>
          <a:solidFill>
            <a:srgbClr val="6643BD">
              <a:alpha val="8902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平行四边形 27">
            <a:extLst>
              <a:ext uri="{FF2B5EF4-FFF2-40B4-BE49-F238E27FC236}">
                <a16:creationId xmlns:a16="http://schemas.microsoft.com/office/drawing/2014/main" id="{9A09C729-D4FD-4982-BBEA-72BCBDF6D675}"/>
              </a:ext>
            </a:extLst>
          </p:cNvPr>
          <p:cNvSpPr/>
          <p:nvPr/>
        </p:nvSpPr>
        <p:spPr>
          <a:xfrm>
            <a:off x="877906" y="4149420"/>
            <a:ext cx="1052512" cy="584776"/>
          </a:xfrm>
          <a:prstGeom prst="parallelogram">
            <a:avLst>
              <a:gd name="adj" fmla="val 131163"/>
            </a:avLst>
          </a:prstGeom>
          <a:solidFill>
            <a:srgbClr val="6643BD">
              <a:alpha val="8902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1669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049AE7-4E45-47DC-A500-4F8D485EBE05}"/>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33B0A5C6-9D59-4256-9D7E-640CAAEA0D4B}"/>
              </a:ext>
            </a:extLst>
          </p:cNvPr>
          <p:cNvSpPr>
            <a:spLocks noGrp="1"/>
          </p:cNvSpPr>
          <p:nvPr>
            <p:ph type="sldNum" sz="quarter" idx="12"/>
          </p:nvPr>
        </p:nvSpPr>
        <p:spPr/>
        <p:txBody>
          <a:bodyPr/>
          <a:lstStyle/>
          <a:p>
            <a:fld id="{55D99C6E-302C-43CA-B480-444E9DFCD711}" type="slidenum">
              <a:rPr lang="zh-CN" altLang="en-US" smtClean="0"/>
              <a:t>29</a:t>
            </a:fld>
            <a:endParaRPr lang="zh-CN" altLang="en-US"/>
          </a:p>
        </p:txBody>
      </p:sp>
      <p:sp>
        <p:nvSpPr>
          <p:cNvPr id="5" name="矩形 4">
            <a:extLst>
              <a:ext uri="{FF2B5EF4-FFF2-40B4-BE49-F238E27FC236}">
                <a16:creationId xmlns:a16="http://schemas.microsoft.com/office/drawing/2014/main" id="{30C98F21-2E6F-4570-8851-F815CC28C66C}"/>
              </a:ext>
            </a:extLst>
          </p:cNvPr>
          <p:cNvSpPr/>
          <p:nvPr/>
        </p:nvSpPr>
        <p:spPr>
          <a:xfrm>
            <a:off x="703263" y="1897492"/>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DA21752-5DF9-43BB-83A0-0EC84570E849}"/>
              </a:ext>
            </a:extLst>
          </p:cNvPr>
          <p:cNvSpPr txBox="1"/>
          <p:nvPr/>
        </p:nvSpPr>
        <p:spPr>
          <a:xfrm>
            <a:off x="605632" y="2920982"/>
            <a:ext cx="1052512" cy="584775"/>
          </a:xfrm>
          <a:prstGeom prst="rect">
            <a:avLst/>
          </a:prstGeom>
          <a:noFill/>
        </p:spPr>
        <p:txBody>
          <a:bodyPr wrap="square" rtlCol="0">
            <a:spAutoFit/>
          </a:bodyPr>
          <a:lstStyle/>
          <a:p>
            <a:pPr algn="ctr"/>
            <a:r>
              <a:rPr lang="en-US" altLang="zh-CN" sz="1600" b="1" dirty="0"/>
              <a:t>web</a:t>
            </a:r>
            <a:r>
              <a:rPr lang="zh-CN" altLang="en-US" sz="1600" b="1" dirty="0"/>
              <a:t>用户端</a:t>
            </a:r>
          </a:p>
        </p:txBody>
      </p:sp>
      <p:sp>
        <p:nvSpPr>
          <p:cNvPr id="8" name="文本框 7">
            <a:extLst>
              <a:ext uri="{FF2B5EF4-FFF2-40B4-BE49-F238E27FC236}">
                <a16:creationId xmlns:a16="http://schemas.microsoft.com/office/drawing/2014/main" id="{4BB7D596-847A-44B9-AB9C-6CFF4565D456}"/>
              </a:ext>
            </a:extLst>
          </p:cNvPr>
          <p:cNvSpPr txBox="1"/>
          <p:nvPr/>
        </p:nvSpPr>
        <p:spPr>
          <a:xfrm>
            <a:off x="396240" y="579436"/>
            <a:ext cx="2174240" cy="369332"/>
          </a:xfrm>
          <a:prstGeom prst="rect">
            <a:avLst/>
          </a:prstGeom>
          <a:noFill/>
        </p:spPr>
        <p:txBody>
          <a:bodyPr wrap="square" rtlCol="0">
            <a:spAutoFit/>
          </a:bodyPr>
          <a:lstStyle/>
          <a:p>
            <a:r>
              <a:rPr lang="zh-CN" altLang="en-US" b="1" dirty="0"/>
              <a:t>学生查询流程图：</a:t>
            </a:r>
          </a:p>
        </p:txBody>
      </p:sp>
      <p:pic>
        <p:nvPicPr>
          <p:cNvPr id="10" name="图片 9">
            <a:extLst>
              <a:ext uri="{FF2B5EF4-FFF2-40B4-BE49-F238E27FC236}">
                <a16:creationId xmlns:a16="http://schemas.microsoft.com/office/drawing/2014/main" id="{37E63C37-4975-4ADB-9883-7EA3AC7EEC3F}"/>
              </a:ext>
            </a:extLst>
          </p:cNvPr>
          <p:cNvPicPr>
            <a:picLocks noChangeAspect="1"/>
          </p:cNvPicPr>
          <p:nvPr/>
        </p:nvPicPr>
        <p:blipFill rotWithShape="1">
          <a:blip r:embed="rId3">
            <a:extLst>
              <a:ext uri="{28A0092B-C50C-407E-A947-70E740481C1C}">
                <a14:useLocalDpi xmlns:a14="http://schemas.microsoft.com/office/drawing/2010/main" val="0"/>
              </a:ext>
            </a:extLst>
          </a:blip>
          <a:srcRect t="218" r="116" b="44263"/>
          <a:stretch/>
        </p:blipFill>
        <p:spPr>
          <a:xfrm>
            <a:off x="3232971" y="351929"/>
            <a:ext cx="6240811" cy="5722880"/>
          </a:xfrm>
          <a:prstGeom prst="rect">
            <a:avLst/>
          </a:prstGeom>
        </p:spPr>
      </p:pic>
      <p:sp>
        <p:nvSpPr>
          <p:cNvPr id="13" name="平行四边形 12">
            <a:extLst>
              <a:ext uri="{FF2B5EF4-FFF2-40B4-BE49-F238E27FC236}">
                <a16:creationId xmlns:a16="http://schemas.microsoft.com/office/drawing/2014/main" id="{15747154-4054-4545-9300-FE72CE82DAAF}"/>
              </a:ext>
            </a:extLst>
          </p:cNvPr>
          <p:cNvSpPr/>
          <p:nvPr/>
        </p:nvSpPr>
        <p:spPr>
          <a:xfrm>
            <a:off x="353678" y="1770468"/>
            <a:ext cx="1052512" cy="584775"/>
          </a:xfrm>
          <a:prstGeom prst="parallelogram">
            <a:avLst>
              <a:gd name="adj" fmla="val 131163"/>
            </a:avLst>
          </a:prstGeom>
          <a:solidFill>
            <a:srgbClr val="6643BD">
              <a:alpha val="8902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平行四边形 13">
            <a:extLst>
              <a:ext uri="{FF2B5EF4-FFF2-40B4-BE49-F238E27FC236}">
                <a16:creationId xmlns:a16="http://schemas.microsoft.com/office/drawing/2014/main" id="{D0B4F95A-35C6-451A-970A-AADE5CBA01A4}"/>
              </a:ext>
            </a:extLst>
          </p:cNvPr>
          <p:cNvSpPr/>
          <p:nvPr/>
        </p:nvSpPr>
        <p:spPr>
          <a:xfrm>
            <a:off x="877906" y="4149420"/>
            <a:ext cx="1052512" cy="584776"/>
          </a:xfrm>
          <a:prstGeom prst="parallelogram">
            <a:avLst>
              <a:gd name="adj" fmla="val 131163"/>
            </a:avLst>
          </a:prstGeom>
          <a:solidFill>
            <a:srgbClr val="6643BD">
              <a:alpha val="8902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67289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FC9A5D04-E4C2-4278-9E53-646D6897C4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80394" y="806026"/>
            <a:ext cx="8111606" cy="5407737"/>
          </a:xfrm>
          <a:effectLst>
            <a:softEdge rad="228600"/>
          </a:effectLst>
        </p:spPr>
      </p:pic>
      <p:sp>
        <p:nvSpPr>
          <p:cNvPr id="4" name="标题 3">
            <a:extLst>
              <a:ext uri="{FF2B5EF4-FFF2-40B4-BE49-F238E27FC236}">
                <a16:creationId xmlns:a16="http://schemas.microsoft.com/office/drawing/2014/main" id="{CFC692C4-E765-4B22-BBD7-5DFEA2A49B90}"/>
              </a:ext>
            </a:extLst>
          </p:cNvPr>
          <p:cNvSpPr>
            <a:spLocks noGrp="1"/>
          </p:cNvSpPr>
          <p:nvPr>
            <p:ph type="title"/>
          </p:nvPr>
        </p:nvSpPr>
        <p:spPr/>
        <p:txBody>
          <a:bodyPr>
            <a:normAutofit/>
          </a:bodyPr>
          <a:lstStyle/>
          <a:p>
            <a:r>
              <a:rPr lang="zh-CN" altLang="en-US" sz="5400" dirty="0"/>
              <a:t>一、引言</a:t>
            </a:r>
          </a:p>
        </p:txBody>
      </p:sp>
      <p:sp>
        <p:nvSpPr>
          <p:cNvPr id="7" name="文本占位符 6">
            <a:extLst>
              <a:ext uri="{FF2B5EF4-FFF2-40B4-BE49-F238E27FC236}">
                <a16:creationId xmlns:a16="http://schemas.microsoft.com/office/drawing/2014/main" id="{0B9B771F-CC3F-4B11-B769-782727FC153E}"/>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zh-CN" altLang="en-US" sz="3200" dirty="0"/>
              <a:t>编写目的</a:t>
            </a:r>
            <a:endParaRPr lang="en-US" altLang="zh-CN" sz="3200" dirty="0"/>
          </a:p>
          <a:p>
            <a:pPr marL="285750" indent="-285750">
              <a:buFont typeface="Arial" panose="020B0604020202020204" pitchFamily="34" charset="0"/>
              <a:buChar char="•"/>
            </a:pPr>
            <a:r>
              <a:rPr lang="zh-CN" altLang="en-US" sz="3200" dirty="0"/>
              <a:t>背景</a:t>
            </a:r>
            <a:endParaRPr lang="en-US" altLang="zh-CN" sz="3200" dirty="0"/>
          </a:p>
          <a:p>
            <a:pPr marL="285750" indent="-285750">
              <a:buFont typeface="Arial" panose="020B0604020202020204" pitchFamily="34" charset="0"/>
              <a:buChar char="•"/>
            </a:pPr>
            <a:r>
              <a:rPr lang="zh-CN" altLang="en-US" sz="3200" dirty="0"/>
              <a:t>定义</a:t>
            </a:r>
            <a:endParaRPr lang="en-US" altLang="zh-CN" sz="3200" dirty="0"/>
          </a:p>
          <a:p>
            <a:pPr marL="285750" indent="-285750">
              <a:buFont typeface="Arial" panose="020B0604020202020204" pitchFamily="34" charset="0"/>
              <a:buChar char="•"/>
            </a:pPr>
            <a:r>
              <a:rPr lang="zh-CN" altLang="en-US" sz="3200" dirty="0"/>
              <a:t>参考资料</a:t>
            </a:r>
          </a:p>
        </p:txBody>
      </p:sp>
      <p:sp>
        <p:nvSpPr>
          <p:cNvPr id="2" name="日期占位符 1">
            <a:extLst>
              <a:ext uri="{FF2B5EF4-FFF2-40B4-BE49-F238E27FC236}">
                <a16:creationId xmlns:a16="http://schemas.microsoft.com/office/drawing/2014/main" id="{E5B2ADFF-3D25-4B7C-B19B-EF9A515D9F7D}"/>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9B468DBF-E503-4307-B67A-CBF6B469583D}"/>
              </a:ext>
            </a:extLst>
          </p:cNvPr>
          <p:cNvSpPr>
            <a:spLocks noGrp="1"/>
          </p:cNvSpPr>
          <p:nvPr>
            <p:ph type="sldNum" sz="quarter" idx="12"/>
          </p:nvPr>
        </p:nvSpPr>
        <p:spPr/>
        <p:txBody>
          <a:bodyPr/>
          <a:lstStyle/>
          <a:p>
            <a:fld id="{55D99C6E-302C-43CA-B480-444E9DFCD711}" type="slidenum">
              <a:rPr lang="zh-CN" altLang="en-US" smtClean="0"/>
              <a:t>3</a:t>
            </a:fld>
            <a:endParaRPr lang="zh-CN" altLang="en-US"/>
          </a:p>
        </p:txBody>
      </p:sp>
      <p:sp>
        <p:nvSpPr>
          <p:cNvPr id="11" name="等腰三角形 10">
            <a:extLst>
              <a:ext uri="{FF2B5EF4-FFF2-40B4-BE49-F238E27FC236}">
                <a16:creationId xmlns:a16="http://schemas.microsoft.com/office/drawing/2014/main" id="{881A9AB9-D8F5-4D45-95B9-0F79580EFA4E}"/>
              </a:ext>
            </a:extLst>
          </p:cNvPr>
          <p:cNvSpPr/>
          <p:nvPr/>
        </p:nvSpPr>
        <p:spPr>
          <a:xfrm rot="5400000">
            <a:off x="2268138" y="1828799"/>
            <a:ext cx="6824911" cy="3200400"/>
          </a:xfrm>
          <a:prstGeom prst="triangle">
            <a:avLst>
              <a:gd name="adj" fmla="val 50209"/>
            </a:avLst>
          </a:prstGeom>
          <a:gradFill>
            <a:gsLst>
              <a:gs pos="0">
                <a:srgbClr val="2683C6">
                  <a:alpha val="63000"/>
                </a:srgbClr>
              </a:gs>
              <a:gs pos="29000">
                <a:srgbClr val="2683C6">
                  <a:alpha val="70980"/>
                </a:srgbClr>
              </a:gs>
              <a:gs pos="60000">
                <a:srgbClr val="2683C6">
                  <a:alpha val="82000"/>
                </a:srgbClr>
              </a:gs>
              <a:gs pos="100000">
                <a:srgbClr val="2683C6"/>
              </a:gs>
            </a:gsLst>
            <a:lin ang="540000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3" name="图形 12">
            <a:extLst>
              <a:ext uri="{FF2B5EF4-FFF2-40B4-BE49-F238E27FC236}">
                <a16:creationId xmlns:a16="http://schemas.microsoft.com/office/drawing/2014/main" id="{C0679E6D-0E95-48DE-8A35-C832B03BBA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29900" y="0"/>
            <a:ext cx="1104900" cy="1666875"/>
          </a:xfrm>
          <a:prstGeom prst="rect">
            <a:avLst/>
          </a:prstGeom>
        </p:spPr>
      </p:pic>
    </p:spTree>
    <p:extLst>
      <p:ext uri="{BB962C8B-B14F-4D97-AF65-F5344CB8AC3E}">
        <p14:creationId xmlns:p14="http://schemas.microsoft.com/office/powerpoint/2010/main" val="40493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F6F6DE-0339-4CC5-A5D3-A3D4D189CA32}"/>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782A3B55-5A52-4537-B0E5-DD1C6AE73F43}"/>
              </a:ext>
            </a:extLst>
          </p:cNvPr>
          <p:cNvSpPr>
            <a:spLocks noGrp="1"/>
          </p:cNvSpPr>
          <p:nvPr>
            <p:ph type="sldNum" sz="quarter" idx="12"/>
          </p:nvPr>
        </p:nvSpPr>
        <p:spPr/>
        <p:txBody>
          <a:bodyPr/>
          <a:lstStyle/>
          <a:p>
            <a:fld id="{55D99C6E-302C-43CA-B480-444E9DFCD711}" type="slidenum">
              <a:rPr lang="zh-CN" altLang="en-US" smtClean="0"/>
              <a:t>30</a:t>
            </a:fld>
            <a:endParaRPr lang="zh-CN" altLang="en-US"/>
          </a:p>
        </p:txBody>
      </p:sp>
      <p:sp>
        <p:nvSpPr>
          <p:cNvPr id="4" name="矩形 3">
            <a:extLst>
              <a:ext uri="{FF2B5EF4-FFF2-40B4-BE49-F238E27FC236}">
                <a16:creationId xmlns:a16="http://schemas.microsoft.com/office/drawing/2014/main" id="{44B8C51F-0B4A-4EED-8F52-A9394F8452CF}"/>
              </a:ext>
            </a:extLst>
          </p:cNvPr>
          <p:cNvSpPr/>
          <p:nvPr/>
        </p:nvSpPr>
        <p:spPr>
          <a:xfrm>
            <a:off x="703263" y="1897492"/>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913D2BB-9DA8-4C94-867B-31577CEBB7DA}"/>
              </a:ext>
            </a:extLst>
          </p:cNvPr>
          <p:cNvSpPr txBox="1"/>
          <p:nvPr/>
        </p:nvSpPr>
        <p:spPr>
          <a:xfrm>
            <a:off x="605632" y="2920982"/>
            <a:ext cx="1052512" cy="584775"/>
          </a:xfrm>
          <a:prstGeom prst="rect">
            <a:avLst/>
          </a:prstGeom>
          <a:noFill/>
        </p:spPr>
        <p:txBody>
          <a:bodyPr wrap="square" rtlCol="0">
            <a:spAutoFit/>
          </a:bodyPr>
          <a:lstStyle/>
          <a:p>
            <a:pPr algn="ctr"/>
            <a:r>
              <a:rPr lang="en-US" altLang="zh-CN" sz="1600" b="1" dirty="0"/>
              <a:t>web</a:t>
            </a:r>
            <a:r>
              <a:rPr lang="zh-CN" altLang="en-US" sz="1600" b="1" dirty="0"/>
              <a:t>用户端</a:t>
            </a:r>
          </a:p>
        </p:txBody>
      </p:sp>
      <p:sp>
        <p:nvSpPr>
          <p:cNvPr id="8" name="文本框 7">
            <a:extLst>
              <a:ext uri="{FF2B5EF4-FFF2-40B4-BE49-F238E27FC236}">
                <a16:creationId xmlns:a16="http://schemas.microsoft.com/office/drawing/2014/main" id="{1A309175-E147-46E8-A473-4E5C2CEF1DE6}"/>
              </a:ext>
            </a:extLst>
          </p:cNvPr>
          <p:cNvSpPr txBox="1"/>
          <p:nvPr/>
        </p:nvSpPr>
        <p:spPr>
          <a:xfrm>
            <a:off x="396240" y="579436"/>
            <a:ext cx="2174240" cy="369332"/>
          </a:xfrm>
          <a:prstGeom prst="rect">
            <a:avLst/>
          </a:prstGeom>
          <a:noFill/>
        </p:spPr>
        <p:txBody>
          <a:bodyPr wrap="square" rtlCol="0">
            <a:spAutoFit/>
          </a:bodyPr>
          <a:lstStyle/>
          <a:p>
            <a:r>
              <a:rPr lang="zh-CN" altLang="en-US" b="1" dirty="0"/>
              <a:t>学生查询流程图：</a:t>
            </a:r>
          </a:p>
        </p:txBody>
      </p:sp>
      <p:pic>
        <p:nvPicPr>
          <p:cNvPr id="12" name="图片 11">
            <a:extLst>
              <a:ext uri="{FF2B5EF4-FFF2-40B4-BE49-F238E27FC236}">
                <a16:creationId xmlns:a16="http://schemas.microsoft.com/office/drawing/2014/main" id="{67712F6C-C273-41CB-A4BE-F6AAC1618F06}"/>
              </a:ext>
            </a:extLst>
          </p:cNvPr>
          <p:cNvPicPr>
            <a:picLocks noChangeAspect="1"/>
          </p:cNvPicPr>
          <p:nvPr/>
        </p:nvPicPr>
        <p:blipFill rotWithShape="1">
          <a:blip r:embed="rId3">
            <a:extLst>
              <a:ext uri="{28A0092B-C50C-407E-A947-70E740481C1C}">
                <a14:useLocalDpi xmlns:a14="http://schemas.microsoft.com/office/drawing/2010/main" val="0"/>
              </a:ext>
            </a:extLst>
          </a:blip>
          <a:srcRect l="99" t="44957" r="17" b="-476"/>
          <a:stretch/>
        </p:blipFill>
        <p:spPr>
          <a:xfrm>
            <a:off x="3247961" y="567560"/>
            <a:ext cx="6240811" cy="5722880"/>
          </a:xfrm>
          <a:prstGeom prst="rect">
            <a:avLst/>
          </a:prstGeom>
        </p:spPr>
      </p:pic>
      <p:sp>
        <p:nvSpPr>
          <p:cNvPr id="15" name="平行四边形 14">
            <a:extLst>
              <a:ext uri="{FF2B5EF4-FFF2-40B4-BE49-F238E27FC236}">
                <a16:creationId xmlns:a16="http://schemas.microsoft.com/office/drawing/2014/main" id="{D9E1F100-E8D3-44A2-9A9B-7A4B9F094056}"/>
              </a:ext>
            </a:extLst>
          </p:cNvPr>
          <p:cNvSpPr/>
          <p:nvPr/>
        </p:nvSpPr>
        <p:spPr>
          <a:xfrm>
            <a:off x="353678" y="1770468"/>
            <a:ext cx="1052512" cy="584775"/>
          </a:xfrm>
          <a:prstGeom prst="parallelogram">
            <a:avLst>
              <a:gd name="adj" fmla="val 131163"/>
            </a:avLst>
          </a:prstGeom>
          <a:solidFill>
            <a:srgbClr val="6643BD">
              <a:alpha val="8902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平行四边形 15">
            <a:extLst>
              <a:ext uri="{FF2B5EF4-FFF2-40B4-BE49-F238E27FC236}">
                <a16:creationId xmlns:a16="http://schemas.microsoft.com/office/drawing/2014/main" id="{FDA023A7-7BEC-41EB-921C-5D82AD76ABF7}"/>
              </a:ext>
            </a:extLst>
          </p:cNvPr>
          <p:cNvSpPr/>
          <p:nvPr/>
        </p:nvSpPr>
        <p:spPr>
          <a:xfrm>
            <a:off x="877906" y="4149420"/>
            <a:ext cx="1052512" cy="584776"/>
          </a:xfrm>
          <a:prstGeom prst="parallelogram">
            <a:avLst>
              <a:gd name="adj" fmla="val 131163"/>
            </a:avLst>
          </a:prstGeom>
          <a:solidFill>
            <a:srgbClr val="6643BD">
              <a:alpha val="8902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9300671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F15368-6A2C-413E-B777-D525A80FBAD4}"/>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26C44568-4046-48EE-9D48-BA8DF7F2062B}"/>
              </a:ext>
            </a:extLst>
          </p:cNvPr>
          <p:cNvSpPr>
            <a:spLocks noGrp="1"/>
          </p:cNvSpPr>
          <p:nvPr>
            <p:ph type="sldNum" sz="quarter" idx="12"/>
          </p:nvPr>
        </p:nvSpPr>
        <p:spPr>
          <a:xfrm>
            <a:off x="9634539" y="6471731"/>
            <a:ext cx="1312025" cy="365125"/>
          </a:xfrm>
        </p:spPr>
        <p:txBody>
          <a:bodyPr/>
          <a:lstStyle/>
          <a:p>
            <a:fld id="{55D99C6E-302C-43CA-B480-444E9DFCD711}" type="slidenum">
              <a:rPr lang="zh-CN" altLang="en-US" smtClean="0"/>
              <a:t>31</a:t>
            </a:fld>
            <a:endParaRPr lang="zh-CN" altLang="en-US"/>
          </a:p>
        </p:txBody>
      </p:sp>
      <p:sp>
        <p:nvSpPr>
          <p:cNvPr id="6" name="矩形 5">
            <a:extLst>
              <a:ext uri="{FF2B5EF4-FFF2-40B4-BE49-F238E27FC236}">
                <a16:creationId xmlns:a16="http://schemas.microsoft.com/office/drawing/2014/main" id="{424088AF-84B0-4D6E-83E6-71F114F13F47}"/>
              </a:ext>
            </a:extLst>
          </p:cNvPr>
          <p:cNvSpPr/>
          <p:nvPr/>
        </p:nvSpPr>
        <p:spPr>
          <a:xfrm>
            <a:off x="703263" y="1897492"/>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FB50CB0-B5DB-4C0F-95B6-ECF350F36A54}"/>
              </a:ext>
            </a:extLst>
          </p:cNvPr>
          <p:cNvSpPr txBox="1"/>
          <p:nvPr/>
        </p:nvSpPr>
        <p:spPr>
          <a:xfrm>
            <a:off x="605632" y="2920982"/>
            <a:ext cx="1052512" cy="584775"/>
          </a:xfrm>
          <a:prstGeom prst="rect">
            <a:avLst/>
          </a:prstGeom>
          <a:noFill/>
        </p:spPr>
        <p:txBody>
          <a:bodyPr wrap="square" rtlCol="0">
            <a:spAutoFit/>
          </a:bodyPr>
          <a:lstStyle/>
          <a:p>
            <a:pPr algn="ctr"/>
            <a:r>
              <a:rPr lang="en-US" altLang="zh-CN" sz="1600" b="1" dirty="0"/>
              <a:t>web</a:t>
            </a:r>
            <a:r>
              <a:rPr lang="zh-CN" altLang="en-US" sz="1600" b="1" dirty="0"/>
              <a:t>用户端</a:t>
            </a:r>
          </a:p>
        </p:txBody>
      </p:sp>
      <p:sp>
        <p:nvSpPr>
          <p:cNvPr id="8" name="文本框 7">
            <a:extLst>
              <a:ext uri="{FF2B5EF4-FFF2-40B4-BE49-F238E27FC236}">
                <a16:creationId xmlns:a16="http://schemas.microsoft.com/office/drawing/2014/main" id="{E0732993-2970-442E-B426-6A152FC88252}"/>
              </a:ext>
            </a:extLst>
          </p:cNvPr>
          <p:cNvSpPr txBox="1"/>
          <p:nvPr/>
        </p:nvSpPr>
        <p:spPr>
          <a:xfrm>
            <a:off x="2725850" y="262971"/>
            <a:ext cx="228045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查询功能：</a:t>
            </a:r>
          </a:p>
        </p:txBody>
      </p:sp>
      <p:pic>
        <p:nvPicPr>
          <p:cNvPr id="9" name="图片 8">
            <a:extLst>
              <a:ext uri="{FF2B5EF4-FFF2-40B4-BE49-F238E27FC236}">
                <a16:creationId xmlns:a16="http://schemas.microsoft.com/office/drawing/2014/main" id="{34EDF569-77B6-4842-AC20-1681B7869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346" y="902183"/>
            <a:ext cx="4609607" cy="5207148"/>
          </a:xfrm>
          <a:prstGeom prst="rect">
            <a:avLst/>
          </a:prstGeom>
        </p:spPr>
      </p:pic>
      <p:sp>
        <p:nvSpPr>
          <p:cNvPr id="10" name="文本框 9">
            <a:extLst>
              <a:ext uri="{FF2B5EF4-FFF2-40B4-BE49-F238E27FC236}">
                <a16:creationId xmlns:a16="http://schemas.microsoft.com/office/drawing/2014/main" id="{F70FA110-FA89-4C90-9EA8-BF9A065BEA6A}"/>
              </a:ext>
            </a:extLst>
          </p:cNvPr>
          <p:cNvSpPr txBox="1"/>
          <p:nvPr/>
        </p:nvSpPr>
        <p:spPr>
          <a:xfrm>
            <a:off x="7161346" y="274917"/>
            <a:ext cx="228045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更新学生信息功能：</a:t>
            </a:r>
          </a:p>
        </p:txBody>
      </p:sp>
      <p:pic>
        <p:nvPicPr>
          <p:cNvPr id="13" name="图片 12">
            <a:extLst>
              <a:ext uri="{FF2B5EF4-FFF2-40B4-BE49-F238E27FC236}">
                <a16:creationId xmlns:a16="http://schemas.microsoft.com/office/drawing/2014/main" id="{FF8070E4-DE4A-4EAF-B44C-469F260187F0}"/>
              </a:ext>
            </a:extLst>
          </p:cNvPr>
          <p:cNvPicPr>
            <a:picLocks noChangeAspect="1"/>
          </p:cNvPicPr>
          <p:nvPr/>
        </p:nvPicPr>
        <p:blipFill>
          <a:blip r:embed="rId4"/>
          <a:stretch>
            <a:fillRect/>
          </a:stretch>
        </p:blipFill>
        <p:spPr>
          <a:xfrm>
            <a:off x="2333415" y="866070"/>
            <a:ext cx="4478618" cy="5125860"/>
          </a:xfrm>
          <a:prstGeom prst="rect">
            <a:avLst/>
          </a:prstGeom>
        </p:spPr>
      </p:pic>
      <p:sp>
        <p:nvSpPr>
          <p:cNvPr id="16" name="平行四边形 15">
            <a:extLst>
              <a:ext uri="{FF2B5EF4-FFF2-40B4-BE49-F238E27FC236}">
                <a16:creationId xmlns:a16="http://schemas.microsoft.com/office/drawing/2014/main" id="{53D7E61A-D91D-4957-9147-3C396C080BE6}"/>
              </a:ext>
            </a:extLst>
          </p:cNvPr>
          <p:cNvSpPr/>
          <p:nvPr/>
        </p:nvSpPr>
        <p:spPr>
          <a:xfrm>
            <a:off x="353678" y="1770468"/>
            <a:ext cx="1052512" cy="584775"/>
          </a:xfrm>
          <a:prstGeom prst="parallelogram">
            <a:avLst>
              <a:gd name="adj" fmla="val 131163"/>
            </a:avLst>
          </a:prstGeom>
          <a:solidFill>
            <a:srgbClr val="6643BD">
              <a:alpha val="8902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平行四边形 16">
            <a:extLst>
              <a:ext uri="{FF2B5EF4-FFF2-40B4-BE49-F238E27FC236}">
                <a16:creationId xmlns:a16="http://schemas.microsoft.com/office/drawing/2014/main" id="{5885DD44-8EA2-4E4B-93DD-19FB02740EB5}"/>
              </a:ext>
            </a:extLst>
          </p:cNvPr>
          <p:cNvSpPr/>
          <p:nvPr/>
        </p:nvSpPr>
        <p:spPr>
          <a:xfrm>
            <a:off x="877906" y="4149420"/>
            <a:ext cx="1052512" cy="584776"/>
          </a:xfrm>
          <a:prstGeom prst="parallelogram">
            <a:avLst>
              <a:gd name="adj" fmla="val 131163"/>
            </a:avLst>
          </a:prstGeom>
          <a:solidFill>
            <a:srgbClr val="6643BD">
              <a:alpha val="8902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38643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CD8519-FFEA-402E-AEE6-1E8D7F78F1A4}"/>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94CC645C-CCBE-4366-991C-8EAF97CD74D1}"/>
              </a:ext>
            </a:extLst>
          </p:cNvPr>
          <p:cNvSpPr>
            <a:spLocks noGrp="1"/>
          </p:cNvSpPr>
          <p:nvPr>
            <p:ph type="sldNum" sz="quarter" idx="12"/>
          </p:nvPr>
        </p:nvSpPr>
        <p:spPr/>
        <p:txBody>
          <a:bodyPr/>
          <a:lstStyle/>
          <a:p>
            <a:fld id="{55D99C6E-302C-43CA-B480-444E9DFCD711}" type="slidenum">
              <a:rPr lang="zh-CN" altLang="en-US" smtClean="0"/>
              <a:t>32</a:t>
            </a:fld>
            <a:endParaRPr lang="zh-CN" altLang="en-US"/>
          </a:p>
        </p:txBody>
      </p:sp>
      <p:sp>
        <p:nvSpPr>
          <p:cNvPr id="4" name="矩形 3">
            <a:extLst>
              <a:ext uri="{FF2B5EF4-FFF2-40B4-BE49-F238E27FC236}">
                <a16:creationId xmlns:a16="http://schemas.microsoft.com/office/drawing/2014/main" id="{E9A0E022-A48E-487F-BBD5-119C8C9ACB30}"/>
              </a:ext>
            </a:extLst>
          </p:cNvPr>
          <p:cNvSpPr/>
          <p:nvPr/>
        </p:nvSpPr>
        <p:spPr>
          <a:xfrm>
            <a:off x="703263" y="1897492"/>
            <a:ext cx="857250" cy="2631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5A082F3-5BF6-4FB6-A07C-2E7FB2EB7599}"/>
              </a:ext>
            </a:extLst>
          </p:cNvPr>
          <p:cNvSpPr txBox="1"/>
          <p:nvPr/>
        </p:nvSpPr>
        <p:spPr>
          <a:xfrm>
            <a:off x="605632" y="2920982"/>
            <a:ext cx="1052512" cy="584775"/>
          </a:xfrm>
          <a:prstGeom prst="rect">
            <a:avLst/>
          </a:prstGeom>
          <a:noFill/>
        </p:spPr>
        <p:txBody>
          <a:bodyPr wrap="square" rtlCol="0">
            <a:spAutoFit/>
          </a:bodyPr>
          <a:lstStyle/>
          <a:p>
            <a:pPr algn="ctr"/>
            <a:r>
              <a:rPr lang="en-US" altLang="zh-CN" sz="1600" b="1" dirty="0"/>
              <a:t>web</a:t>
            </a:r>
            <a:r>
              <a:rPr lang="zh-CN" altLang="en-US" sz="1600" b="1" dirty="0"/>
              <a:t>用户端</a:t>
            </a:r>
          </a:p>
        </p:txBody>
      </p:sp>
      <p:sp>
        <p:nvSpPr>
          <p:cNvPr id="11" name="文本框 10">
            <a:extLst>
              <a:ext uri="{FF2B5EF4-FFF2-40B4-BE49-F238E27FC236}">
                <a16:creationId xmlns:a16="http://schemas.microsoft.com/office/drawing/2014/main" id="{DA70BA58-FA64-435D-B841-9760C014BFED}"/>
              </a:ext>
            </a:extLst>
          </p:cNvPr>
          <p:cNvSpPr txBox="1"/>
          <p:nvPr/>
        </p:nvSpPr>
        <p:spPr>
          <a:xfrm>
            <a:off x="2023388" y="351674"/>
            <a:ext cx="228045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系统管理功能：</a:t>
            </a:r>
          </a:p>
        </p:txBody>
      </p:sp>
      <p:pic>
        <p:nvPicPr>
          <p:cNvPr id="12" name="图片 11">
            <a:extLst>
              <a:ext uri="{FF2B5EF4-FFF2-40B4-BE49-F238E27FC236}">
                <a16:creationId xmlns:a16="http://schemas.microsoft.com/office/drawing/2014/main" id="{D037F584-98FA-4186-B2B4-C114822EA03C}"/>
              </a:ext>
            </a:extLst>
          </p:cNvPr>
          <p:cNvPicPr>
            <a:picLocks noChangeAspect="1"/>
          </p:cNvPicPr>
          <p:nvPr/>
        </p:nvPicPr>
        <p:blipFill>
          <a:blip r:embed="rId3"/>
          <a:stretch>
            <a:fillRect/>
          </a:stretch>
        </p:blipFill>
        <p:spPr>
          <a:xfrm>
            <a:off x="8280400" y="2005430"/>
            <a:ext cx="2932083" cy="1831104"/>
          </a:xfrm>
          <a:prstGeom prst="rect">
            <a:avLst/>
          </a:prstGeom>
        </p:spPr>
      </p:pic>
      <p:sp>
        <p:nvSpPr>
          <p:cNvPr id="13" name="文本框 12">
            <a:extLst>
              <a:ext uri="{FF2B5EF4-FFF2-40B4-BE49-F238E27FC236}">
                <a16:creationId xmlns:a16="http://schemas.microsoft.com/office/drawing/2014/main" id="{775F54D0-6C1A-4208-BF21-9FEB11996777}"/>
              </a:ext>
            </a:extLst>
          </p:cNvPr>
          <p:cNvSpPr txBox="1"/>
          <p:nvPr/>
        </p:nvSpPr>
        <p:spPr>
          <a:xfrm>
            <a:off x="8040675" y="351674"/>
            <a:ext cx="228045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登出系统功能：</a:t>
            </a:r>
          </a:p>
        </p:txBody>
      </p:sp>
      <p:pic>
        <p:nvPicPr>
          <p:cNvPr id="15" name="图片 14">
            <a:extLst>
              <a:ext uri="{FF2B5EF4-FFF2-40B4-BE49-F238E27FC236}">
                <a16:creationId xmlns:a16="http://schemas.microsoft.com/office/drawing/2014/main" id="{E50D70E0-799C-443E-A099-8D19E93C7466}"/>
              </a:ext>
            </a:extLst>
          </p:cNvPr>
          <p:cNvPicPr>
            <a:picLocks noChangeAspect="1"/>
          </p:cNvPicPr>
          <p:nvPr/>
        </p:nvPicPr>
        <p:blipFill>
          <a:blip r:embed="rId4"/>
          <a:stretch>
            <a:fillRect/>
          </a:stretch>
        </p:blipFill>
        <p:spPr>
          <a:xfrm>
            <a:off x="2224849" y="1029991"/>
            <a:ext cx="5391214" cy="4366756"/>
          </a:xfrm>
          <a:prstGeom prst="rect">
            <a:avLst/>
          </a:prstGeom>
        </p:spPr>
      </p:pic>
      <p:sp>
        <p:nvSpPr>
          <p:cNvPr id="18" name="平行四边形 17">
            <a:extLst>
              <a:ext uri="{FF2B5EF4-FFF2-40B4-BE49-F238E27FC236}">
                <a16:creationId xmlns:a16="http://schemas.microsoft.com/office/drawing/2014/main" id="{100C750A-319E-4D47-BF3B-BA39C6E8F2F2}"/>
              </a:ext>
            </a:extLst>
          </p:cNvPr>
          <p:cNvSpPr/>
          <p:nvPr/>
        </p:nvSpPr>
        <p:spPr>
          <a:xfrm>
            <a:off x="353678" y="1770468"/>
            <a:ext cx="1052512" cy="584775"/>
          </a:xfrm>
          <a:prstGeom prst="parallelogram">
            <a:avLst>
              <a:gd name="adj" fmla="val 131163"/>
            </a:avLst>
          </a:prstGeom>
          <a:solidFill>
            <a:srgbClr val="6643BD">
              <a:alpha val="8902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平行四边形 18">
            <a:extLst>
              <a:ext uri="{FF2B5EF4-FFF2-40B4-BE49-F238E27FC236}">
                <a16:creationId xmlns:a16="http://schemas.microsoft.com/office/drawing/2014/main" id="{4D43FB56-272D-4C60-B39E-2A74AFEE5714}"/>
              </a:ext>
            </a:extLst>
          </p:cNvPr>
          <p:cNvSpPr/>
          <p:nvPr/>
        </p:nvSpPr>
        <p:spPr>
          <a:xfrm>
            <a:off x="877906" y="4149420"/>
            <a:ext cx="1052512" cy="584776"/>
          </a:xfrm>
          <a:prstGeom prst="parallelogram">
            <a:avLst>
              <a:gd name="adj" fmla="val 131163"/>
            </a:avLst>
          </a:prstGeom>
          <a:solidFill>
            <a:srgbClr val="6643BD">
              <a:alpha val="8902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635070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35D198D-5DFB-4ED1-9A7F-061857DB46A9}"/>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FD713980-35D9-47AF-A54E-0090911F8A91}"/>
              </a:ext>
            </a:extLst>
          </p:cNvPr>
          <p:cNvSpPr>
            <a:spLocks noGrp="1"/>
          </p:cNvSpPr>
          <p:nvPr>
            <p:ph type="sldNum" sz="quarter" idx="12"/>
          </p:nvPr>
        </p:nvSpPr>
        <p:spPr/>
        <p:txBody>
          <a:bodyPr/>
          <a:lstStyle/>
          <a:p>
            <a:fld id="{55D99C6E-302C-43CA-B480-444E9DFCD711}" type="slidenum">
              <a:rPr lang="zh-CN" altLang="en-US" smtClean="0"/>
              <a:t>33</a:t>
            </a:fld>
            <a:endParaRPr lang="zh-CN" altLang="en-US"/>
          </a:p>
        </p:txBody>
      </p:sp>
      <p:graphicFrame>
        <p:nvGraphicFramePr>
          <p:cNvPr id="4" name="表格 3">
            <a:extLst>
              <a:ext uri="{FF2B5EF4-FFF2-40B4-BE49-F238E27FC236}">
                <a16:creationId xmlns:a16="http://schemas.microsoft.com/office/drawing/2014/main" id="{2B223066-EAC1-4549-BBA1-9266C5A1C694}"/>
              </a:ext>
            </a:extLst>
          </p:cNvPr>
          <p:cNvGraphicFramePr>
            <a:graphicFrameLocks noGrp="1"/>
          </p:cNvGraphicFramePr>
          <p:nvPr>
            <p:extLst>
              <p:ext uri="{D42A27DB-BD31-4B8C-83A1-F6EECF244321}">
                <p14:modId xmlns:p14="http://schemas.microsoft.com/office/powerpoint/2010/main" val="1740451689"/>
              </p:ext>
            </p:extLst>
          </p:nvPr>
        </p:nvGraphicFramePr>
        <p:xfrm>
          <a:off x="3110584" y="322949"/>
          <a:ext cx="8101899" cy="5804238"/>
        </p:xfrm>
        <a:graphic>
          <a:graphicData uri="http://schemas.openxmlformats.org/drawingml/2006/table">
            <a:tbl>
              <a:tblPr/>
              <a:tblGrid>
                <a:gridCol w="1994575">
                  <a:extLst>
                    <a:ext uri="{9D8B030D-6E8A-4147-A177-3AD203B41FA5}">
                      <a16:colId xmlns:a16="http://schemas.microsoft.com/office/drawing/2014/main" val="2132240108"/>
                    </a:ext>
                  </a:extLst>
                </a:gridCol>
                <a:gridCol w="4626214">
                  <a:extLst>
                    <a:ext uri="{9D8B030D-6E8A-4147-A177-3AD203B41FA5}">
                      <a16:colId xmlns:a16="http://schemas.microsoft.com/office/drawing/2014/main" val="3787684193"/>
                    </a:ext>
                  </a:extLst>
                </a:gridCol>
                <a:gridCol w="1481110">
                  <a:extLst>
                    <a:ext uri="{9D8B030D-6E8A-4147-A177-3AD203B41FA5}">
                      <a16:colId xmlns:a16="http://schemas.microsoft.com/office/drawing/2014/main" val="2307444154"/>
                    </a:ext>
                  </a:extLst>
                </a:gridCol>
              </a:tblGrid>
              <a:tr h="804727">
                <a:tc>
                  <a:txBody>
                    <a:bodyPr/>
                    <a:lstStyle/>
                    <a:p>
                      <a:pPr algn="l" fontAlgn="t">
                        <a:spcBef>
                          <a:spcPts val="0"/>
                        </a:spcBef>
                        <a:spcAft>
                          <a:spcPts val="0"/>
                        </a:spcAft>
                      </a:pPr>
                      <a:r>
                        <a:rPr lang="zh-CN" altLang="en-US" sz="2800" b="1" dirty="0">
                          <a:solidFill>
                            <a:srgbClr val="000000"/>
                          </a:solidFill>
                          <a:effectLst/>
                        </a:rPr>
                        <a:t>运行</a:t>
                      </a:r>
                      <a:endParaRPr lang="zh-CN" altLang="en-US" sz="2400" dirty="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algn="l" fontAlgn="t">
                        <a:spcBef>
                          <a:spcPts val="0"/>
                        </a:spcBef>
                        <a:spcAft>
                          <a:spcPts val="0"/>
                        </a:spcAft>
                      </a:pPr>
                      <a:r>
                        <a:rPr lang="zh-CN" altLang="en-US" sz="2800" b="1" dirty="0">
                          <a:solidFill>
                            <a:srgbClr val="000000"/>
                          </a:solidFill>
                          <a:effectLst/>
                        </a:rPr>
                        <a:t>模块组合</a:t>
                      </a:r>
                      <a:endParaRPr lang="zh-CN" altLang="en-US" sz="2400" dirty="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algn="l" fontAlgn="t">
                        <a:spcBef>
                          <a:spcPts val="0"/>
                        </a:spcBef>
                        <a:spcAft>
                          <a:spcPts val="0"/>
                        </a:spcAft>
                      </a:pPr>
                      <a:r>
                        <a:rPr lang="zh-CN" altLang="en-US" sz="2800" b="1">
                          <a:solidFill>
                            <a:srgbClr val="000000"/>
                          </a:solidFill>
                          <a:effectLst/>
                        </a:rPr>
                        <a:t>响应时间</a:t>
                      </a:r>
                      <a:r>
                        <a:rPr lang="en-US" altLang="zh-CN" sz="2800" b="1">
                          <a:solidFill>
                            <a:srgbClr val="000000"/>
                          </a:solidFill>
                          <a:effectLst/>
                        </a:rPr>
                        <a:t>(</a:t>
                      </a:r>
                      <a:r>
                        <a:rPr lang="en-US" sz="2800" b="1">
                          <a:solidFill>
                            <a:srgbClr val="000000"/>
                          </a:solidFill>
                          <a:effectLst/>
                        </a:rPr>
                        <a:t>ms)</a:t>
                      </a:r>
                      <a:endParaRPr lang="en-US" sz="240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398031783"/>
                  </a:ext>
                </a:extLst>
              </a:tr>
              <a:tr h="592158">
                <a:tc>
                  <a:txBody>
                    <a:bodyPr/>
                    <a:lstStyle/>
                    <a:p>
                      <a:pPr algn="l" fontAlgn="t">
                        <a:spcBef>
                          <a:spcPts val="0"/>
                        </a:spcBef>
                        <a:spcAft>
                          <a:spcPts val="0"/>
                        </a:spcAft>
                      </a:pPr>
                      <a:r>
                        <a:rPr lang="zh-CN" altLang="en-US" sz="2400">
                          <a:solidFill>
                            <a:srgbClr val="494949"/>
                          </a:solidFill>
                          <a:effectLst/>
                        </a:rPr>
                        <a:t>登录系统</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7F7F7"/>
                    </a:solidFill>
                  </a:tcPr>
                </a:tc>
                <a:tc>
                  <a:txBody>
                    <a:bodyPr/>
                    <a:lstStyle/>
                    <a:p>
                      <a:pPr algn="l" fontAlgn="t">
                        <a:spcBef>
                          <a:spcPts val="0"/>
                        </a:spcBef>
                        <a:spcAft>
                          <a:spcPts val="0"/>
                        </a:spcAft>
                      </a:pPr>
                      <a:r>
                        <a:rPr lang="en-US" altLang="zh-CN" sz="2400" dirty="0">
                          <a:solidFill>
                            <a:srgbClr val="494949"/>
                          </a:solidFill>
                          <a:effectLst/>
                        </a:rPr>
                        <a:t>Web</a:t>
                      </a:r>
                      <a:r>
                        <a:rPr lang="zh-CN" altLang="en-US" sz="2400" dirty="0">
                          <a:solidFill>
                            <a:srgbClr val="494949"/>
                          </a:solidFill>
                          <a:effectLst/>
                        </a:rPr>
                        <a:t>客户端模块、数据库</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7F7F7"/>
                    </a:solidFill>
                  </a:tcPr>
                </a:tc>
                <a:tc>
                  <a:txBody>
                    <a:bodyPr/>
                    <a:lstStyle/>
                    <a:p>
                      <a:pPr algn="l" fontAlgn="t">
                        <a:spcBef>
                          <a:spcPts val="0"/>
                        </a:spcBef>
                        <a:spcAft>
                          <a:spcPts val="0"/>
                        </a:spcAft>
                      </a:pPr>
                      <a:r>
                        <a:rPr lang="en-US" altLang="zh-CN" sz="2800">
                          <a:solidFill>
                            <a:srgbClr val="000000"/>
                          </a:solidFill>
                          <a:effectLst/>
                        </a:rPr>
                        <a:t>500</a:t>
                      </a:r>
                      <a:endParaRPr lang="zh-CN" altLang="en-US" sz="2400">
                        <a:solidFill>
                          <a:srgbClr val="494949"/>
                        </a:solidFill>
                        <a:effectLst/>
                      </a:endParaRP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7F7F7"/>
                    </a:solidFill>
                  </a:tcPr>
                </a:tc>
                <a:extLst>
                  <a:ext uri="{0D108BD9-81ED-4DB2-BD59-A6C34878D82A}">
                    <a16:rowId xmlns:a16="http://schemas.microsoft.com/office/drawing/2014/main" val="1823019391"/>
                  </a:ext>
                </a:extLst>
              </a:tr>
              <a:tr h="704515">
                <a:tc>
                  <a:txBody>
                    <a:bodyPr/>
                    <a:lstStyle/>
                    <a:p>
                      <a:pPr algn="l" fontAlgn="t">
                        <a:spcBef>
                          <a:spcPts val="0"/>
                        </a:spcBef>
                        <a:spcAft>
                          <a:spcPts val="0"/>
                        </a:spcAft>
                      </a:pPr>
                      <a:r>
                        <a:rPr lang="zh-CN" altLang="en-US" sz="2400">
                          <a:solidFill>
                            <a:srgbClr val="494949"/>
                          </a:solidFill>
                          <a:effectLst/>
                        </a:rPr>
                        <a:t>教师</a:t>
                      </a:r>
                      <a:r>
                        <a:rPr lang="en-US" altLang="zh-CN" sz="2400">
                          <a:solidFill>
                            <a:srgbClr val="494949"/>
                          </a:solidFill>
                          <a:effectLst/>
                        </a:rPr>
                        <a:t>/</a:t>
                      </a:r>
                      <a:r>
                        <a:rPr lang="zh-CN" altLang="en-US" sz="2400">
                          <a:solidFill>
                            <a:srgbClr val="494949"/>
                          </a:solidFill>
                          <a:effectLst/>
                        </a:rPr>
                        <a:t>助教查询功能</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algn="l" fontAlgn="t">
                        <a:spcBef>
                          <a:spcPts val="0"/>
                        </a:spcBef>
                        <a:spcAft>
                          <a:spcPts val="0"/>
                        </a:spcAft>
                      </a:pPr>
                      <a:r>
                        <a:rPr lang="zh-CN" altLang="en-US" sz="2800" dirty="0">
                          <a:solidFill>
                            <a:srgbClr val="4F4F4F"/>
                          </a:solidFill>
                          <a:effectLst/>
                        </a:rPr>
                        <a:t>成绩预测模块、个性化评价生成模块、数据库模块</a:t>
                      </a:r>
                      <a:endParaRPr lang="zh-CN" altLang="en-US" sz="2400" dirty="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algn="l" fontAlgn="t">
                        <a:spcBef>
                          <a:spcPts val="0"/>
                        </a:spcBef>
                        <a:spcAft>
                          <a:spcPts val="0"/>
                        </a:spcAft>
                      </a:pPr>
                      <a:r>
                        <a:rPr lang="en-US" altLang="zh-CN" sz="2800">
                          <a:solidFill>
                            <a:srgbClr val="4F4F4F"/>
                          </a:solidFill>
                          <a:effectLst/>
                        </a:rPr>
                        <a:t>1000</a:t>
                      </a:r>
                      <a:endParaRPr lang="zh-CN" altLang="en-US" sz="240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591689595"/>
                  </a:ext>
                </a:extLst>
              </a:tr>
              <a:tr h="412991">
                <a:tc>
                  <a:txBody>
                    <a:bodyPr/>
                    <a:lstStyle/>
                    <a:p>
                      <a:pPr algn="l" fontAlgn="t">
                        <a:spcBef>
                          <a:spcPts val="0"/>
                        </a:spcBef>
                        <a:spcAft>
                          <a:spcPts val="0"/>
                        </a:spcAft>
                      </a:pPr>
                      <a:r>
                        <a:rPr lang="zh-CN" altLang="en-US" sz="2400">
                          <a:solidFill>
                            <a:srgbClr val="494949"/>
                          </a:solidFill>
                          <a:effectLst/>
                        </a:rPr>
                        <a:t>教师</a:t>
                      </a:r>
                      <a:r>
                        <a:rPr lang="en-US" altLang="zh-CN" sz="2400">
                          <a:solidFill>
                            <a:srgbClr val="494949"/>
                          </a:solidFill>
                          <a:effectLst/>
                        </a:rPr>
                        <a:t>/</a:t>
                      </a:r>
                      <a:r>
                        <a:rPr lang="zh-CN" altLang="en-US" sz="2400">
                          <a:solidFill>
                            <a:srgbClr val="494949"/>
                          </a:solidFill>
                          <a:effectLst/>
                        </a:rPr>
                        <a:t>助教更新功能</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7F7F7"/>
                    </a:solidFill>
                  </a:tcPr>
                </a:tc>
                <a:tc>
                  <a:txBody>
                    <a:bodyPr/>
                    <a:lstStyle/>
                    <a:p>
                      <a:pPr algn="l" fontAlgn="t">
                        <a:spcBef>
                          <a:spcPts val="0"/>
                        </a:spcBef>
                        <a:spcAft>
                          <a:spcPts val="0"/>
                        </a:spcAft>
                      </a:pPr>
                      <a:r>
                        <a:rPr lang="en-US" altLang="zh-CN" sz="2800" dirty="0">
                          <a:solidFill>
                            <a:srgbClr val="000000"/>
                          </a:solidFill>
                          <a:effectLst/>
                        </a:rPr>
                        <a:t>Web</a:t>
                      </a:r>
                      <a:r>
                        <a:rPr lang="zh-CN" altLang="en-US" sz="2800" dirty="0">
                          <a:solidFill>
                            <a:srgbClr val="000000"/>
                          </a:solidFill>
                          <a:effectLst/>
                        </a:rPr>
                        <a:t>客户端模块、数据库模块</a:t>
                      </a:r>
                      <a:endParaRPr lang="zh-CN" altLang="en-US" sz="2400" dirty="0">
                        <a:solidFill>
                          <a:srgbClr val="494949"/>
                        </a:solidFill>
                        <a:effectLst/>
                      </a:endParaRP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7F7F7"/>
                    </a:solidFill>
                  </a:tcPr>
                </a:tc>
                <a:tc>
                  <a:txBody>
                    <a:bodyPr/>
                    <a:lstStyle/>
                    <a:p>
                      <a:pPr algn="l" fontAlgn="t">
                        <a:spcBef>
                          <a:spcPts val="0"/>
                        </a:spcBef>
                        <a:spcAft>
                          <a:spcPts val="0"/>
                        </a:spcAft>
                      </a:pPr>
                      <a:r>
                        <a:rPr lang="en-US" altLang="zh-CN" sz="2800">
                          <a:solidFill>
                            <a:srgbClr val="000000"/>
                          </a:solidFill>
                          <a:effectLst/>
                        </a:rPr>
                        <a:t>500</a:t>
                      </a:r>
                      <a:endParaRPr lang="zh-CN" altLang="en-US" sz="2400">
                        <a:solidFill>
                          <a:srgbClr val="494949"/>
                        </a:solidFill>
                        <a:effectLst/>
                      </a:endParaRP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7F7F7"/>
                    </a:solidFill>
                  </a:tcPr>
                </a:tc>
                <a:extLst>
                  <a:ext uri="{0D108BD9-81ED-4DB2-BD59-A6C34878D82A}">
                    <a16:rowId xmlns:a16="http://schemas.microsoft.com/office/drawing/2014/main" val="4069118795"/>
                  </a:ext>
                </a:extLst>
              </a:tr>
              <a:tr h="668075">
                <a:tc>
                  <a:txBody>
                    <a:bodyPr/>
                    <a:lstStyle/>
                    <a:p>
                      <a:pPr algn="l" fontAlgn="t">
                        <a:spcBef>
                          <a:spcPts val="0"/>
                        </a:spcBef>
                        <a:spcAft>
                          <a:spcPts val="0"/>
                        </a:spcAft>
                      </a:pPr>
                      <a:r>
                        <a:rPr lang="zh-CN" altLang="en-US" sz="2400">
                          <a:solidFill>
                            <a:srgbClr val="494949"/>
                          </a:solidFill>
                          <a:effectLst/>
                        </a:rPr>
                        <a:t>学生查询功能</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algn="l" fontAlgn="t">
                        <a:spcBef>
                          <a:spcPts val="0"/>
                        </a:spcBef>
                        <a:spcAft>
                          <a:spcPts val="0"/>
                        </a:spcAft>
                      </a:pPr>
                      <a:r>
                        <a:rPr lang="zh-CN" altLang="en-US" sz="2800" dirty="0">
                          <a:solidFill>
                            <a:srgbClr val="4F4F4F"/>
                          </a:solidFill>
                          <a:effectLst/>
                        </a:rPr>
                        <a:t>数据库模块、成绩预测模块</a:t>
                      </a:r>
                      <a:endParaRPr lang="zh-CN" altLang="en-US" sz="2400" dirty="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algn="l" fontAlgn="t">
                        <a:spcBef>
                          <a:spcPts val="0"/>
                        </a:spcBef>
                        <a:spcAft>
                          <a:spcPts val="0"/>
                        </a:spcAft>
                      </a:pPr>
                      <a:r>
                        <a:rPr lang="en-US" altLang="zh-CN" sz="2800">
                          <a:solidFill>
                            <a:srgbClr val="4F4F4F"/>
                          </a:solidFill>
                          <a:effectLst/>
                        </a:rPr>
                        <a:t>1000</a:t>
                      </a:r>
                      <a:endParaRPr lang="zh-CN" altLang="en-US" sz="240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940750849"/>
                  </a:ext>
                </a:extLst>
              </a:tr>
              <a:tr h="652892">
                <a:tc>
                  <a:txBody>
                    <a:bodyPr/>
                    <a:lstStyle/>
                    <a:p>
                      <a:pPr algn="l" fontAlgn="t">
                        <a:spcBef>
                          <a:spcPts val="0"/>
                        </a:spcBef>
                        <a:spcAft>
                          <a:spcPts val="0"/>
                        </a:spcAft>
                      </a:pPr>
                      <a:r>
                        <a:rPr lang="zh-CN" altLang="en-US" sz="2400">
                          <a:solidFill>
                            <a:srgbClr val="494949"/>
                          </a:solidFill>
                          <a:effectLst/>
                        </a:rPr>
                        <a:t>管理员查询功能</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tc>
                  <a:txBody>
                    <a:bodyPr/>
                    <a:lstStyle/>
                    <a:p>
                      <a:pPr algn="l" fontAlgn="t">
                        <a:spcBef>
                          <a:spcPts val="0"/>
                        </a:spcBef>
                        <a:spcAft>
                          <a:spcPts val="0"/>
                        </a:spcAft>
                      </a:pPr>
                      <a:r>
                        <a:rPr lang="zh-CN" altLang="en-US" sz="2400" dirty="0">
                          <a:solidFill>
                            <a:srgbClr val="494949"/>
                          </a:solidFill>
                          <a:effectLst/>
                        </a:rPr>
                        <a:t>成绩预测模块、个性化评价生成模块、数据库模块</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tc>
                  <a:txBody>
                    <a:bodyPr/>
                    <a:lstStyle/>
                    <a:p>
                      <a:pPr algn="l" fontAlgn="t">
                        <a:spcBef>
                          <a:spcPts val="0"/>
                        </a:spcBef>
                        <a:spcAft>
                          <a:spcPts val="0"/>
                        </a:spcAft>
                      </a:pPr>
                      <a:r>
                        <a:rPr lang="en-US" altLang="zh-CN" sz="2400">
                          <a:solidFill>
                            <a:srgbClr val="494949"/>
                          </a:solidFill>
                          <a:effectLst/>
                        </a:rPr>
                        <a:t>1000</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extLst>
                  <a:ext uri="{0D108BD9-81ED-4DB2-BD59-A6C34878D82A}">
                    <a16:rowId xmlns:a16="http://schemas.microsoft.com/office/drawing/2014/main" val="2495042556"/>
                  </a:ext>
                </a:extLst>
              </a:tr>
              <a:tr h="576974">
                <a:tc>
                  <a:txBody>
                    <a:bodyPr/>
                    <a:lstStyle/>
                    <a:p>
                      <a:pPr fontAlgn="t">
                        <a:spcBef>
                          <a:spcPts val="0"/>
                        </a:spcBef>
                        <a:spcAft>
                          <a:spcPts val="0"/>
                        </a:spcAft>
                      </a:pPr>
                      <a:r>
                        <a:rPr lang="zh-CN" altLang="en-US" sz="2400">
                          <a:solidFill>
                            <a:srgbClr val="494949"/>
                          </a:solidFill>
                          <a:effectLst/>
                        </a:rPr>
                        <a:t>管理员更新功能</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tc>
                  <a:txBody>
                    <a:bodyPr/>
                    <a:lstStyle/>
                    <a:p>
                      <a:pPr fontAlgn="t">
                        <a:spcBef>
                          <a:spcPts val="0"/>
                        </a:spcBef>
                        <a:spcAft>
                          <a:spcPts val="0"/>
                        </a:spcAft>
                      </a:pPr>
                      <a:r>
                        <a:rPr lang="zh-CN" altLang="en-US" sz="2400" dirty="0">
                          <a:solidFill>
                            <a:srgbClr val="494949"/>
                          </a:solidFill>
                          <a:effectLst/>
                        </a:rPr>
                        <a:t>数据库模块</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tc>
                  <a:txBody>
                    <a:bodyPr/>
                    <a:lstStyle/>
                    <a:p>
                      <a:pPr fontAlgn="t">
                        <a:spcBef>
                          <a:spcPts val="0"/>
                        </a:spcBef>
                        <a:spcAft>
                          <a:spcPts val="0"/>
                        </a:spcAft>
                      </a:pPr>
                      <a:r>
                        <a:rPr lang="en-US" altLang="zh-CN" sz="2400" dirty="0">
                          <a:solidFill>
                            <a:srgbClr val="494949"/>
                          </a:solidFill>
                          <a:effectLst/>
                        </a:rPr>
                        <a:t>500</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extLst>
                  <a:ext uri="{0D108BD9-81ED-4DB2-BD59-A6C34878D82A}">
                    <a16:rowId xmlns:a16="http://schemas.microsoft.com/office/drawing/2014/main" val="4004361887"/>
                  </a:ext>
                </a:extLst>
              </a:tr>
            </a:tbl>
          </a:graphicData>
        </a:graphic>
      </p:graphicFrame>
      <p:sp>
        <p:nvSpPr>
          <p:cNvPr id="5" name="Rectangle 1">
            <a:extLst>
              <a:ext uri="{FF2B5EF4-FFF2-40B4-BE49-F238E27FC236}">
                <a16:creationId xmlns:a16="http://schemas.microsoft.com/office/drawing/2014/main" id="{D0E8E109-0EE0-4432-93C6-518AC3530509}"/>
              </a:ext>
            </a:extLst>
          </p:cNvPr>
          <p:cNvSpPr>
            <a:spLocks noChangeArrowheads="1"/>
          </p:cNvSpPr>
          <p:nvPr/>
        </p:nvSpPr>
        <p:spPr bwMode="auto">
          <a:xfrm>
            <a:off x="3248025" y="2473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32B49612-89F4-44A0-8882-85EBD7AC9D1C}"/>
              </a:ext>
            </a:extLst>
          </p:cNvPr>
          <p:cNvSpPr txBox="1"/>
          <p:nvPr/>
        </p:nvSpPr>
        <p:spPr>
          <a:xfrm>
            <a:off x="539841" y="632358"/>
            <a:ext cx="228045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性能要求：</a:t>
            </a:r>
          </a:p>
        </p:txBody>
      </p:sp>
    </p:spTree>
    <p:extLst>
      <p:ext uri="{BB962C8B-B14F-4D97-AF65-F5344CB8AC3E}">
        <p14:creationId xmlns:p14="http://schemas.microsoft.com/office/powerpoint/2010/main" val="4197664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72E59D-BBC6-46D0-B74E-11128DD5A393}"/>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EBA5297A-4FFB-4486-8DF9-533081FCC339}"/>
              </a:ext>
            </a:extLst>
          </p:cNvPr>
          <p:cNvSpPr>
            <a:spLocks noGrp="1"/>
          </p:cNvSpPr>
          <p:nvPr>
            <p:ph type="sldNum" sz="quarter" idx="12"/>
          </p:nvPr>
        </p:nvSpPr>
        <p:spPr/>
        <p:txBody>
          <a:bodyPr/>
          <a:lstStyle/>
          <a:p>
            <a:fld id="{55D99C6E-302C-43CA-B480-444E9DFCD711}" type="slidenum">
              <a:rPr lang="zh-CN" altLang="en-US" smtClean="0"/>
              <a:t>34</a:t>
            </a:fld>
            <a:endParaRPr lang="zh-CN" altLang="en-US"/>
          </a:p>
        </p:txBody>
      </p:sp>
      <p:graphicFrame>
        <p:nvGraphicFramePr>
          <p:cNvPr id="4" name="表格 3">
            <a:extLst>
              <a:ext uri="{FF2B5EF4-FFF2-40B4-BE49-F238E27FC236}">
                <a16:creationId xmlns:a16="http://schemas.microsoft.com/office/drawing/2014/main" id="{AD250373-8E80-4106-B0CC-7698CA3F4751}"/>
              </a:ext>
            </a:extLst>
          </p:cNvPr>
          <p:cNvGraphicFramePr>
            <a:graphicFrameLocks noGrp="1"/>
          </p:cNvGraphicFramePr>
          <p:nvPr>
            <p:extLst>
              <p:ext uri="{D42A27DB-BD31-4B8C-83A1-F6EECF244321}">
                <p14:modId xmlns:p14="http://schemas.microsoft.com/office/powerpoint/2010/main" val="793398337"/>
              </p:ext>
            </p:extLst>
          </p:nvPr>
        </p:nvGraphicFramePr>
        <p:xfrm>
          <a:off x="5988503" y="543832"/>
          <a:ext cx="5819775" cy="2714625"/>
        </p:xfrm>
        <a:graphic>
          <a:graphicData uri="http://schemas.openxmlformats.org/drawingml/2006/table">
            <a:tbl>
              <a:tblPr/>
              <a:tblGrid>
                <a:gridCol w="1781175">
                  <a:extLst>
                    <a:ext uri="{9D8B030D-6E8A-4147-A177-3AD203B41FA5}">
                      <a16:colId xmlns:a16="http://schemas.microsoft.com/office/drawing/2014/main" val="170439622"/>
                    </a:ext>
                  </a:extLst>
                </a:gridCol>
                <a:gridCol w="1209675">
                  <a:extLst>
                    <a:ext uri="{9D8B030D-6E8A-4147-A177-3AD203B41FA5}">
                      <a16:colId xmlns:a16="http://schemas.microsoft.com/office/drawing/2014/main" val="4227646607"/>
                    </a:ext>
                  </a:extLst>
                </a:gridCol>
                <a:gridCol w="1323975">
                  <a:extLst>
                    <a:ext uri="{9D8B030D-6E8A-4147-A177-3AD203B41FA5}">
                      <a16:colId xmlns:a16="http://schemas.microsoft.com/office/drawing/2014/main" val="2536874150"/>
                    </a:ext>
                  </a:extLst>
                </a:gridCol>
                <a:gridCol w="1504950">
                  <a:extLst>
                    <a:ext uri="{9D8B030D-6E8A-4147-A177-3AD203B41FA5}">
                      <a16:colId xmlns:a16="http://schemas.microsoft.com/office/drawing/2014/main" val="3109934904"/>
                    </a:ext>
                  </a:extLst>
                </a:gridCol>
              </a:tblGrid>
              <a:tr h="304800">
                <a:tc>
                  <a:txBody>
                    <a:bodyPr/>
                    <a:lstStyle/>
                    <a:p>
                      <a:pPr fontAlgn="t">
                        <a:spcBef>
                          <a:spcPts val="0"/>
                        </a:spcBef>
                        <a:spcAft>
                          <a:spcPts val="0"/>
                        </a:spcAft>
                      </a:pPr>
                      <a:r>
                        <a:rPr lang="zh-CN" altLang="en-US" sz="1100" b="1" dirty="0">
                          <a:solidFill>
                            <a:srgbClr val="494949"/>
                          </a:solidFill>
                          <a:effectLst/>
                        </a:rPr>
                        <a:t>输入名称</a:t>
                      </a:r>
                      <a:endParaRPr lang="zh-CN" altLang="en-US" sz="1100" dirty="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fontAlgn="t">
                        <a:spcBef>
                          <a:spcPts val="0"/>
                        </a:spcBef>
                        <a:spcAft>
                          <a:spcPts val="0"/>
                        </a:spcAft>
                      </a:pPr>
                      <a:r>
                        <a:rPr lang="zh-CN" altLang="en-US" sz="1100" b="1">
                          <a:solidFill>
                            <a:srgbClr val="494949"/>
                          </a:solidFill>
                          <a:effectLst/>
                        </a:rPr>
                        <a:t>数据类型</a:t>
                      </a:r>
                      <a:endParaRPr lang="zh-CN" altLang="en-US" sz="110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fontAlgn="t">
                        <a:spcBef>
                          <a:spcPts val="0"/>
                        </a:spcBef>
                        <a:spcAft>
                          <a:spcPts val="0"/>
                        </a:spcAft>
                      </a:pPr>
                      <a:r>
                        <a:rPr lang="zh-CN" altLang="en-US" sz="1100" b="1">
                          <a:solidFill>
                            <a:srgbClr val="494949"/>
                          </a:solidFill>
                          <a:effectLst/>
                        </a:rPr>
                        <a:t>格式</a:t>
                      </a:r>
                      <a:r>
                        <a:rPr lang="en-US" altLang="zh-CN" sz="1100" b="1">
                          <a:solidFill>
                            <a:srgbClr val="494949"/>
                          </a:solidFill>
                          <a:effectLst/>
                        </a:rPr>
                        <a:t>/</a:t>
                      </a:r>
                      <a:r>
                        <a:rPr lang="zh-CN" altLang="en-US" sz="1100" b="1">
                          <a:solidFill>
                            <a:srgbClr val="494949"/>
                          </a:solidFill>
                          <a:effectLst/>
                        </a:rPr>
                        <a:t>请求</a:t>
                      </a:r>
                      <a:endParaRPr lang="zh-CN" altLang="en-US" sz="110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fontAlgn="t">
                        <a:spcBef>
                          <a:spcPts val="0"/>
                        </a:spcBef>
                        <a:spcAft>
                          <a:spcPts val="0"/>
                        </a:spcAft>
                      </a:pPr>
                      <a:r>
                        <a:rPr lang="zh-CN" altLang="en-US" sz="1100" b="1">
                          <a:solidFill>
                            <a:srgbClr val="494949"/>
                          </a:solidFill>
                          <a:effectLst/>
                        </a:rPr>
                        <a:t>有效范围</a:t>
                      </a:r>
                      <a:endParaRPr lang="zh-CN" altLang="en-US" sz="110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520723182"/>
                  </a:ext>
                </a:extLst>
              </a:tr>
              <a:tr h="371475">
                <a:tc>
                  <a:txBody>
                    <a:bodyPr/>
                    <a:lstStyle/>
                    <a:p>
                      <a:pPr fontAlgn="t">
                        <a:spcBef>
                          <a:spcPts val="0"/>
                        </a:spcBef>
                        <a:spcAft>
                          <a:spcPts val="0"/>
                        </a:spcAft>
                      </a:pPr>
                      <a:r>
                        <a:rPr lang="zh-CN" altLang="en-US" sz="1100">
                          <a:solidFill>
                            <a:srgbClr val="494949"/>
                          </a:solidFill>
                          <a:effectLst/>
                        </a:rPr>
                        <a:t>账号名称</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7F7F7"/>
                    </a:solidFill>
                  </a:tcPr>
                </a:tc>
                <a:tc>
                  <a:txBody>
                    <a:bodyPr/>
                    <a:lstStyle/>
                    <a:p>
                      <a:pPr fontAlgn="t">
                        <a:spcBef>
                          <a:spcPts val="0"/>
                        </a:spcBef>
                        <a:spcAft>
                          <a:spcPts val="0"/>
                        </a:spcAft>
                      </a:pPr>
                      <a:r>
                        <a:rPr lang="en-US" sz="1100">
                          <a:solidFill>
                            <a:srgbClr val="494949"/>
                          </a:solidFill>
                          <a:effectLst/>
                        </a:rPr>
                        <a:t>char</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7F7F7"/>
                    </a:solidFill>
                  </a:tcPr>
                </a:tc>
                <a:tc>
                  <a:txBody>
                    <a:bodyPr/>
                    <a:lstStyle/>
                    <a:p>
                      <a:pPr fontAlgn="t">
                        <a:spcBef>
                          <a:spcPts val="0"/>
                        </a:spcBef>
                        <a:spcAft>
                          <a:spcPts val="0"/>
                        </a:spcAft>
                      </a:pPr>
                      <a:r>
                        <a:rPr lang="en-US" sz="1100">
                          <a:solidFill>
                            <a:srgbClr val="494949"/>
                          </a:solidFill>
                          <a:effectLst/>
                        </a:rPr>
                        <a:t>json/POST</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7F7F7"/>
                    </a:solidFill>
                  </a:tcPr>
                </a:tc>
                <a:tc>
                  <a:txBody>
                    <a:bodyPr/>
                    <a:lstStyle/>
                    <a:p>
                      <a:pPr fontAlgn="t">
                        <a:spcBef>
                          <a:spcPts val="0"/>
                        </a:spcBef>
                        <a:spcAft>
                          <a:spcPts val="0"/>
                        </a:spcAft>
                      </a:pPr>
                      <a:r>
                        <a:rPr lang="en-US" altLang="zh-CN" sz="1100">
                          <a:solidFill>
                            <a:srgbClr val="494949"/>
                          </a:solidFill>
                          <a:effectLst/>
                        </a:rPr>
                        <a:t>6-16</a:t>
                      </a:r>
                      <a:r>
                        <a:rPr lang="zh-CN" altLang="en-US" sz="1100">
                          <a:solidFill>
                            <a:srgbClr val="494949"/>
                          </a:solidFill>
                          <a:effectLst/>
                        </a:rPr>
                        <a:t>位</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7F7F7"/>
                    </a:solidFill>
                  </a:tcPr>
                </a:tc>
                <a:extLst>
                  <a:ext uri="{0D108BD9-81ED-4DB2-BD59-A6C34878D82A}">
                    <a16:rowId xmlns:a16="http://schemas.microsoft.com/office/drawing/2014/main" val="489472271"/>
                  </a:ext>
                </a:extLst>
              </a:tr>
              <a:tr h="361950">
                <a:tc>
                  <a:txBody>
                    <a:bodyPr/>
                    <a:lstStyle/>
                    <a:p>
                      <a:pPr fontAlgn="t">
                        <a:spcBef>
                          <a:spcPts val="0"/>
                        </a:spcBef>
                        <a:spcAft>
                          <a:spcPts val="0"/>
                        </a:spcAft>
                      </a:pPr>
                      <a:r>
                        <a:rPr lang="zh-CN" altLang="en-US" sz="1100">
                          <a:solidFill>
                            <a:srgbClr val="494949"/>
                          </a:solidFill>
                          <a:effectLst/>
                        </a:rPr>
                        <a:t>账号密码</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en-US" sz="1100">
                          <a:solidFill>
                            <a:srgbClr val="494949"/>
                          </a:solidFill>
                          <a:effectLst/>
                        </a:rPr>
                        <a:t>char</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en-US" sz="1100">
                          <a:solidFill>
                            <a:srgbClr val="494949"/>
                          </a:solidFill>
                          <a:effectLst/>
                        </a:rPr>
                        <a:t>json/POST</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en-US" altLang="zh-CN" sz="1100">
                          <a:solidFill>
                            <a:srgbClr val="494949"/>
                          </a:solidFill>
                          <a:effectLst/>
                        </a:rPr>
                        <a:t>6-16</a:t>
                      </a:r>
                      <a:r>
                        <a:rPr lang="zh-CN" altLang="en-US" sz="1100">
                          <a:solidFill>
                            <a:srgbClr val="494949"/>
                          </a:solidFill>
                          <a:effectLst/>
                        </a:rPr>
                        <a:t>位</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3012172014"/>
                  </a:ext>
                </a:extLst>
              </a:tr>
              <a:tr h="342900">
                <a:tc>
                  <a:txBody>
                    <a:bodyPr/>
                    <a:lstStyle/>
                    <a:p>
                      <a:pPr fontAlgn="t">
                        <a:spcBef>
                          <a:spcPts val="0"/>
                        </a:spcBef>
                        <a:spcAft>
                          <a:spcPts val="0"/>
                        </a:spcAft>
                      </a:pPr>
                      <a:r>
                        <a:rPr lang="zh-CN" altLang="en-US" sz="1100">
                          <a:solidFill>
                            <a:srgbClr val="494949"/>
                          </a:solidFill>
                          <a:effectLst/>
                          <a:latin typeface="Microsoft YaHei" panose="020B0503020204020204" pitchFamily="34" charset="-122"/>
                          <a:ea typeface="Microsoft YaHei" panose="020B0503020204020204" pitchFamily="34" charset="-122"/>
                        </a:rPr>
                        <a:t>教师</a:t>
                      </a:r>
                      <a:r>
                        <a:rPr lang="en-US" altLang="zh-CN" sz="1100">
                          <a:solidFill>
                            <a:srgbClr val="494949"/>
                          </a:solidFill>
                          <a:effectLst/>
                          <a:latin typeface="Microsoft YaHei" panose="020B0503020204020204" pitchFamily="34" charset="-122"/>
                          <a:ea typeface="Microsoft YaHei" panose="020B0503020204020204" pitchFamily="34" charset="-122"/>
                        </a:rPr>
                        <a:t>/</a:t>
                      </a:r>
                      <a:r>
                        <a:rPr lang="zh-CN" altLang="en-US" sz="1100">
                          <a:solidFill>
                            <a:srgbClr val="494949"/>
                          </a:solidFill>
                          <a:effectLst/>
                          <a:latin typeface="Microsoft YaHei" panose="020B0503020204020204" pitchFamily="34" charset="-122"/>
                          <a:ea typeface="Microsoft YaHei" panose="020B0503020204020204" pitchFamily="34" charset="-122"/>
                        </a:rPr>
                        <a:t>助教查询请求</a:t>
                      </a:r>
                      <a:endParaRPr lang="zh-CN" altLang="en-US" sz="110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zh-CN" altLang="en-US" sz="1100">
                          <a:solidFill>
                            <a:srgbClr val="494949"/>
                          </a:solidFill>
                          <a:effectLst/>
                        </a:rPr>
                        <a:t> </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en-US" sz="1100">
                          <a:solidFill>
                            <a:srgbClr val="494949"/>
                          </a:solidFill>
                          <a:effectLst/>
                        </a:rPr>
                        <a:t>json/GET</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zh-CN" altLang="en-US" sz="1100">
                          <a:solidFill>
                            <a:srgbClr val="494949"/>
                          </a:solidFill>
                          <a:effectLst/>
                        </a:rPr>
                        <a:t> </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444783612"/>
                  </a:ext>
                </a:extLst>
              </a:tr>
              <a:tr h="342900">
                <a:tc>
                  <a:txBody>
                    <a:bodyPr/>
                    <a:lstStyle/>
                    <a:p>
                      <a:pPr fontAlgn="t">
                        <a:spcBef>
                          <a:spcPts val="0"/>
                        </a:spcBef>
                        <a:spcAft>
                          <a:spcPts val="0"/>
                        </a:spcAft>
                      </a:pPr>
                      <a:r>
                        <a:rPr lang="zh-CN" altLang="en-US" sz="1100">
                          <a:solidFill>
                            <a:srgbClr val="494949"/>
                          </a:solidFill>
                          <a:effectLst/>
                        </a:rPr>
                        <a:t>教师</a:t>
                      </a:r>
                      <a:r>
                        <a:rPr lang="en-US" altLang="zh-CN" sz="1100">
                          <a:solidFill>
                            <a:srgbClr val="494949"/>
                          </a:solidFill>
                          <a:effectLst/>
                        </a:rPr>
                        <a:t>/</a:t>
                      </a:r>
                      <a:r>
                        <a:rPr lang="zh-CN" altLang="en-US" sz="1100">
                          <a:solidFill>
                            <a:srgbClr val="494949"/>
                          </a:solidFill>
                          <a:effectLst/>
                        </a:rPr>
                        <a:t>助教更新信息请求</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fontAlgn="t">
                        <a:spcBef>
                          <a:spcPts val="0"/>
                        </a:spcBef>
                        <a:spcAft>
                          <a:spcPts val="0"/>
                        </a:spcAft>
                      </a:pPr>
                      <a:r>
                        <a:rPr lang="zh-CN" altLang="en-US" sz="1100">
                          <a:solidFill>
                            <a:srgbClr val="494949"/>
                          </a:solidFill>
                          <a:effectLst/>
                        </a:rPr>
                        <a:t> </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fontAlgn="t">
                        <a:spcBef>
                          <a:spcPts val="0"/>
                        </a:spcBef>
                        <a:spcAft>
                          <a:spcPts val="0"/>
                        </a:spcAft>
                      </a:pPr>
                      <a:r>
                        <a:rPr lang="en-US" sz="1100">
                          <a:solidFill>
                            <a:srgbClr val="494949"/>
                          </a:solidFill>
                          <a:effectLst/>
                        </a:rPr>
                        <a:t>json/POST</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fontAlgn="t">
                        <a:spcBef>
                          <a:spcPts val="0"/>
                        </a:spcBef>
                        <a:spcAft>
                          <a:spcPts val="0"/>
                        </a:spcAft>
                      </a:pPr>
                      <a:r>
                        <a:rPr lang="zh-CN" altLang="en-US" sz="1100">
                          <a:solidFill>
                            <a:srgbClr val="494949"/>
                          </a:solidFill>
                          <a:effectLst/>
                        </a:rPr>
                        <a:t> </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35625885"/>
                  </a:ext>
                </a:extLst>
              </a:tr>
              <a:tr h="333375">
                <a:tc>
                  <a:txBody>
                    <a:bodyPr/>
                    <a:lstStyle/>
                    <a:p>
                      <a:pPr fontAlgn="t">
                        <a:spcBef>
                          <a:spcPts val="0"/>
                        </a:spcBef>
                        <a:spcAft>
                          <a:spcPts val="0"/>
                        </a:spcAft>
                      </a:pPr>
                      <a:r>
                        <a:rPr lang="zh-CN" altLang="en-US" sz="1100">
                          <a:solidFill>
                            <a:srgbClr val="494949"/>
                          </a:solidFill>
                          <a:effectLst/>
                        </a:rPr>
                        <a:t>历次课堂派测试成绩</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tc>
                  <a:txBody>
                    <a:bodyPr/>
                    <a:lstStyle/>
                    <a:p>
                      <a:pPr fontAlgn="t">
                        <a:spcBef>
                          <a:spcPts val="0"/>
                        </a:spcBef>
                        <a:spcAft>
                          <a:spcPts val="0"/>
                        </a:spcAft>
                      </a:pPr>
                      <a:r>
                        <a:rPr lang="en-US" sz="1100">
                          <a:solidFill>
                            <a:srgbClr val="494949"/>
                          </a:solidFill>
                          <a:effectLst/>
                        </a:rPr>
                        <a:t>int</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tc>
                  <a:txBody>
                    <a:bodyPr/>
                    <a:lstStyle/>
                    <a:p>
                      <a:pPr fontAlgn="t">
                        <a:spcBef>
                          <a:spcPts val="0"/>
                        </a:spcBef>
                        <a:spcAft>
                          <a:spcPts val="0"/>
                        </a:spcAft>
                      </a:pPr>
                      <a:r>
                        <a:rPr lang="en-US" sz="1100" dirty="0">
                          <a:solidFill>
                            <a:srgbClr val="494949"/>
                          </a:solidFill>
                          <a:effectLst/>
                        </a:rPr>
                        <a:t>json/POST</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tc>
                  <a:txBody>
                    <a:bodyPr/>
                    <a:lstStyle/>
                    <a:p>
                      <a:pPr fontAlgn="t">
                        <a:spcBef>
                          <a:spcPts val="0"/>
                        </a:spcBef>
                        <a:spcAft>
                          <a:spcPts val="0"/>
                        </a:spcAft>
                      </a:pPr>
                      <a:r>
                        <a:rPr lang="en-US" altLang="zh-CN" sz="1100">
                          <a:solidFill>
                            <a:srgbClr val="494949"/>
                          </a:solidFill>
                          <a:effectLst/>
                        </a:rPr>
                        <a:t>0~100</a:t>
                      </a:r>
                      <a:r>
                        <a:rPr lang="zh-CN" altLang="en-US" sz="1100">
                          <a:solidFill>
                            <a:srgbClr val="494949"/>
                          </a:solidFill>
                          <a:effectLst/>
                        </a:rPr>
                        <a:t>分</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extLst>
                  <a:ext uri="{0D108BD9-81ED-4DB2-BD59-A6C34878D82A}">
                    <a16:rowId xmlns:a16="http://schemas.microsoft.com/office/drawing/2014/main" val="2887628193"/>
                  </a:ext>
                </a:extLst>
              </a:tr>
              <a:tr h="323850">
                <a:tc>
                  <a:txBody>
                    <a:bodyPr/>
                    <a:lstStyle/>
                    <a:p>
                      <a:pPr fontAlgn="t">
                        <a:spcBef>
                          <a:spcPts val="0"/>
                        </a:spcBef>
                        <a:spcAft>
                          <a:spcPts val="0"/>
                        </a:spcAft>
                      </a:pPr>
                      <a:r>
                        <a:rPr lang="zh-CN" altLang="en-US" sz="1100">
                          <a:solidFill>
                            <a:srgbClr val="494949"/>
                          </a:solidFill>
                          <a:effectLst/>
                        </a:rPr>
                        <a:t>网课观看时长</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tc>
                  <a:txBody>
                    <a:bodyPr/>
                    <a:lstStyle/>
                    <a:p>
                      <a:pPr fontAlgn="t">
                        <a:spcBef>
                          <a:spcPts val="0"/>
                        </a:spcBef>
                        <a:spcAft>
                          <a:spcPts val="0"/>
                        </a:spcAft>
                      </a:pPr>
                      <a:r>
                        <a:rPr lang="en-US" sz="1100">
                          <a:solidFill>
                            <a:srgbClr val="494949"/>
                          </a:solidFill>
                          <a:effectLst/>
                        </a:rPr>
                        <a:t>int</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tc>
                  <a:txBody>
                    <a:bodyPr/>
                    <a:lstStyle/>
                    <a:p>
                      <a:pPr fontAlgn="t">
                        <a:spcBef>
                          <a:spcPts val="0"/>
                        </a:spcBef>
                        <a:spcAft>
                          <a:spcPts val="0"/>
                        </a:spcAft>
                      </a:pPr>
                      <a:r>
                        <a:rPr lang="en-US" sz="1100">
                          <a:solidFill>
                            <a:srgbClr val="494949"/>
                          </a:solidFill>
                          <a:effectLst/>
                        </a:rPr>
                        <a:t>json/POST</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tc>
                  <a:txBody>
                    <a:bodyPr/>
                    <a:lstStyle/>
                    <a:p>
                      <a:pPr fontAlgn="t">
                        <a:spcBef>
                          <a:spcPts val="0"/>
                        </a:spcBef>
                        <a:spcAft>
                          <a:spcPts val="0"/>
                        </a:spcAft>
                      </a:pPr>
                      <a:r>
                        <a:rPr lang="en-US" sz="1100">
                          <a:solidFill>
                            <a:srgbClr val="494949"/>
                          </a:solidFill>
                          <a:effectLst/>
                        </a:rPr>
                        <a:t>0～INT_MAX</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extLst>
                  <a:ext uri="{0D108BD9-81ED-4DB2-BD59-A6C34878D82A}">
                    <a16:rowId xmlns:a16="http://schemas.microsoft.com/office/drawing/2014/main" val="4027897169"/>
                  </a:ext>
                </a:extLst>
              </a:tr>
              <a:tr h="333375">
                <a:tc>
                  <a:txBody>
                    <a:bodyPr/>
                    <a:lstStyle/>
                    <a:p>
                      <a:pPr fontAlgn="t">
                        <a:spcBef>
                          <a:spcPts val="0"/>
                        </a:spcBef>
                        <a:spcAft>
                          <a:spcPts val="0"/>
                        </a:spcAft>
                      </a:pPr>
                      <a:r>
                        <a:rPr lang="zh-CN" altLang="en-US" sz="1100">
                          <a:solidFill>
                            <a:srgbClr val="494949"/>
                          </a:solidFill>
                          <a:effectLst/>
                        </a:rPr>
                        <a:t>学生查询成绩预测值请求</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tc>
                  <a:txBody>
                    <a:bodyPr/>
                    <a:lstStyle/>
                    <a:p>
                      <a:pPr fontAlgn="t">
                        <a:spcBef>
                          <a:spcPts val="0"/>
                        </a:spcBef>
                        <a:spcAft>
                          <a:spcPts val="0"/>
                        </a:spcAft>
                      </a:pPr>
                      <a:r>
                        <a:rPr lang="zh-CN" altLang="en-US" sz="1100">
                          <a:solidFill>
                            <a:srgbClr val="494949"/>
                          </a:solidFill>
                          <a:effectLst/>
                        </a:rPr>
                        <a:t> </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tc>
                  <a:txBody>
                    <a:bodyPr/>
                    <a:lstStyle/>
                    <a:p>
                      <a:pPr fontAlgn="t">
                        <a:spcBef>
                          <a:spcPts val="0"/>
                        </a:spcBef>
                        <a:spcAft>
                          <a:spcPts val="0"/>
                        </a:spcAft>
                      </a:pPr>
                      <a:r>
                        <a:rPr lang="en-US" sz="1100">
                          <a:solidFill>
                            <a:srgbClr val="494949"/>
                          </a:solidFill>
                          <a:effectLst/>
                        </a:rPr>
                        <a:t>json/GET</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tc>
                  <a:txBody>
                    <a:bodyPr/>
                    <a:lstStyle/>
                    <a:p>
                      <a:pPr fontAlgn="t">
                        <a:spcBef>
                          <a:spcPts val="0"/>
                        </a:spcBef>
                        <a:spcAft>
                          <a:spcPts val="0"/>
                        </a:spcAft>
                      </a:pPr>
                      <a:r>
                        <a:rPr lang="zh-CN" altLang="en-US" sz="1100" dirty="0">
                          <a:solidFill>
                            <a:srgbClr val="494949"/>
                          </a:solidFill>
                          <a:effectLst/>
                        </a:rPr>
                        <a:t> </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7F7F7"/>
                    </a:solidFill>
                  </a:tcPr>
                </a:tc>
                <a:extLst>
                  <a:ext uri="{0D108BD9-81ED-4DB2-BD59-A6C34878D82A}">
                    <a16:rowId xmlns:a16="http://schemas.microsoft.com/office/drawing/2014/main" val="3141442552"/>
                  </a:ext>
                </a:extLst>
              </a:tr>
            </a:tbl>
          </a:graphicData>
        </a:graphic>
      </p:graphicFrame>
      <p:sp>
        <p:nvSpPr>
          <p:cNvPr id="5" name="Rectangle 1">
            <a:extLst>
              <a:ext uri="{FF2B5EF4-FFF2-40B4-BE49-F238E27FC236}">
                <a16:creationId xmlns:a16="http://schemas.microsoft.com/office/drawing/2014/main" id="{DA1CB11D-5C39-46A1-B04B-F12C41266FA6}"/>
              </a:ext>
            </a:extLst>
          </p:cNvPr>
          <p:cNvSpPr>
            <a:spLocks noChangeArrowheads="1"/>
          </p:cNvSpPr>
          <p:nvPr/>
        </p:nvSpPr>
        <p:spPr bwMode="auto">
          <a:xfrm>
            <a:off x="864960" y="20716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a:extLst>
              <a:ext uri="{FF2B5EF4-FFF2-40B4-BE49-F238E27FC236}">
                <a16:creationId xmlns:a16="http://schemas.microsoft.com/office/drawing/2014/main" id="{6A8288E0-0A47-43F6-B960-F5A3F8ADA0CE}"/>
              </a:ext>
            </a:extLst>
          </p:cNvPr>
          <p:cNvGraphicFramePr>
            <a:graphicFrameLocks noGrp="1"/>
          </p:cNvGraphicFramePr>
          <p:nvPr>
            <p:extLst>
              <p:ext uri="{D42A27DB-BD31-4B8C-83A1-F6EECF244321}">
                <p14:modId xmlns:p14="http://schemas.microsoft.com/office/powerpoint/2010/main" val="3662408232"/>
              </p:ext>
            </p:extLst>
          </p:nvPr>
        </p:nvGraphicFramePr>
        <p:xfrm>
          <a:off x="640613" y="3490912"/>
          <a:ext cx="5857875" cy="2590800"/>
        </p:xfrm>
        <a:graphic>
          <a:graphicData uri="http://schemas.openxmlformats.org/drawingml/2006/table">
            <a:tbl>
              <a:tblPr/>
              <a:tblGrid>
                <a:gridCol w="2009775">
                  <a:extLst>
                    <a:ext uri="{9D8B030D-6E8A-4147-A177-3AD203B41FA5}">
                      <a16:colId xmlns:a16="http://schemas.microsoft.com/office/drawing/2014/main" val="1831225140"/>
                    </a:ext>
                  </a:extLst>
                </a:gridCol>
                <a:gridCol w="1771650">
                  <a:extLst>
                    <a:ext uri="{9D8B030D-6E8A-4147-A177-3AD203B41FA5}">
                      <a16:colId xmlns:a16="http://schemas.microsoft.com/office/drawing/2014/main" val="678690579"/>
                    </a:ext>
                  </a:extLst>
                </a:gridCol>
                <a:gridCol w="2076450">
                  <a:extLst>
                    <a:ext uri="{9D8B030D-6E8A-4147-A177-3AD203B41FA5}">
                      <a16:colId xmlns:a16="http://schemas.microsoft.com/office/drawing/2014/main" val="4274915180"/>
                    </a:ext>
                  </a:extLst>
                </a:gridCol>
              </a:tblGrid>
              <a:tr h="504825">
                <a:tc>
                  <a:txBody>
                    <a:bodyPr/>
                    <a:lstStyle/>
                    <a:p>
                      <a:pPr fontAlgn="t">
                        <a:spcBef>
                          <a:spcPts val="0"/>
                        </a:spcBef>
                        <a:spcAft>
                          <a:spcPts val="0"/>
                        </a:spcAft>
                      </a:pPr>
                      <a:r>
                        <a:rPr lang="zh-CN" altLang="en-US" sz="1100" b="1">
                          <a:solidFill>
                            <a:srgbClr val="494949"/>
                          </a:solidFill>
                          <a:effectLst/>
                          <a:latin typeface="Microsoft YaHei" panose="020B0503020204020204" pitchFamily="34" charset="-122"/>
                          <a:ea typeface="Microsoft YaHei" panose="020B0503020204020204" pitchFamily="34" charset="-122"/>
                        </a:rPr>
                        <a:t>输出名称</a:t>
                      </a:r>
                      <a:endParaRPr lang="zh-CN" altLang="en-US" sz="110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fontAlgn="t">
                        <a:spcBef>
                          <a:spcPts val="0"/>
                        </a:spcBef>
                        <a:spcAft>
                          <a:spcPts val="0"/>
                        </a:spcAft>
                      </a:pPr>
                      <a:r>
                        <a:rPr lang="zh-CN" altLang="en-US" sz="1100" b="1">
                          <a:solidFill>
                            <a:srgbClr val="494949"/>
                          </a:solidFill>
                          <a:effectLst/>
                          <a:latin typeface="Microsoft YaHei" panose="020B0503020204020204" pitchFamily="34" charset="-122"/>
                          <a:ea typeface="Microsoft YaHei" panose="020B0503020204020204" pitchFamily="34" charset="-122"/>
                        </a:rPr>
                        <a:t>数据类型</a:t>
                      </a:r>
                      <a:endParaRPr lang="zh-CN" altLang="en-US" sz="110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fontAlgn="t">
                        <a:spcBef>
                          <a:spcPts val="0"/>
                        </a:spcBef>
                        <a:spcAft>
                          <a:spcPts val="0"/>
                        </a:spcAft>
                      </a:pPr>
                      <a:r>
                        <a:rPr lang="zh-CN" altLang="en-US" sz="1100" b="1">
                          <a:solidFill>
                            <a:srgbClr val="494949"/>
                          </a:solidFill>
                          <a:effectLst/>
                          <a:latin typeface="Microsoft YaHei" panose="020B0503020204020204" pitchFamily="34" charset="-122"/>
                          <a:ea typeface="Microsoft YaHei" panose="020B0503020204020204" pitchFamily="34" charset="-122"/>
                        </a:rPr>
                        <a:t>有效范围</a:t>
                      </a:r>
                      <a:endParaRPr lang="zh-CN" altLang="en-US" sz="1100">
                        <a:solidFill>
                          <a:srgbClr val="494949"/>
                        </a:solidFill>
                        <a:effectLst/>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532788699"/>
                  </a:ext>
                </a:extLst>
              </a:tr>
              <a:tr h="371475">
                <a:tc>
                  <a:txBody>
                    <a:bodyPr/>
                    <a:lstStyle/>
                    <a:p>
                      <a:pPr fontAlgn="t">
                        <a:spcBef>
                          <a:spcPts val="0"/>
                        </a:spcBef>
                        <a:spcAft>
                          <a:spcPts val="0"/>
                        </a:spcAft>
                      </a:pPr>
                      <a:r>
                        <a:rPr lang="zh-CN" altLang="en-US" sz="1100">
                          <a:solidFill>
                            <a:srgbClr val="494949"/>
                          </a:solidFill>
                          <a:effectLst/>
                        </a:rPr>
                        <a:t>账号名称</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7F7F7"/>
                    </a:solidFill>
                  </a:tcPr>
                </a:tc>
                <a:tc>
                  <a:txBody>
                    <a:bodyPr/>
                    <a:lstStyle/>
                    <a:p>
                      <a:pPr fontAlgn="t">
                        <a:spcBef>
                          <a:spcPts val="0"/>
                        </a:spcBef>
                        <a:spcAft>
                          <a:spcPts val="0"/>
                        </a:spcAft>
                      </a:pPr>
                      <a:r>
                        <a:rPr lang="en-US" sz="1100">
                          <a:solidFill>
                            <a:srgbClr val="494949"/>
                          </a:solidFill>
                          <a:effectLst/>
                        </a:rPr>
                        <a:t>char</a:t>
                      </a: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7F7F7"/>
                    </a:solidFill>
                  </a:tcPr>
                </a:tc>
                <a:tc>
                  <a:txBody>
                    <a:bodyPr/>
                    <a:lstStyle/>
                    <a:p>
                      <a:pPr fontAlgn="t">
                        <a:spcBef>
                          <a:spcPts val="0"/>
                        </a:spcBef>
                        <a:spcAft>
                          <a:spcPts val="0"/>
                        </a:spcAft>
                      </a:pPr>
                      <a:r>
                        <a:rPr lang="en-US" altLang="zh-CN" sz="1100">
                          <a:solidFill>
                            <a:srgbClr val="494949"/>
                          </a:solidFill>
                          <a:effectLst/>
                          <a:latin typeface="Microsoft YaHei" panose="020B0503020204020204" pitchFamily="34" charset="-122"/>
                          <a:ea typeface="Microsoft YaHei" panose="020B0503020204020204" pitchFamily="34" charset="-122"/>
                        </a:rPr>
                        <a:t>6-16</a:t>
                      </a:r>
                      <a:r>
                        <a:rPr lang="zh-CN" altLang="en-US" sz="1100">
                          <a:solidFill>
                            <a:srgbClr val="494949"/>
                          </a:solidFill>
                          <a:effectLst/>
                          <a:latin typeface="Microsoft YaHei" panose="020B0503020204020204" pitchFamily="34" charset="-122"/>
                          <a:ea typeface="Microsoft YaHei" panose="020B0503020204020204" pitchFamily="34" charset="-122"/>
                        </a:rPr>
                        <a:t>位</a:t>
                      </a:r>
                      <a:endParaRPr lang="zh-CN" altLang="en-US" sz="1100">
                        <a:solidFill>
                          <a:srgbClr val="494949"/>
                        </a:solidFill>
                        <a:effectLst/>
                      </a:endParaRPr>
                    </a:p>
                  </a:txBody>
                  <a:tcPr marT="38100" marB="38100">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7F7F7"/>
                    </a:solidFill>
                  </a:tcPr>
                </a:tc>
                <a:extLst>
                  <a:ext uri="{0D108BD9-81ED-4DB2-BD59-A6C34878D82A}">
                    <a16:rowId xmlns:a16="http://schemas.microsoft.com/office/drawing/2014/main" val="1229477200"/>
                  </a:ext>
                </a:extLst>
              </a:tr>
              <a:tr h="342900">
                <a:tc>
                  <a:txBody>
                    <a:bodyPr/>
                    <a:lstStyle/>
                    <a:p>
                      <a:pPr fontAlgn="t">
                        <a:spcBef>
                          <a:spcPts val="0"/>
                        </a:spcBef>
                        <a:spcAft>
                          <a:spcPts val="0"/>
                        </a:spcAft>
                      </a:pPr>
                      <a:r>
                        <a:rPr lang="zh-CN" altLang="en-US" sz="1100">
                          <a:solidFill>
                            <a:srgbClr val="494949"/>
                          </a:solidFill>
                          <a:effectLst/>
                        </a:rPr>
                        <a:t>学生成绩预测值</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en-US" sz="1100">
                          <a:solidFill>
                            <a:srgbClr val="494949"/>
                          </a:solidFill>
                          <a:effectLst/>
                        </a:rPr>
                        <a:t>int</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en-US" altLang="zh-CN" sz="1100">
                          <a:solidFill>
                            <a:srgbClr val="494949"/>
                          </a:solidFill>
                          <a:effectLst/>
                          <a:latin typeface="Microsoft YaHei" panose="020B0503020204020204" pitchFamily="34" charset="-122"/>
                          <a:ea typeface="Microsoft YaHei" panose="020B0503020204020204" pitchFamily="34" charset="-122"/>
                        </a:rPr>
                        <a:t>0~100</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133112519"/>
                  </a:ext>
                </a:extLst>
              </a:tr>
              <a:tr h="342900">
                <a:tc>
                  <a:txBody>
                    <a:bodyPr/>
                    <a:lstStyle/>
                    <a:p>
                      <a:pPr fontAlgn="t">
                        <a:spcBef>
                          <a:spcPts val="0"/>
                        </a:spcBef>
                        <a:spcAft>
                          <a:spcPts val="0"/>
                        </a:spcAft>
                      </a:pPr>
                      <a:r>
                        <a:rPr lang="zh-CN" altLang="en-US" sz="1100">
                          <a:solidFill>
                            <a:srgbClr val="494949"/>
                          </a:solidFill>
                          <a:effectLst/>
                        </a:rPr>
                        <a:t>学生平时成绩</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en-US" sz="1100">
                          <a:solidFill>
                            <a:srgbClr val="494949"/>
                          </a:solidFill>
                          <a:effectLst/>
                        </a:rPr>
                        <a:t>int</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en-US" altLang="zh-CN" sz="1100">
                          <a:solidFill>
                            <a:srgbClr val="494949"/>
                          </a:solidFill>
                          <a:effectLst/>
                          <a:latin typeface="Microsoft YaHei" panose="020B0503020204020204" pitchFamily="34" charset="-122"/>
                          <a:ea typeface="Microsoft YaHei" panose="020B0503020204020204" pitchFamily="34" charset="-122"/>
                        </a:rPr>
                        <a:t>0~100</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3293600154"/>
                  </a:ext>
                </a:extLst>
              </a:tr>
              <a:tr h="342900">
                <a:tc>
                  <a:txBody>
                    <a:bodyPr/>
                    <a:lstStyle/>
                    <a:p>
                      <a:pPr fontAlgn="t">
                        <a:spcBef>
                          <a:spcPts val="0"/>
                        </a:spcBef>
                        <a:spcAft>
                          <a:spcPts val="0"/>
                        </a:spcAft>
                      </a:pPr>
                      <a:r>
                        <a:rPr lang="zh-CN" altLang="en-US" sz="1100">
                          <a:solidFill>
                            <a:srgbClr val="494949"/>
                          </a:solidFill>
                          <a:effectLst/>
                        </a:rPr>
                        <a:t>学生个性化评价</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en-US" sz="1100" dirty="0">
                          <a:solidFill>
                            <a:srgbClr val="494949"/>
                          </a:solidFill>
                          <a:effectLst/>
                        </a:rPr>
                        <a:t>char</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endParaRPr lang="zh-CN" altLang="en-US" sz="1100">
                        <a:solidFill>
                          <a:srgbClr val="494949"/>
                        </a:solidFill>
                        <a:effectLst/>
                        <a:latin typeface="Microsoft YaHei" panose="020B0503020204020204" pitchFamily="34" charset="-122"/>
                        <a:ea typeface="Microsoft YaHei" panose="020B0503020204020204" pitchFamily="34" charset="-122"/>
                      </a:endParaRP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3102637752"/>
                  </a:ext>
                </a:extLst>
              </a:tr>
              <a:tr h="342900">
                <a:tc>
                  <a:txBody>
                    <a:bodyPr/>
                    <a:lstStyle/>
                    <a:p>
                      <a:pPr fontAlgn="t">
                        <a:spcBef>
                          <a:spcPts val="0"/>
                        </a:spcBef>
                        <a:spcAft>
                          <a:spcPts val="0"/>
                        </a:spcAft>
                      </a:pPr>
                      <a:r>
                        <a:rPr lang="zh-CN" altLang="en-US" sz="1100">
                          <a:solidFill>
                            <a:srgbClr val="494949"/>
                          </a:solidFill>
                          <a:effectLst/>
                        </a:rPr>
                        <a:t>是否更新成功</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en-US" sz="1100">
                          <a:solidFill>
                            <a:srgbClr val="494949"/>
                          </a:solidFill>
                          <a:effectLst/>
                        </a:rPr>
                        <a:t>bool</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zh-CN" altLang="en-US" sz="1100">
                          <a:solidFill>
                            <a:srgbClr val="494949"/>
                          </a:solidFill>
                          <a:effectLst/>
                        </a:rPr>
                        <a:t> </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4096728405"/>
                  </a:ext>
                </a:extLst>
              </a:tr>
              <a:tr h="342900">
                <a:tc>
                  <a:txBody>
                    <a:bodyPr/>
                    <a:lstStyle/>
                    <a:p>
                      <a:pPr fontAlgn="t">
                        <a:spcBef>
                          <a:spcPts val="0"/>
                        </a:spcBef>
                        <a:spcAft>
                          <a:spcPts val="0"/>
                        </a:spcAft>
                      </a:pPr>
                      <a:r>
                        <a:rPr lang="zh-CN" altLang="en-US" sz="1100">
                          <a:solidFill>
                            <a:srgbClr val="494949"/>
                          </a:solidFill>
                          <a:effectLst/>
                        </a:rPr>
                        <a:t>是否操作成功</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en-US" sz="1100">
                          <a:solidFill>
                            <a:srgbClr val="494949"/>
                          </a:solidFill>
                          <a:effectLst/>
                        </a:rPr>
                        <a:t>bool</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pPr fontAlgn="t">
                        <a:spcBef>
                          <a:spcPts val="0"/>
                        </a:spcBef>
                        <a:spcAft>
                          <a:spcPts val="0"/>
                        </a:spcAft>
                      </a:pPr>
                      <a:r>
                        <a:rPr lang="zh-CN" altLang="en-US" sz="1100" dirty="0">
                          <a:solidFill>
                            <a:srgbClr val="494949"/>
                          </a:solidFill>
                          <a:effectLst/>
                        </a:rPr>
                        <a:t> </a:t>
                      </a:r>
                    </a:p>
                  </a:txBody>
                  <a:tcPr marT="38100" marB="38100">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541663332"/>
                  </a:ext>
                </a:extLst>
              </a:tr>
            </a:tbl>
          </a:graphicData>
        </a:graphic>
      </p:graphicFrame>
      <p:sp>
        <p:nvSpPr>
          <p:cNvPr id="7" name="Rectangle 2">
            <a:extLst>
              <a:ext uri="{FF2B5EF4-FFF2-40B4-BE49-F238E27FC236}">
                <a16:creationId xmlns:a16="http://schemas.microsoft.com/office/drawing/2014/main" id="{393EF824-A7DF-4CE3-A89C-C1FB95920D5A}"/>
              </a:ext>
            </a:extLst>
          </p:cNvPr>
          <p:cNvSpPr>
            <a:spLocks noChangeArrowheads="1"/>
          </p:cNvSpPr>
          <p:nvPr/>
        </p:nvSpPr>
        <p:spPr bwMode="auto">
          <a:xfrm>
            <a:off x="6096000" y="37233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a:extLst>
              <a:ext uri="{FF2B5EF4-FFF2-40B4-BE49-F238E27FC236}">
                <a16:creationId xmlns:a16="http://schemas.microsoft.com/office/drawing/2014/main" id="{05521275-C80E-4346-BCE3-5920F4BFF578}"/>
              </a:ext>
            </a:extLst>
          </p:cNvPr>
          <p:cNvSpPr txBox="1"/>
          <p:nvPr/>
        </p:nvSpPr>
        <p:spPr>
          <a:xfrm>
            <a:off x="2905670" y="543832"/>
            <a:ext cx="228045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输入项：</a:t>
            </a:r>
          </a:p>
        </p:txBody>
      </p:sp>
      <p:sp>
        <p:nvSpPr>
          <p:cNvPr id="9" name="文本框 8">
            <a:extLst>
              <a:ext uri="{FF2B5EF4-FFF2-40B4-BE49-F238E27FC236}">
                <a16:creationId xmlns:a16="http://schemas.microsoft.com/office/drawing/2014/main" id="{1023F476-023C-4B89-B2EA-2264FB91AD20}"/>
              </a:ext>
            </a:extLst>
          </p:cNvPr>
          <p:cNvSpPr txBox="1"/>
          <p:nvPr/>
        </p:nvSpPr>
        <p:spPr>
          <a:xfrm>
            <a:off x="6960960" y="5496937"/>
            <a:ext cx="228045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输出项</a:t>
            </a:r>
          </a:p>
        </p:txBody>
      </p:sp>
    </p:spTree>
    <p:extLst>
      <p:ext uri="{BB962C8B-B14F-4D97-AF65-F5344CB8AC3E}">
        <p14:creationId xmlns:p14="http://schemas.microsoft.com/office/powerpoint/2010/main" val="2266279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40FFE2-E39E-4E0C-BCA1-A6FA7D454661}"/>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AA30DA6C-5987-44E8-9359-A1C5A7060ACC}"/>
              </a:ext>
            </a:extLst>
          </p:cNvPr>
          <p:cNvSpPr>
            <a:spLocks noGrp="1"/>
          </p:cNvSpPr>
          <p:nvPr>
            <p:ph type="sldNum" sz="quarter" idx="12"/>
          </p:nvPr>
        </p:nvSpPr>
        <p:spPr/>
        <p:txBody>
          <a:bodyPr/>
          <a:lstStyle/>
          <a:p>
            <a:fld id="{55D99C6E-302C-43CA-B480-444E9DFCD711}" type="slidenum">
              <a:rPr lang="zh-CN" altLang="en-US" smtClean="0"/>
              <a:t>35</a:t>
            </a:fld>
            <a:endParaRPr lang="zh-CN" altLang="en-US"/>
          </a:p>
        </p:txBody>
      </p:sp>
      <p:pic>
        <p:nvPicPr>
          <p:cNvPr id="5" name="图片 4">
            <a:extLst>
              <a:ext uri="{FF2B5EF4-FFF2-40B4-BE49-F238E27FC236}">
                <a16:creationId xmlns:a16="http://schemas.microsoft.com/office/drawing/2014/main" id="{75117CB6-9375-4922-B659-9C6BF8895796}"/>
              </a:ext>
            </a:extLst>
          </p:cNvPr>
          <p:cNvPicPr>
            <a:picLocks noChangeAspect="1"/>
          </p:cNvPicPr>
          <p:nvPr/>
        </p:nvPicPr>
        <p:blipFill>
          <a:blip r:embed="rId3"/>
          <a:stretch>
            <a:fillRect/>
          </a:stretch>
        </p:blipFill>
        <p:spPr>
          <a:xfrm>
            <a:off x="0" y="107882"/>
            <a:ext cx="12192000" cy="6642236"/>
          </a:xfrm>
          <a:prstGeom prst="rect">
            <a:avLst/>
          </a:prstGeom>
        </p:spPr>
      </p:pic>
    </p:spTree>
    <p:extLst>
      <p:ext uri="{BB962C8B-B14F-4D97-AF65-F5344CB8AC3E}">
        <p14:creationId xmlns:p14="http://schemas.microsoft.com/office/powerpoint/2010/main" val="2133039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7279381-4F42-47C8-BC9C-E637A4595BE0}"/>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7A59D316-4F03-4ADB-AFA7-54520B3E185F}"/>
              </a:ext>
            </a:extLst>
          </p:cNvPr>
          <p:cNvSpPr>
            <a:spLocks noGrp="1"/>
          </p:cNvSpPr>
          <p:nvPr>
            <p:ph type="sldNum" sz="quarter" idx="12"/>
          </p:nvPr>
        </p:nvSpPr>
        <p:spPr/>
        <p:txBody>
          <a:bodyPr/>
          <a:lstStyle/>
          <a:p>
            <a:fld id="{55D99C6E-302C-43CA-B480-444E9DFCD711}" type="slidenum">
              <a:rPr lang="zh-CN" altLang="en-US" smtClean="0"/>
              <a:t>36</a:t>
            </a:fld>
            <a:endParaRPr lang="zh-CN" altLang="en-US"/>
          </a:p>
        </p:txBody>
      </p:sp>
      <p:pic>
        <p:nvPicPr>
          <p:cNvPr id="4" name="图片 3">
            <a:extLst>
              <a:ext uri="{FF2B5EF4-FFF2-40B4-BE49-F238E27FC236}">
                <a16:creationId xmlns:a16="http://schemas.microsoft.com/office/drawing/2014/main" id="{494B9C16-07D3-4209-9C4E-893CC39D527D}"/>
              </a:ext>
            </a:extLst>
          </p:cNvPr>
          <p:cNvPicPr>
            <a:picLocks noChangeAspect="1"/>
          </p:cNvPicPr>
          <p:nvPr/>
        </p:nvPicPr>
        <p:blipFill>
          <a:blip r:embed="rId3"/>
          <a:stretch>
            <a:fillRect/>
          </a:stretch>
        </p:blipFill>
        <p:spPr>
          <a:xfrm>
            <a:off x="0" y="148563"/>
            <a:ext cx="12192000" cy="6560874"/>
          </a:xfrm>
          <a:prstGeom prst="rect">
            <a:avLst/>
          </a:prstGeom>
        </p:spPr>
      </p:pic>
    </p:spTree>
    <p:extLst>
      <p:ext uri="{BB962C8B-B14F-4D97-AF65-F5344CB8AC3E}">
        <p14:creationId xmlns:p14="http://schemas.microsoft.com/office/powerpoint/2010/main" val="1078347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70945E-043C-4FED-A24D-8B7CB642A25E}"/>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507DBD61-EB5A-4C2B-A673-A19FFD53F2C8}"/>
              </a:ext>
            </a:extLst>
          </p:cNvPr>
          <p:cNvSpPr>
            <a:spLocks noGrp="1"/>
          </p:cNvSpPr>
          <p:nvPr>
            <p:ph type="sldNum" sz="quarter" idx="12"/>
          </p:nvPr>
        </p:nvSpPr>
        <p:spPr/>
        <p:txBody>
          <a:bodyPr/>
          <a:lstStyle/>
          <a:p>
            <a:fld id="{55D99C6E-302C-43CA-B480-444E9DFCD711}" type="slidenum">
              <a:rPr lang="zh-CN" altLang="en-US" smtClean="0"/>
              <a:t>37</a:t>
            </a:fld>
            <a:endParaRPr lang="zh-CN" altLang="en-US"/>
          </a:p>
        </p:txBody>
      </p:sp>
      <p:pic>
        <p:nvPicPr>
          <p:cNvPr id="4" name="图片 3">
            <a:extLst>
              <a:ext uri="{FF2B5EF4-FFF2-40B4-BE49-F238E27FC236}">
                <a16:creationId xmlns:a16="http://schemas.microsoft.com/office/drawing/2014/main" id="{066BA0B2-5695-417F-A55E-6A184B096C9D}"/>
              </a:ext>
            </a:extLst>
          </p:cNvPr>
          <p:cNvPicPr>
            <a:picLocks noChangeAspect="1"/>
          </p:cNvPicPr>
          <p:nvPr/>
        </p:nvPicPr>
        <p:blipFill>
          <a:blip r:embed="rId3"/>
          <a:stretch>
            <a:fillRect/>
          </a:stretch>
        </p:blipFill>
        <p:spPr>
          <a:xfrm>
            <a:off x="0" y="1867463"/>
            <a:ext cx="12192000" cy="3123074"/>
          </a:xfrm>
          <a:prstGeom prst="rect">
            <a:avLst/>
          </a:prstGeom>
        </p:spPr>
      </p:pic>
    </p:spTree>
    <p:extLst>
      <p:ext uri="{BB962C8B-B14F-4D97-AF65-F5344CB8AC3E}">
        <p14:creationId xmlns:p14="http://schemas.microsoft.com/office/powerpoint/2010/main" val="210395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3B7B1D-EB7C-4F2D-9754-8489542837FD}"/>
              </a:ext>
            </a:extLst>
          </p:cNvPr>
          <p:cNvSpPr>
            <a:spLocks noGrp="1"/>
          </p:cNvSpPr>
          <p:nvPr>
            <p:ph idx="4294967295"/>
          </p:nvPr>
        </p:nvSpPr>
        <p:spPr>
          <a:xfrm>
            <a:off x="552449" y="414338"/>
            <a:ext cx="5015231" cy="5772150"/>
          </a:xfrm>
        </p:spPr>
        <p:txBody>
          <a:bodyPr>
            <a:normAutofit fontScale="85000" lnSpcReduction="10000"/>
          </a:bodyPr>
          <a:lstStyle/>
          <a:p>
            <a:pPr>
              <a:lnSpc>
                <a:spcPct val="110000"/>
              </a:lnSpc>
            </a:pPr>
            <a:r>
              <a:rPr lang="en-US" altLang="zh-CN" sz="2400" b="1" dirty="0">
                <a:effectLst/>
              </a:rPr>
              <a:t>1.1 </a:t>
            </a:r>
            <a:r>
              <a:rPr lang="zh-CN" altLang="en-US" sz="2800" b="1" dirty="0">
                <a:solidFill>
                  <a:srgbClr val="333333"/>
                </a:solidFill>
                <a:latin typeface="Microsoft YaHei" panose="020B0503020204020204" pitchFamily="34" charset="-122"/>
                <a:ea typeface="Microsoft YaHei" panose="020B0503020204020204" pitchFamily="34" charset="-122"/>
              </a:rPr>
              <a:t>编写目的</a:t>
            </a:r>
            <a:endParaRPr lang="en-US" altLang="zh-CN" sz="2800" b="1" dirty="0">
              <a:solidFill>
                <a:srgbClr val="333333"/>
              </a:solidFill>
              <a:latin typeface="Microsoft YaHei" panose="020B0503020204020204" pitchFamily="34" charset="-122"/>
              <a:ea typeface="Microsoft YaHei" panose="020B0503020204020204" pitchFamily="34" charset="-122"/>
            </a:endParaRPr>
          </a:p>
          <a:p>
            <a:pPr>
              <a:lnSpc>
                <a:spcPct val="110000"/>
              </a:lnSpc>
            </a:pPr>
            <a:endParaRPr lang="zh-CN" altLang="en-US" sz="2800" b="1" dirty="0">
              <a:solidFill>
                <a:srgbClr val="333333"/>
              </a:solidFill>
              <a:latin typeface="Microsoft YaHei" panose="020B0503020204020204" pitchFamily="34" charset="-122"/>
              <a:ea typeface="Microsoft YaHei" panose="020B0503020204020204" pitchFamily="34" charset="-122"/>
            </a:endParaRPr>
          </a:p>
          <a:p>
            <a:pPr>
              <a:lnSpc>
                <a:spcPct val="150000"/>
              </a:lnSpc>
              <a:spcBef>
                <a:spcPts val="0"/>
              </a:spcBef>
              <a:spcAft>
                <a:spcPts val="0"/>
              </a:spcAft>
            </a:pPr>
            <a:r>
              <a:rPr lang="zh-CN" altLang="en-US" sz="2400" dirty="0">
                <a:solidFill>
                  <a:srgbClr val="333333"/>
                </a:solidFill>
                <a:latin typeface="Microsoft YaHei" panose="020B0503020204020204" pitchFamily="34" charset="-122"/>
                <a:ea typeface="Microsoft YaHei" panose="020B0503020204020204" pitchFamily="34" charset="-122"/>
              </a:rPr>
              <a:t>编写此报告旨在说明怎样具体地实现该程序系统，包括程序系统的结构，各个模块的程序描述、功能与性能描述、输入输出项、算法、流程逻辑、接口、存储分配、注释设计、限制条件、测试计划与尚未解决的问题等，对目标系统进行精确的描述。</a:t>
            </a:r>
          </a:p>
          <a:p>
            <a:pPr>
              <a:lnSpc>
                <a:spcPct val="150000"/>
              </a:lnSpc>
              <a:spcBef>
                <a:spcPts val="0"/>
              </a:spcBef>
              <a:spcAft>
                <a:spcPts val="0"/>
              </a:spcAft>
            </a:pPr>
            <a:r>
              <a:rPr lang="zh-CN" altLang="en-US" sz="2400" dirty="0">
                <a:solidFill>
                  <a:srgbClr val="333333"/>
                </a:solidFill>
                <a:effectLst/>
                <a:latin typeface="Microsoft YaHei" panose="020B0503020204020204" pitchFamily="34" charset="-122"/>
                <a:ea typeface="Microsoft YaHei" panose="020B0503020204020204" pitchFamily="34" charset="-122"/>
              </a:rPr>
              <a:t>为程序的实现提供基础，同时也是对后续所有技术工作的约束、规范和指南。</a:t>
            </a:r>
            <a:endParaRPr lang="zh-CN" altLang="en-US" sz="2400" dirty="0">
              <a:solidFill>
                <a:srgbClr val="494949"/>
              </a:solidFill>
              <a:effectLst/>
            </a:endParaRPr>
          </a:p>
          <a:p>
            <a:pPr>
              <a:lnSpc>
                <a:spcPct val="150000"/>
              </a:lnSpc>
              <a:spcBef>
                <a:spcPts val="0"/>
              </a:spcBef>
              <a:spcAft>
                <a:spcPts val="0"/>
              </a:spcAft>
            </a:pPr>
            <a:r>
              <a:rPr lang="zh-CN" altLang="en-US" sz="2400" dirty="0">
                <a:solidFill>
                  <a:srgbClr val="333333"/>
                </a:solidFill>
                <a:effectLst/>
                <a:latin typeface="Microsoft YaHei" panose="020B0503020204020204" pitchFamily="34" charset="-122"/>
                <a:ea typeface="Microsoft YaHei" panose="020B0503020204020204" pitchFamily="34" charset="-122"/>
              </a:rPr>
              <a:t>本报告预期读者广泛，主要针对小组中的程序系统设计、开发人员和相关的测试人员。</a:t>
            </a:r>
            <a:endParaRPr lang="zh-CN" altLang="en-US" sz="2400" dirty="0">
              <a:solidFill>
                <a:srgbClr val="494949"/>
              </a:solidFill>
              <a:effectLst/>
            </a:endParaRPr>
          </a:p>
          <a:p>
            <a:endParaRPr lang="zh-CN" altLang="en-US" dirty="0"/>
          </a:p>
        </p:txBody>
      </p:sp>
      <p:sp>
        <p:nvSpPr>
          <p:cNvPr id="4" name="日期占位符 3">
            <a:extLst>
              <a:ext uri="{FF2B5EF4-FFF2-40B4-BE49-F238E27FC236}">
                <a16:creationId xmlns:a16="http://schemas.microsoft.com/office/drawing/2014/main" id="{4D8D8310-58B5-4409-9A14-53DD4C9A0F39}"/>
              </a:ext>
            </a:extLst>
          </p:cNvPr>
          <p:cNvSpPr>
            <a:spLocks noGrp="1"/>
          </p:cNvSpPr>
          <p:nvPr>
            <p:ph type="dt" sz="half" idx="10"/>
          </p:nvPr>
        </p:nvSpPr>
        <p:spPr/>
        <p:txBody>
          <a:bodyPr/>
          <a:lstStyle/>
          <a:p>
            <a:r>
              <a:rPr lang="en-US" altLang="zh-CN"/>
              <a:t>2020/12/10</a:t>
            </a:r>
            <a:endParaRPr lang="zh-CN" altLang="en-US"/>
          </a:p>
        </p:txBody>
      </p:sp>
      <p:sp>
        <p:nvSpPr>
          <p:cNvPr id="5" name="灯片编号占位符 4">
            <a:extLst>
              <a:ext uri="{FF2B5EF4-FFF2-40B4-BE49-F238E27FC236}">
                <a16:creationId xmlns:a16="http://schemas.microsoft.com/office/drawing/2014/main" id="{1E4AF5C6-BEFD-40C2-BC58-215AA6DE0D07}"/>
              </a:ext>
            </a:extLst>
          </p:cNvPr>
          <p:cNvSpPr>
            <a:spLocks noGrp="1"/>
          </p:cNvSpPr>
          <p:nvPr>
            <p:ph type="sldNum" sz="quarter" idx="12"/>
          </p:nvPr>
        </p:nvSpPr>
        <p:spPr/>
        <p:txBody>
          <a:bodyPr/>
          <a:lstStyle/>
          <a:p>
            <a:fld id="{55D99C6E-302C-43CA-B480-444E9DFCD711}" type="slidenum">
              <a:rPr lang="zh-CN" altLang="en-US" smtClean="0"/>
              <a:t>4</a:t>
            </a:fld>
            <a:endParaRPr lang="zh-CN" altLang="en-US"/>
          </a:p>
        </p:txBody>
      </p:sp>
      <p:graphicFrame>
        <p:nvGraphicFramePr>
          <p:cNvPr id="7" name="对象 6">
            <a:extLst>
              <a:ext uri="{FF2B5EF4-FFF2-40B4-BE49-F238E27FC236}">
                <a16:creationId xmlns:a16="http://schemas.microsoft.com/office/drawing/2014/main" id="{2C95B550-CF6D-4915-AF90-4DDB99D4D5F8}"/>
              </a:ext>
            </a:extLst>
          </p:cNvPr>
          <p:cNvGraphicFramePr>
            <a:graphicFrameLocks noChangeAspect="1"/>
          </p:cNvGraphicFramePr>
          <p:nvPr>
            <p:extLst>
              <p:ext uri="{D42A27DB-BD31-4B8C-83A1-F6EECF244321}">
                <p14:modId xmlns:p14="http://schemas.microsoft.com/office/powerpoint/2010/main" val="2864949823"/>
              </p:ext>
            </p:extLst>
          </p:nvPr>
        </p:nvGraphicFramePr>
        <p:xfrm>
          <a:off x="6769510" y="369232"/>
          <a:ext cx="4142988" cy="5862362"/>
        </p:xfrm>
        <a:graphic>
          <a:graphicData uri="http://schemas.openxmlformats.org/presentationml/2006/ole">
            <mc:AlternateContent xmlns:mc="http://schemas.openxmlformats.org/markup-compatibility/2006">
              <mc:Choice xmlns:v="urn:schemas-microsoft-com:vml" Requires="v">
                <p:oleObj name="Acrobat Document" r:id="rId3" imgW="5667153" imgH="8019596" progId="AcroExch.Document.DC">
                  <p:embed/>
                </p:oleObj>
              </mc:Choice>
              <mc:Fallback>
                <p:oleObj name="Acrobat Document" r:id="rId3" imgW="5667153" imgH="8019596" progId="AcroExch.Document.DC">
                  <p:embed/>
                  <p:pic>
                    <p:nvPicPr>
                      <p:cNvPr id="0" name=""/>
                      <p:cNvPicPr/>
                      <p:nvPr/>
                    </p:nvPicPr>
                    <p:blipFill>
                      <a:blip r:embed="rId4"/>
                      <a:stretch>
                        <a:fillRect/>
                      </a:stretch>
                    </p:blipFill>
                    <p:spPr>
                      <a:xfrm>
                        <a:off x="6769510" y="369232"/>
                        <a:ext cx="4142988" cy="5862362"/>
                      </a:xfrm>
                      <a:prstGeom prst="rect">
                        <a:avLst/>
                      </a:prstGeom>
                    </p:spPr>
                  </p:pic>
                </p:oleObj>
              </mc:Fallback>
            </mc:AlternateContent>
          </a:graphicData>
        </a:graphic>
      </p:graphicFrame>
    </p:spTree>
    <p:extLst>
      <p:ext uri="{BB962C8B-B14F-4D97-AF65-F5344CB8AC3E}">
        <p14:creationId xmlns:p14="http://schemas.microsoft.com/office/powerpoint/2010/main" val="2545053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6A8B94-C225-4942-9334-44D9FE55B28B}"/>
              </a:ext>
            </a:extLst>
          </p:cNvPr>
          <p:cNvSpPr>
            <a:spLocks noGrp="1"/>
          </p:cNvSpPr>
          <p:nvPr>
            <p:ph idx="4294967295"/>
          </p:nvPr>
        </p:nvSpPr>
        <p:spPr>
          <a:xfrm>
            <a:off x="685800" y="390119"/>
            <a:ext cx="10058400" cy="2528887"/>
          </a:xfrm>
        </p:spPr>
        <p:txBody>
          <a:bodyPr>
            <a:noAutofit/>
          </a:bodyPr>
          <a:lstStyle/>
          <a:p>
            <a:r>
              <a:rPr lang="en-US" altLang="zh-CN" sz="2400" b="1" dirty="0">
                <a:effectLst/>
              </a:rPr>
              <a:t>1.2 </a:t>
            </a:r>
            <a:r>
              <a:rPr lang="zh-CN" altLang="en-US" sz="2200" b="1" dirty="0">
                <a:solidFill>
                  <a:srgbClr val="333333"/>
                </a:solidFill>
                <a:latin typeface="Microsoft YaHei" panose="020B0503020204020204" pitchFamily="34" charset="-122"/>
                <a:ea typeface="Microsoft YaHei" panose="020B0503020204020204" pitchFamily="34" charset="-122"/>
              </a:rPr>
              <a:t>背景</a:t>
            </a:r>
            <a:endParaRPr lang="en-US" altLang="zh-CN" sz="2200" b="1" dirty="0">
              <a:solidFill>
                <a:srgbClr val="333333"/>
              </a:solidFill>
              <a:latin typeface="Microsoft YaHei" panose="020B0503020204020204" pitchFamily="34" charset="-122"/>
              <a:ea typeface="Microsoft YaHei" panose="020B0503020204020204" pitchFamily="34" charset="-122"/>
            </a:endParaRPr>
          </a:p>
          <a:p>
            <a:endParaRPr lang="zh-CN" altLang="en-US" sz="2200" b="1" dirty="0">
              <a:solidFill>
                <a:srgbClr val="333333"/>
              </a:solidFill>
              <a:latin typeface="Microsoft YaHei" panose="020B0503020204020204" pitchFamily="34" charset="-122"/>
              <a:ea typeface="Microsoft YaHei" panose="020B0503020204020204" pitchFamily="34" charset="-122"/>
            </a:endParaRPr>
          </a:p>
          <a:p>
            <a:pPr lvl="1">
              <a:lnSpc>
                <a:spcPct val="150000"/>
              </a:lnSpc>
              <a:spcBef>
                <a:spcPts val="0"/>
              </a:spcBef>
              <a:spcAft>
                <a:spcPts val="0"/>
              </a:spcAft>
            </a:pPr>
            <a:r>
              <a:rPr lang="zh-CN" altLang="en-US" sz="2200" dirty="0">
                <a:solidFill>
                  <a:srgbClr val="333333"/>
                </a:solidFill>
                <a:latin typeface="Microsoft YaHei" panose="020B0503020204020204" pitchFamily="34" charset="-122"/>
                <a:ea typeface="Microsoft YaHei" panose="020B0503020204020204" pitchFamily="34" charset="-122"/>
              </a:rPr>
              <a:t>待开发软件系统为：针对学生的个性化评价系统</a:t>
            </a:r>
            <a:endParaRPr lang="en-US" altLang="zh-CN" sz="2200" dirty="0">
              <a:solidFill>
                <a:srgbClr val="333333"/>
              </a:solidFill>
              <a:latin typeface="Microsoft YaHei" panose="020B0503020204020204" pitchFamily="34" charset="-122"/>
              <a:ea typeface="Microsoft YaHei" panose="020B0503020204020204" pitchFamily="34" charset="-122"/>
            </a:endParaRPr>
          </a:p>
          <a:p>
            <a:pPr lvl="1">
              <a:lnSpc>
                <a:spcPct val="150000"/>
              </a:lnSpc>
              <a:spcBef>
                <a:spcPts val="0"/>
              </a:spcBef>
              <a:spcAft>
                <a:spcPts val="0"/>
              </a:spcAft>
            </a:pPr>
            <a:r>
              <a:rPr lang="zh-CN" altLang="en-US" sz="2200" dirty="0">
                <a:solidFill>
                  <a:srgbClr val="333333"/>
                </a:solidFill>
                <a:latin typeface="Microsoft YaHei" panose="020B0503020204020204" pitchFamily="34" charset="-122"/>
                <a:ea typeface="Microsoft YaHei" panose="020B0503020204020204" pitchFamily="34" charset="-122"/>
              </a:rPr>
              <a:t>开发者：软件工程第八小组成员组成</a:t>
            </a:r>
            <a:endParaRPr lang="en-US" altLang="zh-CN" sz="2200" dirty="0">
              <a:solidFill>
                <a:srgbClr val="333333"/>
              </a:solidFill>
              <a:latin typeface="Microsoft YaHei" panose="020B0503020204020204" pitchFamily="34" charset="-122"/>
              <a:ea typeface="Microsoft YaHei" panose="020B0503020204020204" pitchFamily="34" charset="-122"/>
            </a:endParaRPr>
          </a:p>
          <a:p>
            <a:pPr lvl="1">
              <a:lnSpc>
                <a:spcPct val="150000"/>
              </a:lnSpc>
              <a:spcBef>
                <a:spcPts val="0"/>
              </a:spcBef>
              <a:spcAft>
                <a:spcPts val="0"/>
              </a:spcAft>
            </a:pPr>
            <a:r>
              <a:rPr lang="zh-CN" altLang="en-US" sz="2200" dirty="0">
                <a:solidFill>
                  <a:srgbClr val="333333"/>
                </a:solidFill>
                <a:latin typeface="Microsoft YaHei" panose="020B0503020204020204" pitchFamily="34" charset="-122"/>
                <a:ea typeface="Microsoft YaHei" panose="020B0503020204020204" pitchFamily="34" charset="-122"/>
              </a:rPr>
              <a:t>主要用户：为软件工程老师、助教和选修了软件工程课程的学生</a:t>
            </a:r>
            <a:endParaRPr lang="en-US" altLang="zh-CN" sz="2200" dirty="0">
              <a:solidFill>
                <a:srgbClr val="333333"/>
              </a:solidFill>
              <a:latin typeface="Microsoft YaHei" panose="020B0503020204020204" pitchFamily="34" charset="-122"/>
              <a:ea typeface="Microsoft YaHei" panose="020B0503020204020204" pitchFamily="34" charset="-122"/>
            </a:endParaRPr>
          </a:p>
          <a:p>
            <a:pPr lvl="1">
              <a:lnSpc>
                <a:spcPct val="150000"/>
              </a:lnSpc>
              <a:spcBef>
                <a:spcPts val="0"/>
              </a:spcBef>
              <a:spcAft>
                <a:spcPts val="0"/>
              </a:spcAft>
            </a:pPr>
            <a:endParaRPr lang="zh-CN" altLang="en-US" sz="2200" dirty="0">
              <a:solidFill>
                <a:srgbClr val="494949"/>
              </a:solidFill>
              <a:effectLst/>
            </a:endParaRPr>
          </a:p>
          <a:p>
            <a:endParaRPr lang="zh-CN" altLang="en-US" sz="2400" dirty="0"/>
          </a:p>
        </p:txBody>
      </p:sp>
      <p:sp>
        <p:nvSpPr>
          <p:cNvPr id="6" name="日期占位符 5">
            <a:extLst>
              <a:ext uri="{FF2B5EF4-FFF2-40B4-BE49-F238E27FC236}">
                <a16:creationId xmlns:a16="http://schemas.microsoft.com/office/drawing/2014/main" id="{FF49D158-82A2-4B38-B8F6-CE7C2AB88852}"/>
              </a:ext>
            </a:extLst>
          </p:cNvPr>
          <p:cNvSpPr>
            <a:spLocks noGrp="1"/>
          </p:cNvSpPr>
          <p:nvPr>
            <p:ph type="dt" sz="half" idx="10"/>
          </p:nvPr>
        </p:nvSpPr>
        <p:spPr/>
        <p:txBody>
          <a:bodyPr/>
          <a:lstStyle/>
          <a:p>
            <a:r>
              <a:rPr lang="en-US" altLang="zh-CN"/>
              <a:t>2020/12/10</a:t>
            </a:r>
            <a:endParaRPr lang="zh-CN" altLang="en-US"/>
          </a:p>
        </p:txBody>
      </p:sp>
      <p:sp>
        <p:nvSpPr>
          <p:cNvPr id="7" name="灯片编号占位符 6">
            <a:extLst>
              <a:ext uri="{FF2B5EF4-FFF2-40B4-BE49-F238E27FC236}">
                <a16:creationId xmlns:a16="http://schemas.microsoft.com/office/drawing/2014/main" id="{EB1230EC-0CA4-4E21-98FB-7FC988EF367B}"/>
              </a:ext>
            </a:extLst>
          </p:cNvPr>
          <p:cNvSpPr>
            <a:spLocks noGrp="1"/>
          </p:cNvSpPr>
          <p:nvPr>
            <p:ph type="sldNum" sz="quarter" idx="12"/>
          </p:nvPr>
        </p:nvSpPr>
        <p:spPr/>
        <p:txBody>
          <a:bodyPr/>
          <a:lstStyle/>
          <a:p>
            <a:fld id="{55D99C6E-302C-43CA-B480-444E9DFCD711}" type="slidenum">
              <a:rPr lang="zh-CN" altLang="en-US" smtClean="0"/>
              <a:t>5</a:t>
            </a:fld>
            <a:endParaRPr lang="zh-CN" altLang="en-US"/>
          </a:p>
        </p:txBody>
      </p:sp>
      <p:grpSp>
        <p:nvGrpSpPr>
          <p:cNvPr id="5" name="组合 4">
            <a:extLst>
              <a:ext uri="{FF2B5EF4-FFF2-40B4-BE49-F238E27FC236}">
                <a16:creationId xmlns:a16="http://schemas.microsoft.com/office/drawing/2014/main" id="{383A74D8-429E-41C6-929E-CCA3B37C8340}"/>
              </a:ext>
            </a:extLst>
          </p:cNvPr>
          <p:cNvGrpSpPr/>
          <p:nvPr/>
        </p:nvGrpSpPr>
        <p:grpSpPr>
          <a:xfrm>
            <a:off x="1255308" y="2871788"/>
            <a:ext cx="9301162" cy="3234779"/>
            <a:chOff x="1255308" y="3000375"/>
            <a:chExt cx="9301162" cy="3000375"/>
          </a:xfrm>
        </p:grpSpPr>
        <p:sp>
          <p:nvSpPr>
            <p:cNvPr id="4" name="矩形: 圆角 3">
              <a:extLst>
                <a:ext uri="{FF2B5EF4-FFF2-40B4-BE49-F238E27FC236}">
                  <a16:creationId xmlns:a16="http://schemas.microsoft.com/office/drawing/2014/main" id="{1544EAC1-82A6-4053-ADFB-835E21F5B2AD}"/>
                </a:ext>
              </a:extLst>
            </p:cNvPr>
            <p:cNvSpPr/>
            <p:nvPr/>
          </p:nvSpPr>
          <p:spPr>
            <a:xfrm>
              <a:off x="1255308" y="3000375"/>
              <a:ext cx="9301162" cy="3000375"/>
            </a:xfrm>
            <a:prstGeom prst="roundRect">
              <a:avLst/>
            </a:prstGeom>
            <a:solidFill>
              <a:srgbClr val="B3DDFC">
                <a:alpha val="78824"/>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42EAEC4-CDBD-473F-A1FE-9EA88E20E283}"/>
                </a:ext>
              </a:extLst>
            </p:cNvPr>
            <p:cNvSpPr txBox="1"/>
            <p:nvPr/>
          </p:nvSpPr>
          <p:spPr>
            <a:xfrm>
              <a:off x="1884315" y="3119644"/>
              <a:ext cx="8043148" cy="2742335"/>
            </a:xfrm>
            <a:prstGeom prst="rect">
              <a:avLst/>
            </a:prstGeom>
            <a:noFill/>
          </p:spPr>
          <p:txBody>
            <a:bodyPr wrap="square">
              <a:spAutoFit/>
            </a:bodyPr>
            <a:lstStyle/>
            <a:p>
              <a:pPr>
                <a:lnSpc>
                  <a:spcPct val="150000"/>
                </a:lnSpc>
                <a:spcBef>
                  <a:spcPts val="0"/>
                </a:spcBef>
                <a:spcAft>
                  <a:spcPts val="0"/>
                </a:spcAft>
              </a:pPr>
              <a:r>
                <a:rPr lang="zh-CN" altLang="en-US" dirty="0">
                  <a:solidFill>
                    <a:srgbClr val="333333"/>
                  </a:solidFill>
                  <a:effectLst/>
                  <a:latin typeface="Microsoft YaHei" panose="020B0503020204020204" pitchFamily="34" charset="-122"/>
                  <a:ea typeface="Microsoft YaHei" panose="020B0503020204020204" pitchFamily="34" charset="-122"/>
                </a:rPr>
                <a:t>大规模管理的班级内，学生的知识基础、学习能力会明显分层。因此对不同的学生提出不同的建议和个性化评价，找到其最适应的学习路线，是提高效率的最佳方式。然而因材施教的教育方式对教师提出了极高的要求，不仅需大量关注学生的学习情况，还需针对每个学生制定个性化</a:t>
              </a:r>
              <a:r>
                <a:rPr lang="zh-CN" altLang="en-US" dirty="0">
                  <a:solidFill>
                    <a:srgbClr val="333333"/>
                  </a:solidFill>
                  <a:latin typeface="Microsoft YaHei" panose="020B0503020204020204" pitchFamily="34" charset="-122"/>
                  <a:ea typeface="Microsoft YaHei" panose="020B0503020204020204" pitchFamily="34" charset="-122"/>
                </a:rPr>
                <a:t>评价</a:t>
              </a:r>
              <a:r>
                <a:rPr lang="zh-CN" altLang="en-US" dirty="0">
                  <a:solidFill>
                    <a:srgbClr val="333333"/>
                  </a:solidFill>
                  <a:effectLst/>
                  <a:latin typeface="Microsoft YaHei" panose="020B0503020204020204" pitchFamily="34" charset="-122"/>
                  <a:ea typeface="Microsoft YaHei" panose="020B0503020204020204" pitchFamily="34" charset="-122"/>
                </a:rPr>
                <a:t>。个性化评价系统将代替老师完成这些大量冗杂的工作，自动分析学生的学习状态并作出个性化评价。此系统在还提供了根据学生日常表现预测学生期末成绩的功能，旨在督促和激励学生的阶段性学习。</a:t>
              </a:r>
              <a:endParaRPr lang="zh-CN" altLang="en-US" dirty="0">
                <a:solidFill>
                  <a:srgbClr val="494949"/>
                </a:solidFill>
                <a:effectLst/>
              </a:endParaRPr>
            </a:p>
          </p:txBody>
        </p:sp>
      </p:grpSp>
    </p:spTree>
    <p:extLst>
      <p:ext uri="{BB962C8B-B14F-4D97-AF65-F5344CB8AC3E}">
        <p14:creationId xmlns:p14="http://schemas.microsoft.com/office/powerpoint/2010/main" val="336461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DE60312-D887-4333-83CE-3AA835D1CB5C}"/>
              </a:ext>
            </a:extLst>
          </p:cNvPr>
          <p:cNvSpPr>
            <a:spLocks noGrp="1"/>
          </p:cNvSpPr>
          <p:nvPr>
            <p:ph idx="4294967295"/>
          </p:nvPr>
        </p:nvSpPr>
        <p:spPr>
          <a:xfrm>
            <a:off x="1066800" y="360770"/>
            <a:ext cx="10058400" cy="5654674"/>
          </a:xfrm>
        </p:spPr>
        <p:txBody>
          <a:bodyPr>
            <a:noAutofit/>
          </a:bodyPr>
          <a:lstStyle/>
          <a:p>
            <a:pPr>
              <a:lnSpc>
                <a:spcPct val="100000"/>
              </a:lnSpc>
            </a:pPr>
            <a:r>
              <a:rPr lang="en-US" altLang="zh-CN" sz="2400" b="1" dirty="0">
                <a:latin typeface="微软雅黑" panose="020B0503020204020204" pitchFamily="34" charset="-122"/>
                <a:ea typeface="微软雅黑" panose="020B0503020204020204" pitchFamily="34" charset="-122"/>
              </a:rPr>
              <a:t>1.3 </a:t>
            </a:r>
            <a:r>
              <a:rPr lang="zh-CN" altLang="en-US" sz="2400" b="1" dirty="0">
                <a:latin typeface="微软雅黑" panose="020B0503020204020204" pitchFamily="34" charset="-122"/>
                <a:ea typeface="微软雅黑" panose="020B0503020204020204" pitchFamily="34" charset="-122"/>
              </a:rPr>
              <a:t>定义</a:t>
            </a:r>
            <a:endParaRPr lang="en-US" altLang="zh-CN" sz="2400" b="1" dirty="0">
              <a:latin typeface="微软雅黑" panose="020B0503020204020204" pitchFamily="34" charset="-122"/>
              <a:ea typeface="微软雅黑" panose="020B0503020204020204" pitchFamily="34" charset="-122"/>
            </a:endParaRPr>
          </a:p>
          <a:p>
            <a:pPr>
              <a:lnSpc>
                <a:spcPct val="100000"/>
              </a:lnSpc>
            </a:pPr>
            <a:endParaRPr lang="zh-CN" altLang="en-US" sz="2400" b="1" dirty="0">
              <a:effectLst/>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WSGI: Web Server Gateway Interface(Web</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服务器网关接口</a:t>
            </a: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a:t>
            </a:r>
            <a:endPar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endParaRPr>
          </a:p>
          <a:p>
            <a:pPr>
              <a:lnSpc>
                <a:spcPct val="150000"/>
              </a:lnSpc>
              <a:spcBef>
                <a:spcPts val="0"/>
              </a:spcBef>
              <a:spcAft>
                <a:spcPts val="0"/>
              </a:spcAft>
            </a:pPr>
            <a:r>
              <a:rPr lang="en-US" altLang="zh-CN" sz="2400" dirty="0" err="1">
                <a:solidFill>
                  <a:srgbClr val="494949"/>
                </a:solidFill>
                <a:latin typeface="Arial" panose="020B0604020202020204" pitchFamily="34" charset="0"/>
                <a:ea typeface="微软雅黑" panose="020B0503020204020204" pitchFamily="34" charset="-122"/>
                <a:cs typeface="Arial" panose="020B0604020202020204" pitchFamily="34" charset="0"/>
              </a:rPr>
              <a:t>wsgiref</a:t>
            </a: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 python</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内置的一个</a:t>
            </a: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WSGI</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服务器的参考实现模块</a:t>
            </a:r>
          </a:p>
          <a:p>
            <a:pPr>
              <a:lnSpc>
                <a:spcPct val="150000"/>
              </a:lnSpc>
              <a:spcBef>
                <a:spcPts val="0"/>
              </a:spcBef>
              <a:spcAft>
                <a:spcPts val="0"/>
              </a:spcAft>
            </a:pPr>
            <a:r>
              <a:rPr lang="en-US" altLang="zh-CN" sz="2400" b="1" dirty="0">
                <a:solidFill>
                  <a:srgbClr val="494949"/>
                </a:solidFill>
                <a:latin typeface="Arial" panose="020B0604020202020204" pitchFamily="34" charset="0"/>
                <a:ea typeface="微软雅黑" panose="020B0503020204020204" pitchFamily="34" charset="-122"/>
                <a:cs typeface="Arial" panose="020B0604020202020204" pitchFamily="34" charset="0"/>
              </a:rPr>
              <a:t>ORM</a:t>
            </a: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 Object Relational Mapping(</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对象关系映射</a:t>
            </a: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，用于实现面向对象编程语言里不同类型系统的数据之间的转换。</a:t>
            </a:r>
          </a:p>
          <a:p>
            <a:pPr>
              <a:lnSpc>
                <a:spcPct val="150000"/>
              </a:lnSpc>
              <a:spcBef>
                <a:spcPts val="0"/>
              </a:spcBef>
              <a:spcAft>
                <a:spcPts val="0"/>
              </a:spcAft>
            </a:pP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MySQL: </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一个</a:t>
            </a: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RDBMS(Relational Database Management System)</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关系型数据库管理系统。</a:t>
            </a:r>
          </a:p>
          <a:p>
            <a:pPr>
              <a:lnSpc>
                <a:spcPct val="150000"/>
              </a:lnSpc>
              <a:spcBef>
                <a:spcPts val="0"/>
              </a:spcBef>
              <a:spcAft>
                <a:spcPts val="0"/>
              </a:spcAft>
            </a:pP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MTV:</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Model</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（模型：负责业务对象和数据库的</a:t>
            </a: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ORM</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,Template</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（负责如何把页面展示给用户</a:t>
            </a: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html</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,View</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（负责业务逻辑，并在适当时候调用</a:t>
            </a: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Model</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和</a:t>
            </a:r>
            <a:r>
              <a:rPr lang="en-US" altLang="zh-CN" sz="2400" dirty="0">
                <a:solidFill>
                  <a:srgbClr val="494949"/>
                </a:solidFill>
                <a:latin typeface="Arial" panose="020B0604020202020204" pitchFamily="34" charset="0"/>
                <a:ea typeface="微软雅黑" panose="020B0503020204020204" pitchFamily="34" charset="-122"/>
                <a:cs typeface="Arial" panose="020B0604020202020204" pitchFamily="34" charset="0"/>
              </a:rPr>
              <a:t>Template</a:t>
            </a:r>
            <a:r>
              <a:rPr lang="zh-CN" altLang="en-US" sz="2400" dirty="0">
                <a:solidFill>
                  <a:srgbClr val="494949"/>
                </a:solidFill>
                <a:latin typeface="Arial" panose="020B0604020202020204" pitchFamily="34" charset="0"/>
                <a:ea typeface="微软雅黑" panose="020B0503020204020204" pitchFamily="34" charset="-122"/>
                <a:cs typeface="Arial" panose="020B0604020202020204" pitchFamily="34" charset="0"/>
              </a:rPr>
              <a:t>）。</a:t>
            </a:r>
          </a:p>
          <a:p>
            <a:endParaRPr lang="zh-CN" altLang="en-US" sz="2400" dirty="0">
              <a:latin typeface="微软雅黑" panose="020B0503020204020204" pitchFamily="34" charset="-122"/>
              <a:ea typeface="微软雅黑" panose="020B0503020204020204" pitchFamily="34" charset="-122"/>
            </a:endParaRPr>
          </a:p>
        </p:txBody>
      </p:sp>
      <p:sp>
        <p:nvSpPr>
          <p:cNvPr id="4" name="日期占位符 3">
            <a:extLst>
              <a:ext uri="{FF2B5EF4-FFF2-40B4-BE49-F238E27FC236}">
                <a16:creationId xmlns:a16="http://schemas.microsoft.com/office/drawing/2014/main" id="{CC36EB53-F6D5-46BE-9F5B-05E6A3FA61A6}"/>
              </a:ext>
            </a:extLst>
          </p:cNvPr>
          <p:cNvSpPr>
            <a:spLocks noGrp="1"/>
          </p:cNvSpPr>
          <p:nvPr>
            <p:ph type="dt" sz="half" idx="10"/>
          </p:nvPr>
        </p:nvSpPr>
        <p:spPr/>
        <p:txBody>
          <a:bodyPr/>
          <a:lstStyle/>
          <a:p>
            <a:r>
              <a:rPr lang="en-US" altLang="zh-CN" dirty="0"/>
              <a:t>2020/12/10</a:t>
            </a:r>
            <a:endParaRPr lang="zh-CN" altLang="en-US" dirty="0"/>
          </a:p>
        </p:txBody>
      </p:sp>
      <p:sp>
        <p:nvSpPr>
          <p:cNvPr id="5" name="灯片编号占位符 4">
            <a:extLst>
              <a:ext uri="{FF2B5EF4-FFF2-40B4-BE49-F238E27FC236}">
                <a16:creationId xmlns:a16="http://schemas.microsoft.com/office/drawing/2014/main" id="{7F20B529-5AE8-4BEF-8C2B-506D878E87FF}"/>
              </a:ext>
            </a:extLst>
          </p:cNvPr>
          <p:cNvSpPr>
            <a:spLocks noGrp="1"/>
          </p:cNvSpPr>
          <p:nvPr>
            <p:ph type="sldNum" sz="quarter" idx="12"/>
          </p:nvPr>
        </p:nvSpPr>
        <p:spPr/>
        <p:txBody>
          <a:bodyPr/>
          <a:lstStyle/>
          <a:p>
            <a:fld id="{55D99C6E-302C-43CA-B480-444E9DFCD711}" type="slidenum">
              <a:rPr lang="zh-CN" altLang="en-US" smtClean="0"/>
              <a:t>6</a:t>
            </a:fld>
            <a:endParaRPr lang="zh-CN" altLang="en-US"/>
          </a:p>
        </p:txBody>
      </p:sp>
    </p:spTree>
    <p:extLst>
      <p:ext uri="{BB962C8B-B14F-4D97-AF65-F5344CB8AC3E}">
        <p14:creationId xmlns:p14="http://schemas.microsoft.com/office/powerpoint/2010/main" val="396865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D9780E-E595-4453-B0E5-9838F5178A7D}"/>
              </a:ext>
            </a:extLst>
          </p:cNvPr>
          <p:cNvSpPr>
            <a:spLocks noGrp="1"/>
          </p:cNvSpPr>
          <p:nvPr>
            <p:ph idx="4294967295"/>
          </p:nvPr>
        </p:nvSpPr>
        <p:spPr>
          <a:xfrm>
            <a:off x="1066800" y="546101"/>
            <a:ext cx="10058400" cy="5511799"/>
          </a:xfrm>
        </p:spPr>
        <p:txBody>
          <a:bodyPr>
            <a:noAutofit/>
          </a:bodyPr>
          <a:lstStyle/>
          <a:p>
            <a:pPr>
              <a:lnSpc>
                <a:spcPct val="100000"/>
              </a:lnSpc>
            </a:pPr>
            <a:r>
              <a:rPr lang="en-US" altLang="zh-CN" b="1" dirty="0">
                <a:latin typeface="微软雅黑" panose="020B0503020204020204" pitchFamily="34" charset="-122"/>
                <a:ea typeface="微软雅黑" panose="020B0503020204020204" pitchFamily="34" charset="-122"/>
              </a:rPr>
              <a:t>1.4 </a:t>
            </a:r>
            <a:r>
              <a:rPr lang="zh-CN" altLang="en-US" b="1" dirty="0">
                <a:latin typeface="微软雅黑" panose="020B0503020204020204" pitchFamily="34" charset="-122"/>
                <a:ea typeface="微软雅黑" panose="020B0503020204020204" pitchFamily="34" charset="-122"/>
              </a:rPr>
              <a:t>参考资料</a:t>
            </a:r>
          </a:p>
          <a:p>
            <a:pPr>
              <a:lnSpc>
                <a:spcPct val="150000"/>
              </a:lnSpc>
              <a:spcBef>
                <a:spcPts val="0"/>
              </a:spcBef>
              <a:spcAft>
                <a:spcPts val="0"/>
              </a:spcAft>
            </a:pPr>
            <a:r>
              <a:rPr lang="en-US" altLang="zh-CN" sz="1800" dirty="0">
                <a:solidFill>
                  <a:srgbClr val="333333"/>
                </a:solidFill>
                <a:effectLst/>
                <a:latin typeface="微软雅黑" panose="020B0503020204020204" pitchFamily="34" charset="-122"/>
                <a:ea typeface="微软雅黑" panose="020B0503020204020204" pitchFamily="34" charset="-122"/>
              </a:rPr>
              <a:t>[1]</a:t>
            </a:r>
            <a:r>
              <a:rPr lang="zh-CN" altLang="en-US" sz="1800" dirty="0">
                <a:solidFill>
                  <a:srgbClr val="333333"/>
                </a:solidFill>
                <a:effectLst/>
                <a:latin typeface="微软雅黑" panose="020B0503020204020204" pitchFamily="34" charset="-122"/>
                <a:ea typeface="微软雅黑" panose="020B0503020204020204" pitchFamily="34" charset="-122"/>
              </a:rPr>
              <a:t>蔡剑桥</a:t>
            </a:r>
            <a:r>
              <a:rPr lang="en-US" altLang="zh-CN" sz="1800" dirty="0">
                <a:solidFill>
                  <a:srgbClr val="333333"/>
                </a:solidFill>
                <a:effectLst/>
                <a:latin typeface="微软雅黑" panose="020B0503020204020204" pitchFamily="34" charset="-122"/>
                <a:ea typeface="微软雅黑" panose="020B0503020204020204" pitchFamily="34" charset="-122"/>
              </a:rPr>
              <a:t>.IPLES:</a:t>
            </a:r>
            <a:r>
              <a:rPr lang="zh-CN" altLang="en-US" sz="1800" dirty="0">
                <a:solidFill>
                  <a:srgbClr val="333333"/>
                </a:solidFill>
                <a:effectLst/>
                <a:latin typeface="微软雅黑" panose="020B0503020204020204" pitchFamily="34" charset="-122"/>
                <a:ea typeface="微软雅黑" panose="020B0503020204020204" pitchFamily="34" charset="-122"/>
              </a:rPr>
              <a:t>一项有效的学生学习个性化智能评价系统</a:t>
            </a:r>
            <a:r>
              <a:rPr lang="en-US" altLang="zh-CN" sz="1800" dirty="0">
                <a:solidFill>
                  <a:srgbClr val="333333"/>
                </a:solidFill>
                <a:effectLst/>
                <a:latin typeface="微软雅黑" panose="020B0503020204020204" pitchFamily="34" charset="-122"/>
                <a:ea typeface="微软雅黑" panose="020B0503020204020204" pitchFamily="34" charset="-122"/>
              </a:rPr>
              <a:t>[J].</a:t>
            </a:r>
            <a:r>
              <a:rPr lang="zh-CN" altLang="en-US" sz="1800" dirty="0">
                <a:solidFill>
                  <a:srgbClr val="333333"/>
                </a:solidFill>
                <a:effectLst/>
                <a:latin typeface="微软雅黑" panose="020B0503020204020204" pitchFamily="34" charset="-122"/>
                <a:ea typeface="微软雅黑" panose="020B0503020204020204" pitchFamily="34" charset="-122"/>
              </a:rPr>
              <a:t>大视野</a:t>
            </a:r>
            <a:r>
              <a:rPr lang="en-US" altLang="zh-CN" sz="1800" dirty="0">
                <a:solidFill>
                  <a:srgbClr val="333333"/>
                </a:solidFill>
                <a:effectLst/>
                <a:latin typeface="微软雅黑" panose="020B0503020204020204" pitchFamily="34" charset="-122"/>
                <a:ea typeface="微软雅黑" panose="020B0503020204020204" pitchFamily="34" charset="-122"/>
              </a:rPr>
              <a:t>,2019(03):9-20.</a:t>
            </a:r>
            <a:endParaRPr lang="zh-CN" altLang="en-US" sz="1800" dirty="0">
              <a:solidFill>
                <a:srgbClr val="494949"/>
              </a:solidFill>
              <a:effectLst/>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sz="1800" dirty="0">
                <a:solidFill>
                  <a:srgbClr val="333333"/>
                </a:solidFill>
                <a:effectLst/>
                <a:latin typeface="微软雅黑" panose="020B0503020204020204" pitchFamily="34" charset="-122"/>
                <a:ea typeface="微软雅黑" panose="020B0503020204020204" pitchFamily="34" charset="-122"/>
              </a:rPr>
              <a:t>[2]</a:t>
            </a:r>
            <a:r>
              <a:rPr lang="zh-CN" altLang="en-US" sz="1800" dirty="0">
                <a:solidFill>
                  <a:srgbClr val="333333"/>
                </a:solidFill>
                <a:effectLst/>
                <a:latin typeface="微软雅黑" panose="020B0503020204020204" pitchFamily="34" charset="-122"/>
                <a:ea typeface="微软雅黑" panose="020B0503020204020204" pitchFamily="34" charset="-122"/>
              </a:rPr>
              <a:t>陈敏</a:t>
            </a:r>
            <a:r>
              <a:rPr lang="en-US" altLang="zh-CN" sz="1800" dirty="0">
                <a:solidFill>
                  <a:srgbClr val="333333"/>
                </a:solidFill>
                <a:effectLst/>
                <a:latin typeface="微软雅黑" panose="020B0503020204020204" pitchFamily="34" charset="-122"/>
                <a:ea typeface="微软雅黑" panose="020B0503020204020204" pitchFamily="34" charset="-122"/>
              </a:rPr>
              <a:t>,</a:t>
            </a:r>
            <a:r>
              <a:rPr lang="zh-CN" altLang="en-US" sz="1800" dirty="0">
                <a:solidFill>
                  <a:srgbClr val="333333"/>
                </a:solidFill>
                <a:effectLst/>
                <a:latin typeface="微软雅黑" panose="020B0503020204020204" pitchFamily="34" charset="-122"/>
                <a:ea typeface="微软雅黑" panose="020B0503020204020204" pitchFamily="34" charset="-122"/>
              </a:rPr>
              <a:t>杨现民</a:t>
            </a:r>
            <a:r>
              <a:rPr lang="en-US" altLang="zh-CN" sz="1800" dirty="0">
                <a:solidFill>
                  <a:srgbClr val="333333"/>
                </a:solidFill>
                <a:effectLst/>
                <a:latin typeface="微软雅黑" panose="020B0503020204020204" pitchFamily="34" charset="-122"/>
                <a:ea typeface="微软雅黑" panose="020B0503020204020204" pitchFamily="34" charset="-122"/>
              </a:rPr>
              <a:t>.</a:t>
            </a:r>
            <a:r>
              <a:rPr lang="zh-CN" altLang="en-US" sz="1800" dirty="0">
                <a:solidFill>
                  <a:srgbClr val="333333"/>
                </a:solidFill>
                <a:effectLst/>
                <a:latin typeface="微软雅黑" panose="020B0503020204020204" pitchFamily="34" charset="-122"/>
                <a:ea typeface="微软雅黑" panose="020B0503020204020204" pitchFamily="34" charset="-122"/>
              </a:rPr>
              <a:t>泛在学习环境下基于过程性信息的个性化学习评价系统的设计与实现</a:t>
            </a:r>
            <a:r>
              <a:rPr lang="en-US" altLang="zh-CN" sz="1800" dirty="0">
                <a:solidFill>
                  <a:srgbClr val="333333"/>
                </a:solidFill>
                <a:effectLst/>
                <a:latin typeface="微软雅黑" panose="020B0503020204020204" pitchFamily="34" charset="-122"/>
                <a:ea typeface="微软雅黑" panose="020B0503020204020204" pitchFamily="34" charset="-122"/>
              </a:rPr>
              <a:t>[J].</a:t>
            </a:r>
            <a:r>
              <a:rPr lang="zh-CN" altLang="en-US" sz="1800" dirty="0">
                <a:solidFill>
                  <a:srgbClr val="333333"/>
                </a:solidFill>
                <a:effectLst/>
                <a:latin typeface="微软雅黑" panose="020B0503020204020204" pitchFamily="34" charset="-122"/>
                <a:ea typeface="微软雅黑" panose="020B0503020204020204" pitchFamily="34" charset="-122"/>
              </a:rPr>
              <a:t>中国电化教育</a:t>
            </a:r>
            <a:r>
              <a:rPr lang="en-US" altLang="zh-CN" sz="1800" dirty="0">
                <a:solidFill>
                  <a:srgbClr val="333333"/>
                </a:solidFill>
                <a:effectLst/>
                <a:latin typeface="微软雅黑" panose="020B0503020204020204" pitchFamily="34" charset="-122"/>
                <a:ea typeface="微软雅黑" panose="020B0503020204020204" pitchFamily="34" charset="-122"/>
              </a:rPr>
              <a:t>,2016(06):21-26+120.</a:t>
            </a:r>
            <a:endParaRPr lang="zh-CN" altLang="en-US" sz="1800" dirty="0">
              <a:solidFill>
                <a:srgbClr val="494949"/>
              </a:solidFill>
              <a:effectLst/>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sz="1800" dirty="0">
                <a:solidFill>
                  <a:srgbClr val="333333"/>
                </a:solidFill>
                <a:effectLst/>
                <a:latin typeface="微软雅黑" panose="020B0503020204020204" pitchFamily="34" charset="-122"/>
                <a:ea typeface="微软雅黑" panose="020B0503020204020204" pitchFamily="34" charset="-122"/>
              </a:rPr>
              <a:t>[3]</a:t>
            </a:r>
            <a:r>
              <a:rPr lang="zh-CN" altLang="en-US" sz="1800" dirty="0">
                <a:solidFill>
                  <a:srgbClr val="333333"/>
                </a:solidFill>
                <a:effectLst/>
                <a:latin typeface="微软雅黑" panose="020B0503020204020204" pitchFamily="34" charset="-122"/>
                <a:ea typeface="微软雅黑" panose="020B0503020204020204" pitchFamily="34" charset="-122"/>
              </a:rPr>
              <a:t>翟梅</a:t>
            </a:r>
            <a:r>
              <a:rPr lang="en-US" altLang="zh-CN" sz="1800" dirty="0">
                <a:solidFill>
                  <a:srgbClr val="333333"/>
                </a:solidFill>
                <a:effectLst/>
                <a:latin typeface="微软雅黑" panose="020B0503020204020204" pitchFamily="34" charset="-122"/>
                <a:ea typeface="微软雅黑" panose="020B0503020204020204" pitchFamily="34" charset="-122"/>
              </a:rPr>
              <a:t>,</a:t>
            </a:r>
            <a:r>
              <a:rPr lang="zh-CN" altLang="en-US" sz="1800" dirty="0">
                <a:solidFill>
                  <a:srgbClr val="333333"/>
                </a:solidFill>
                <a:effectLst/>
                <a:latin typeface="微软雅黑" panose="020B0503020204020204" pitchFamily="34" charset="-122"/>
                <a:ea typeface="微软雅黑" panose="020B0503020204020204" pitchFamily="34" charset="-122"/>
              </a:rPr>
              <a:t>陈健</a:t>
            </a:r>
            <a:r>
              <a:rPr lang="en-US" altLang="zh-CN" sz="1800" dirty="0">
                <a:solidFill>
                  <a:srgbClr val="333333"/>
                </a:solidFill>
                <a:effectLst/>
                <a:latin typeface="微软雅黑" panose="020B0503020204020204" pitchFamily="34" charset="-122"/>
                <a:ea typeface="微软雅黑" panose="020B0503020204020204" pitchFamily="34" charset="-122"/>
              </a:rPr>
              <a:t>,</a:t>
            </a:r>
            <a:r>
              <a:rPr lang="zh-CN" altLang="en-US" sz="1800" dirty="0">
                <a:solidFill>
                  <a:srgbClr val="333333"/>
                </a:solidFill>
                <a:effectLst/>
                <a:latin typeface="微软雅黑" panose="020B0503020204020204" pitchFamily="34" charset="-122"/>
                <a:ea typeface="微软雅黑" panose="020B0503020204020204" pitchFamily="34" charset="-122"/>
              </a:rPr>
              <a:t>张鸿洋</a:t>
            </a:r>
            <a:r>
              <a:rPr lang="en-US" altLang="zh-CN" sz="1800" dirty="0">
                <a:solidFill>
                  <a:srgbClr val="333333"/>
                </a:solidFill>
                <a:effectLst/>
                <a:latin typeface="微软雅黑" panose="020B0503020204020204" pitchFamily="34" charset="-122"/>
                <a:ea typeface="微软雅黑" panose="020B0503020204020204" pitchFamily="34" charset="-122"/>
              </a:rPr>
              <a:t>.</a:t>
            </a:r>
            <a:r>
              <a:rPr lang="zh-CN" altLang="en-US" sz="1800" dirty="0">
                <a:solidFill>
                  <a:srgbClr val="333333"/>
                </a:solidFill>
                <a:effectLst/>
                <a:latin typeface="微软雅黑" panose="020B0503020204020204" pitchFamily="34" charset="-122"/>
                <a:ea typeface="微软雅黑" panose="020B0503020204020204" pitchFamily="34" charset="-122"/>
              </a:rPr>
              <a:t>基于</a:t>
            </a:r>
            <a:r>
              <a:rPr lang="en-US" altLang="zh-CN" sz="1800" dirty="0">
                <a:solidFill>
                  <a:srgbClr val="333333"/>
                </a:solidFill>
                <a:effectLst/>
                <a:latin typeface="微软雅黑" panose="020B0503020204020204" pitchFamily="34" charset="-122"/>
                <a:ea typeface="微软雅黑" panose="020B0503020204020204" pitchFamily="34" charset="-122"/>
              </a:rPr>
              <a:t>MOOCs</a:t>
            </a:r>
            <a:r>
              <a:rPr lang="zh-CN" altLang="en-US" sz="1800" dirty="0">
                <a:solidFill>
                  <a:srgbClr val="333333"/>
                </a:solidFill>
                <a:effectLst/>
                <a:latin typeface="微软雅黑" panose="020B0503020204020204" pitchFamily="34" charset="-122"/>
                <a:ea typeface="微软雅黑" panose="020B0503020204020204" pitchFamily="34" charset="-122"/>
              </a:rPr>
              <a:t>的个性化学习评价系统的设计</a:t>
            </a:r>
            <a:r>
              <a:rPr lang="en-US" altLang="zh-CN" sz="1800" dirty="0">
                <a:solidFill>
                  <a:srgbClr val="333333"/>
                </a:solidFill>
                <a:effectLst/>
                <a:latin typeface="微软雅黑" panose="020B0503020204020204" pitchFamily="34" charset="-122"/>
                <a:ea typeface="微软雅黑" panose="020B0503020204020204" pitchFamily="34" charset="-122"/>
              </a:rPr>
              <a:t>[J].</a:t>
            </a:r>
            <a:r>
              <a:rPr lang="zh-CN" altLang="en-US" sz="1800" dirty="0">
                <a:solidFill>
                  <a:srgbClr val="333333"/>
                </a:solidFill>
                <a:effectLst/>
                <a:latin typeface="微软雅黑" panose="020B0503020204020204" pitchFamily="34" charset="-122"/>
                <a:ea typeface="微软雅黑" panose="020B0503020204020204" pitchFamily="34" charset="-122"/>
              </a:rPr>
              <a:t>计算机技术与发展</a:t>
            </a:r>
            <a:r>
              <a:rPr lang="en-US" altLang="zh-CN" sz="1800" dirty="0">
                <a:solidFill>
                  <a:srgbClr val="333333"/>
                </a:solidFill>
                <a:effectLst/>
                <a:latin typeface="微软雅黑" panose="020B0503020204020204" pitchFamily="34" charset="-122"/>
                <a:ea typeface="微软雅黑" panose="020B0503020204020204" pitchFamily="34" charset="-122"/>
              </a:rPr>
              <a:t>,2015,25(12):165-168.</a:t>
            </a:r>
            <a:endParaRPr lang="zh-CN" altLang="en-US" sz="1800" dirty="0">
              <a:solidFill>
                <a:srgbClr val="494949"/>
              </a:solidFill>
              <a:effectLst/>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sz="1800" dirty="0">
                <a:solidFill>
                  <a:srgbClr val="333333"/>
                </a:solidFill>
                <a:effectLst/>
                <a:latin typeface="微软雅黑" panose="020B0503020204020204" pitchFamily="34" charset="-122"/>
                <a:ea typeface="微软雅黑" panose="020B0503020204020204" pitchFamily="34" charset="-122"/>
              </a:rPr>
              <a:t>[4]</a:t>
            </a:r>
            <a:r>
              <a:rPr lang="zh-CN" altLang="en-US" sz="1800" dirty="0">
                <a:solidFill>
                  <a:srgbClr val="333333"/>
                </a:solidFill>
                <a:effectLst/>
                <a:latin typeface="微软雅黑" panose="020B0503020204020204" pitchFamily="34" charset="-122"/>
                <a:ea typeface="微软雅黑" panose="020B0503020204020204" pitchFamily="34" charset="-122"/>
              </a:rPr>
              <a:t>牟智佳</a:t>
            </a:r>
            <a:r>
              <a:rPr lang="en-US" altLang="zh-CN" sz="1800" dirty="0">
                <a:solidFill>
                  <a:srgbClr val="333333"/>
                </a:solidFill>
                <a:effectLst/>
                <a:latin typeface="微软雅黑" panose="020B0503020204020204" pitchFamily="34" charset="-122"/>
                <a:ea typeface="微软雅黑" panose="020B0503020204020204" pitchFamily="34" charset="-122"/>
              </a:rPr>
              <a:t>.</a:t>
            </a:r>
            <a:r>
              <a:rPr lang="zh-CN" altLang="en-US" sz="1800" dirty="0">
                <a:solidFill>
                  <a:srgbClr val="333333"/>
                </a:solidFill>
                <a:effectLst/>
                <a:latin typeface="微软雅黑" panose="020B0503020204020204" pitchFamily="34" charset="-122"/>
                <a:ea typeface="微软雅黑" panose="020B0503020204020204" pitchFamily="34" charset="-122"/>
              </a:rPr>
              <a:t>电子书包中基于教育大数据的个性化学习评价模型与系统设计</a:t>
            </a:r>
            <a:r>
              <a:rPr lang="en-US" altLang="zh-CN" sz="1800" dirty="0">
                <a:solidFill>
                  <a:srgbClr val="333333"/>
                </a:solidFill>
                <a:effectLst/>
                <a:latin typeface="微软雅黑" panose="020B0503020204020204" pitchFamily="34" charset="-122"/>
                <a:ea typeface="微软雅黑" panose="020B0503020204020204" pitchFamily="34" charset="-122"/>
              </a:rPr>
              <a:t>[J].</a:t>
            </a:r>
            <a:r>
              <a:rPr lang="zh-CN" altLang="en-US" sz="1800" dirty="0">
                <a:solidFill>
                  <a:srgbClr val="333333"/>
                </a:solidFill>
                <a:effectLst/>
                <a:latin typeface="微软雅黑" panose="020B0503020204020204" pitchFamily="34" charset="-122"/>
                <a:ea typeface="微软雅黑" panose="020B0503020204020204" pitchFamily="34" charset="-122"/>
              </a:rPr>
              <a:t>远程教育杂志</a:t>
            </a:r>
            <a:r>
              <a:rPr lang="en-US" altLang="zh-CN" sz="1800" dirty="0">
                <a:solidFill>
                  <a:srgbClr val="333333"/>
                </a:solidFill>
                <a:effectLst/>
                <a:latin typeface="微软雅黑" panose="020B0503020204020204" pitchFamily="34" charset="-122"/>
                <a:ea typeface="微软雅黑" panose="020B0503020204020204" pitchFamily="34" charset="-122"/>
              </a:rPr>
              <a:t>,2014,32(05):90-96.</a:t>
            </a:r>
            <a:endParaRPr lang="zh-CN" altLang="en-US" sz="1800" dirty="0">
              <a:solidFill>
                <a:srgbClr val="494949"/>
              </a:solidFill>
              <a:effectLst/>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sz="1800" dirty="0">
                <a:solidFill>
                  <a:srgbClr val="333333"/>
                </a:solidFill>
                <a:effectLst/>
                <a:latin typeface="微软雅黑" panose="020B0503020204020204" pitchFamily="34" charset="-122"/>
                <a:ea typeface="微软雅黑" panose="020B0503020204020204" pitchFamily="34" charset="-122"/>
              </a:rPr>
              <a:t>[5]</a:t>
            </a:r>
            <a:r>
              <a:rPr lang="zh-CN" altLang="en-US" sz="1800" dirty="0">
                <a:solidFill>
                  <a:srgbClr val="333333"/>
                </a:solidFill>
                <a:effectLst/>
                <a:latin typeface="微软雅黑" panose="020B0503020204020204" pitchFamily="34" charset="-122"/>
                <a:ea typeface="微软雅黑" panose="020B0503020204020204" pitchFamily="34" charset="-122"/>
              </a:rPr>
              <a:t>苏莹</a:t>
            </a:r>
            <a:r>
              <a:rPr lang="en-US" altLang="zh-CN" sz="1800" dirty="0">
                <a:solidFill>
                  <a:srgbClr val="333333"/>
                </a:solidFill>
                <a:effectLst/>
                <a:latin typeface="微软雅黑" panose="020B0503020204020204" pitchFamily="34" charset="-122"/>
                <a:ea typeface="微软雅黑" panose="020B0503020204020204" pitchFamily="34" charset="-122"/>
              </a:rPr>
              <a:t>.</a:t>
            </a:r>
            <a:r>
              <a:rPr lang="zh-CN" altLang="en-US" sz="1800" dirty="0">
                <a:solidFill>
                  <a:srgbClr val="333333"/>
                </a:solidFill>
                <a:effectLst/>
                <a:latin typeface="微软雅黑" panose="020B0503020204020204" pitchFamily="34" charset="-122"/>
                <a:ea typeface="微软雅黑" panose="020B0503020204020204" pitchFamily="34" charset="-122"/>
              </a:rPr>
              <a:t>一类考虑负面评价的个性化推荐系统构架研究</a:t>
            </a:r>
            <a:r>
              <a:rPr lang="en-US" altLang="zh-CN" sz="1800" dirty="0">
                <a:solidFill>
                  <a:srgbClr val="333333"/>
                </a:solidFill>
                <a:effectLst/>
                <a:latin typeface="微软雅黑" panose="020B0503020204020204" pitchFamily="34" charset="-122"/>
                <a:ea typeface="微软雅黑" panose="020B0503020204020204" pitchFamily="34" charset="-122"/>
              </a:rPr>
              <a:t>[J].</a:t>
            </a:r>
            <a:r>
              <a:rPr lang="zh-CN" altLang="en-US" sz="1800" dirty="0">
                <a:solidFill>
                  <a:srgbClr val="333333"/>
                </a:solidFill>
                <a:effectLst/>
                <a:latin typeface="微软雅黑" panose="020B0503020204020204" pitchFamily="34" charset="-122"/>
                <a:ea typeface="微软雅黑" panose="020B0503020204020204" pitchFamily="34" charset="-122"/>
              </a:rPr>
              <a:t>电脑知识与技术</a:t>
            </a:r>
            <a:r>
              <a:rPr lang="en-US" altLang="zh-CN" sz="1800" dirty="0">
                <a:solidFill>
                  <a:srgbClr val="333333"/>
                </a:solidFill>
                <a:effectLst/>
                <a:latin typeface="微软雅黑" panose="020B0503020204020204" pitchFamily="34" charset="-122"/>
                <a:ea typeface="微软雅黑" panose="020B0503020204020204" pitchFamily="34" charset="-122"/>
              </a:rPr>
              <a:t>,2012,8(03):611-613.</a:t>
            </a:r>
            <a:endParaRPr lang="zh-CN" altLang="en-US" sz="1800" dirty="0">
              <a:solidFill>
                <a:srgbClr val="494949"/>
              </a:solidFill>
              <a:effectLst/>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sz="1800" dirty="0">
                <a:solidFill>
                  <a:srgbClr val="333333"/>
                </a:solidFill>
                <a:effectLst/>
                <a:latin typeface="微软雅黑" panose="020B0503020204020204" pitchFamily="34" charset="-122"/>
                <a:ea typeface="微软雅黑" panose="020B0503020204020204" pitchFamily="34" charset="-122"/>
              </a:rPr>
              <a:t>[6]</a:t>
            </a:r>
            <a:r>
              <a:rPr lang="zh-CN" altLang="en-US" sz="1800" dirty="0">
                <a:solidFill>
                  <a:srgbClr val="333333"/>
                </a:solidFill>
                <a:effectLst/>
                <a:latin typeface="微软雅黑" panose="020B0503020204020204" pitchFamily="34" charset="-122"/>
                <a:ea typeface="微软雅黑" panose="020B0503020204020204" pitchFamily="34" charset="-122"/>
              </a:rPr>
              <a:t>解冬青</a:t>
            </a:r>
            <a:r>
              <a:rPr lang="en-US" altLang="zh-CN" sz="1800" dirty="0">
                <a:solidFill>
                  <a:srgbClr val="333333"/>
                </a:solidFill>
                <a:effectLst/>
                <a:latin typeface="微软雅黑" panose="020B0503020204020204" pitchFamily="34" charset="-122"/>
                <a:ea typeface="微软雅黑" panose="020B0503020204020204" pitchFamily="34" charset="-122"/>
              </a:rPr>
              <a:t>. </a:t>
            </a:r>
            <a:r>
              <a:rPr lang="zh-CN" altLang="en-US" sz="1800" dirty="0">
                <a:solidFill>
                  <a:srgbClr val="333333"/>
                </a:solidFill>
                <a:effectLst/>
                <a:latin typeface="微软雅黑" panose="020B0503020204020204" pitchFamily="34" charset="-122"/>
                <a:ea typeface="微软雅黑" panose="020B0503020204020204" pitchFamily="34" charset="-122"/>
              </a:rPr>
              <a:t>网络学习的个性化评价系统的研究与设计</a:t>
            </a:r>
            <a:r>
              <a:rPr lang="en-US" altLang="zh-CN" sz="1800" dirty="0">
                <a:solidFill>
                  <a:srgbClr val="333333"/>
                </a:solidFill>
                <a:effectLst/>
                <a:latin typeface="微软雅黑" panose="020B0503020204020204" pitchFamily="34" charset="-122"/>
                <a:ea typeface="微软雅黑" panose="020B0503020204020204" pitchFamily="34" charset="-122"/>
              </a:rPr>
              <a:t>[D].</a:t>
            </a:r>
            <a:r>
              <a:rPr lang="zh-CN" altLang="en-US" sz="1800" dirty="0">
                <a:solidFill>
                  <a:srgbClr val="333333"/>
                </a:solidFill>
                <a:effectLst/>
                <a:latin typeface="微软雅黑" panose="020B0503020204020204" pitchFamily="34" charset="-122"/>
                <a:ea typeface="微软雅黑" panose="020B0503020204020204" pitchFamily="34" charset="-122"/>
              </a:rPr>
              <a:t>华东师范大学</a:t>
            </a:r>
            <a:r>
              <a:rPr lang="en-US" altLang="zh-CN" sz="1800" dirty="0">
                <a:solidFill>
                  <a:srgbClr val="333333"/>
                </a:solidFill>
                <a:effectLst/>
                <a:latin typeface="微软雅黑" panose="020B0503020204020204" pitchFamily="34" charset="-122"/>
                <a:ea typeface="微软雅黑" panose="020B0503020204020204" pitchFamily="34" charset="-122"/>
              </a:rPr>
              <a:t>,2011.</a:t>
            </a:r>
            <a:endParaRPr lang="zh-CN" altLang="en-US" sz="1800" dirty="0">
              <a:solidFill>
                <a:srgbClr val="494949"/>
              </a:solidFill>
              <a:effectLst/>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sz="1800" dirty="0">
                <a:solidFill>
                  <a:srgbClr val="333333"/>
                </a:solidFill>
                <a:effectLst/>
                <a:latin typeface="微软雅黑" panose="020B0503020204020204" pitchFamily="34" charset="-122"/>
                <a:ea typeface="微软雅黑" panose="020B0503020204020204" pitchFamily="34" charset="-122"/>
              </a:rPr>
              <a:t>[7]</a:t>
            </a:r>
            <a:r>
              <a:rPr lang="zh-CN" altLang="en-US" sz="1800" dirty="0">
                <a:solidFill>
                  <a:srgbClr val="333333"/>
                </a:solidFill>
                <a:effectLst/>
                <a:latin typeface="微软雅黑" panose="020B0503020204020204" pitchFamily="34" charset="-122"/>
                <a:ea typeface="微软雅黑" panose="020B0503020204020204" pitchFamily="34" charset="-122"/>
              </a:rPr>
              <a:t>陈莉萍</a:t>
            </a:r>
            <a:r>
              <a:rPr lang="en-US" altLang="zh-CN" sz="1800" dirty="0">
                <a:solidFill>
                  <a:srgbClr val="333333"/>
                </a:solidFill>
                <a:effectLst/>
                <a:latin typeface="微软雅黑" panose="020B0503020204020204" pitchFamily="34" charset="-122"/>
                <a:ea typeface="微软雅黑" panose="020B0503020204020204" pitchFamily="34" charset="-122"/>
              </a:rPr>
              <a:t>,</a:t>
            </a:r>
            <a:r>
              <a:rPr lang="zh-CN" altLang="en-US" sz="1800" dirty="0">
                <a:solidFill>
                  <a:srgbClr val="333333"/>
                </a:solidFill>
                <a:effectLst/>
                <a:latin typeface="微软雅黑" panose="020B0503020204020204" pitchFamily="34" charset="-122"/>
                <a:ea typeface="微软雅黑" panose="020B0503020204020204" pitchFamily="34" charset="-122"/>
              </a:rPr>
              <a:t>王艳丽</a:t>
            </a:r>
            <a:r>
              <a:rPr lang="en-US" altLang="zh-CN" sz="1800" dirty="0">
                <a:solidFill>
                  <a:srgbClr val="333333"/>
                </a:solidFill>
                <a:effectLst/>
                <a:latin typeface="微软雅黑" panose="020B0503020204020204" pitchFamily="34" charset="-122"/>
                <a:ea typeface="微软雅黑" panose="020B0503020204020204" pitchFamily="34" charset="-122"/>
              </a:rPr>
              <a:t>.</a:t>
            </a:r>
            <a:r>
              <a:rPr lang="zh-CN" altLang="en-US" sz="1800" dirty="0">
                <a:solidFill>
                  <a:srgbClr val="333333"/>
                </a:solidFill>
                <a:effectLst/>
                <a:latin typeface="微软雅黑" panose="020B0503020204020204" pitchFamily="34" charset="-122"/>
                <a:ea typeface="微软雅黑" panose="020B0503020204020204" pitchFamily="34" charset="-122"/>
              </a:rPr>
              <a:t>个性化网络学习评价模型与系统的设计</a:t>
            </a:r>
            <a:r>
              <a:rPr lang="en-US" altLang="zh-CN" sz="1800" dirty="0">
                <a:solidFill>
                  <a:srgbClr val="333333"/>
                </a:solidFill>
                <a:effectLst/>
                <a:latin typeface="微软雅黑" panose="020B0503020204020204" pitchFamily="34" charset="-122"/>
                <a:ea typeface="微软雅黑" panose="020B0503020204020204" pitchFamily="34" charset="-122"/>
              </a:rPr>
              <a:t>[J].</a:t>
            </a:r>
            <a:r>
              <a:rPr lang="zh-CN" altLang="en-US" sz="1800" dirty="0">
                <a:solidFill>
                  <a:srgbClr val="333333"/>
                </a:solidFill>
                <a:effectLst/>
                <a:latin typeface="微软雅黑" panose="020B0503020204020204" pitchFamily="34" charset="-122"/>
                <a:ea typeface="微软雅黑" panose="020B0503020204020204" pitchFamily="34" charset="-122"/>
              </a:rPr>
              <a:t>电子设计工程</a:t>
            </a:r>
            <a:r>
              <a:rPr lang="en-US" altLang="zh-CN" sz="1800" dirty="0">
                <a:solidFill>
                  <a:srgbClr val="333333"/>
                </a:solidFill>
                <a:effectLst/>
                <a:latin typeface="微软雅黑" panose="020B0503020204020204" pitchFamily="34" charset="-122"/>
                <a:ea typeface="微软雅黑" panose="020B0503020204020204" pitchFamily="34" charset="-122"/>
              </a:rPr>
              <a:t>,2009,17(03):83-85.</a:t>
            </a:r>
            <a:endParaRPr lang="zh-CN" altLang="en-US" sz="1800" dirty="0">
              <a:solidFill>
                <a:srgbClr val="494949"/>
              </a:solidFill>
              <a:effectLst/>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sz="1800" dirty="0">
                <a:solidFill>
                  <a:srgbClr val="333333"/>
                </a:solidFill>
                <a:effectLst/>
                <a:latin typeface="微软雅黑" panose="020B0503020204020204" pitchFamily="34" charset="-122"/>
                <a:ea typeface="微软雅黑" panose="020B0503020204020204" pitchFamily="34" charset="-122"/>
              </a:rPr>
              <a:t>《</a:t>
            </a:r>
            <a:r>
              <a:rPr lang="zh-CN" altLang="en-US" sz="1800" dirty="0">
                <a:solidFill>
                  <a:srgbClr val="333333"/>
                </a:solidFill>
                <a:effectLst/>
                <a:latin typeface="微软雅黑" panose="020B0503020204020204" pitchFamily="34" charset="-122"/>
                <a:ea typeface="微软雅黑" panose="020B0503020204020204" pitchFamily="34" charset="-122"/>
              </a:rPr>
              <a:t>针对学生的个性化评价系统需求分析说明书</a:t>
            </a:r>
            <a:r>
              <a:rPr lang="en-US" altLang="zh-CN" sz="1800" dirty="0">
                <a:solidFill>
                  <a:srgbClr val="333333"/>
                </a:solidFill>
                <a:effectLst/>
                <a:latin typeface="微软雅黑" panose="020B0503020204020204" pitchFamily="34" charset="-122"/>
                <a:ea typeface="微软雅黑" panose="020B0503020204020204" pitchFamily="34" charset="-122"/>
              </a:rPr>
              <a:t>》</a:t>
            </a:r>
            <a:endParaRPr lang="zh-CN" altLang="en-US" sz="1800" dirty="0">
              <a:solidFill>
                <a:srgbClr val="494949"/>
              </a:solidFill>
              <a:effectLst/>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sz="1800" dirty="0">
                <a:solidFill>
                  <a:srgbClr val="333333"/>
                </a:solidFill>
                <a:effectLst/>
                <a:latin typeface="微软雅黑" panose="020B0503020204020204" pitchFamily="34" charset="-122"/>
                <a:ea typeface="微软雅黑" panose="020B0503020204020204" pitchFamily="34" charset="-122"/>
              </a:rPr>
              <a:t>《</a:t>
            </a:r>
            <a:r>
              <a:rPr lang="zh-CN" altLang="en-US" sz="1800" dirty="0">
                <a:solidFill>
                  <a:srgbClr val="333333"/>
                </a:solidFill>
                <a:effectLst/>
                <a:latin typeface="微软雅黑" panose="020B0503020204020204" pitchFamily="34" charset="-122"/>
                <a:ea typeface="微软雅黑" panose="020B0503020204020204" pitchFamily="34" charset="-122"/>
              </a:rPr>
              <a:t>针对学生的个性化评价系统概要说明书</a:t>
            </a:r>
            <a:r>
              <a:rPr lang="en-US" altLang="zh-CN" sz="1800" dirty="0">
                <a:solidFill>
                  <a:srgbClr val="333333"/>
                </a:solidFill>
                <a:effectLst/>
                <a:latin typeface="微软雅黑" panose="020B0503020204020204" pitchFamily="34" charset="-122"/>
                <a:ea typeface="微软雅黑" panose="020B0503020204020204" pitchFamily="34" charset="-122"/>
              </a:rPr>
              <a:t>》</a:t>
            </a:r>
            <a:endParaRPr lang="zh-CN" altLang="en-US" sz="1800" dirty="0">
              <a:solidFill>
                <a:srgbClr val="494949"/>
              </a:solidFill>
              <a:effectLst/>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
        <p:nvSpPr>
          <p:cNvPr id="4" name="日期占位符 3">
            <a:extLst>
              <a:ext uri="{FF2B5EF4-FFF2-40B4-BE49-F238E27FC236}">
                <a16:creationId xmlns:a16="http://schemas.microsoft.com/office/drawing/2014/main" id="{9037E09D-BAD1-4806-A6C4-73E51661D848}"/>
              </a:ext>
            </a:extLst>
          </p:cNvPr>
          <p:cNvSpPr>
            <a:spLocks noGrp="1"/>
          </p:cNvSpPr>
          <p:nvPr>
            <p:ph type="dt" sz="half" idx="10"/>
          </p:nvPr>
        </p:nvSpPr>
        <p:spPr/>
        <p:txBody>
          <a:bodyPr/>
          <a:lstStyle/>
          <a:p>
            <a:r>
              <a:rPr lang="en-US" altLang="zh-CN"/>
              <a:t>2020/12/10</a:t>
            </a:r>
            <a:endParaRPr lang="zh-CN" altLang="en-US"/>
          </a:p>
        </p:txBody>
      </p:sp>
      <p:sp>
        <p:nvSpPr>
          <p:cNvPr id="5" name="灯片编号占位符 4">
            <a:extLst>
              <a:ext uri="{FF2B5EF4-FFF2-40B4-BE49-F238E27FC236}">
                <a16:creationId xmlns:a16="http://schemas.microsoft.com/office/drawing/2014/main" id="{BAF5418C-DFE2-4444-A156-66E13F8CBD48}"/>
              </a:ext>
            </a:extLst>
          </p:cNvPr>
          <p:cNvSpPr>
            <a:spLocks noGrp="1"/>
          </p:cNvSpPr>
          <p:nvPr>
            <p:ph type="sldNum" sz="quarter" idx="12"/>
          </p:nvPr>
        </p:nvSpPr>
        <p:spPr/>
        <p:txBody>
          <a:bodyPr/>
          <a:lstStyle/>
          <a:p>
            <a:fld id="{55D99C6E-302C-43CA-B480-444E9DFCD711}" type="slidenum">
              <a:rPr lang="zh-CN" altLang="en-US" smtClean="0"/>
              <a:t>7</a:t>
            </a:fld>
            <a:endParaRPr lang="zh-CN" altLang="en-US"/>
          </a:p>
        </p:txBody>
      </p:sp>
    </p:spTree>
    <p:extLst>
      <p:ext uri="{BB962C8B-B14F-4D97-AF65-F5344CB8AC3E}">
        <p14:creationId xmlns:p14="http://schemas.microsoft.com/office/powerpoint/2010/main" val="49173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4F77DD3A-8CF3-409A-997E-023B3EC460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80393" y="723018"/>
            <a:ext cx="8111607" cy="5411963"/>
          </a:xfrm>
          <a:prstGeom prst="rect">
            <a:avLst/>
          </a:prstGeom>
          <a:ln w="127000" cap="sq">
            <a:solidFill>
              <a:srgbClr val="000000"/>
            </a:solidFill>
            <a:miter lim="800000"/>
          </a:ln>
          <a:effectLst>
            <a:outerShdw blurRad="57150" dist="50800" dir="2700000" algn="tl" rotWithShape="0">
              <a:srgbClr val="000000">
                <a:alpha val="40000"/>
              </a:srgbClr>
            </a:outerShdw>
            <a:softEdge rad="495300"/>
          </a:effectLst>
        </p:spPr>
      </p:pic>
      <p:sp>
        <p:nvSpPr>
          <p:cNvPr id="4" name="标题 3">
            <a:extLst>
              <a:ext uri="{FF2B5EF4-FFF2-40B4-BE49-F238E27FC236}">
                <a16:creationId xmlns:a16="http://schemas.microsoft.com/office/drawing/2014/main" id="{CFC692C4-E765-4B22-BBD7-5DFEA2A49B90}"/>
              </a:ext>
            </a:extLst>
          </p:cNvPr>
          <p:cNvSpPr>
            <a:spLocks noGrp="1"/>
          </p:cNvSpPr>
          <p:nvPr>
            <p:ph type="title"/>
          </p:nvPr>
        </p:nvSpPr>
        <p:spPr/>
        <p:txBody>
          <a:bodyPr>
            <a:normAutofit/>
          </a:bodyPr>
          <a:lstStyle/>
          <a:p>
            <a:r>
              <a:rPr lang="zh-CN" altLang="en-US" sz="5400" dirty="0"/>
              <a:t>二、程序结构</a:t>
            </a:r>
          </a:p>
        </p:txBody>
      </p:sp>
      <p:sp>
        <p:nvSpPr>
          <p:cNvPr id="7" name="文本占位符 6">
            <a:extLst>
              <a:ext uri="{FF2B5EF4-FFF2-40B4-BE49-F238E27FC236}">
                <a16:creationId xmlns:a16="http://schemas.microsoft.com/office/drawing/2014/main" id="{0B9B771F-CC3F-4B11-B769-782727FC153E}"/>
              </a:ext>
            </a:extLst>
          </p:cNvPr>
          <p:cNvSpPr>
            <a:spLocks noGrp="1"/>
          </p:cNvSpPr>
          <p:nvPr>
            <p:ph type="body" sz="half" idx="2"/>
          </p:nvPr>
        </p:nvSpPr>
        <p:spPr>
          <a:xfrm>
            <a:off x="457200" y="3157538"/>
            <a:ext cx="3200400" cy="3147666"/>
          </a:xfrm>
        </p:spPr>
        <p:txBody>
          <a:bodyPr>
            <a:normAutofit/>
          </a:bodyPr>
          <a:lstStyle/>
          <a:p>
            <a:pPr marL="285750" indent="-285750">
              <a:buFont typeface="Arial" panose="020B0604020202020204" pitchFamily="34" charset="0"/>
              <a:buChar char="•"/>
            </a:pPr>
            <a:r>
              <a:rPr lang="zh-CN" altLang="en-US" sz="3200" dirty="0"/>
              <a:t>程序描述</a:t>
            </a:r>
            <a:endParaRPr lang="en-US" altLang="zh-CN" sz="3200" dirty="0"/>
          </a:p>
          <a:p>
            <a:pPr marL="285750" indent="-285750">
              <a:buFont typeface="Arial" panose="020B0604020202020204" pitchFamily="34" charset="0"/>
              <a:buChar char="•"/>
            </a:pPr>
            <a:r>
              <a:rPr lang="zh-CN" altLang="en-US" sz="3200" dirty="0"/>
              <a:t>功能</a:t>
            </a:r>
            <a:endParaRPr lang="en-US" altLang="zh-CN" sz="3200" dirty="0"/>
          </a:p>
          <a:p>
            <a:pPr marL="285750" indent="-285750">
              <a:buFont typeface="Arial" panose="020B0604020202020204" pitchFamily="34" charset="0"/>
              <a:buChar char="•"/>
            </a:pPr>
            <a:r>
              <a:rPr lang="zh-CN" altLang="en-US" sz="3200" dirty="0"/>
              <a:t>算法</a:t>
            </a:r>
            <a:endParaRPr lang="en-US" altLang="zh-CN" sz="3200" dirty="0"/>
          </a:p>
          <a:p>
            <a:pPr marL="285750" indent="-285750">
              <a:buFont typeface="Arial" panose="020B0604020202020204" pitchFamily="34" charset="0"/>
              <a:buChar char="•"/>
            </a:pPr>
            <a:r>
              <a:rPr lang="zh-CN" altLang="en-US" sz="3200" dirty="0"/>
              <a:t>流程逻辑</a:t>
            </a:r>
            <a:endParaRPr lang="en-US" altLang="zh-CN" sz="3200" dirty="0"/>
          </a:p>
          <a:p>
            <a:pPr marL="285750" indent="-285750">
              <a:buFont typeface="Arial" panose="020B0604020202020204" pitchFamily="34" charset="0"/>
              <a:buChar char="•"/>
            </a:pPr>
            <a:endParaRPr lang="zh-CN" altLang="en-US" sz="3200" dirty="0"/>
          </a:p>
        </p:txBody>
      </p:sp>
      <p:sp>
        <p:nvSpPr>
          <p:cNvPr id="2" name="日期占位符 1">
            <a:extLst>
              <a:ext uri="{FF2B5EF4-FFF2-40B4-BE49-F238E27FC236}">
                <a16:creationId xmlns:a16="http://schemas.microsoft.com/office/drawing/2014/main" id="{E5B2ADFF-3D25-4B7C-B19B-EF9A515D9F7D}"/>
              </a:ext>
            </a:extLst>
          </p:cNvPr>
          <p:cNvSpPr>
            <a:spLocks noGrp="1"/>
          </p:cNvSpPr>
          <p:nvPr>
            <p:ph type="dt" sz="half" idx="10"/>
          </p:nvPr>
        </p:nvSpPr>
        <p:spPr/>
        <p:txBody>
          <a:bodyPr/>
          <a:lstStyle/>
          <a:p>
            <a:r>
              <a:rPr lang="en-US" altLang="zh-CN"/>
              <a:t>2020/12/10</a:t>
            </a:r>
            <a:endParaRPr lang="zh-CN" altLang="en-US"/>
          </a:p>
        </p:txBody>
      </p:sp>
      <p:sp>
        <p:nvSpPr>
          <p:cNvPr id="3" name="灯片编号占位符 2">
            <a:extLst>
              <a:ext uri="{FF2B5EF4-FFF2-40B4-BE49-F238E27FC236}">
                <a16:creationId xmlns:a16="http://schemas.microsoft.com/office/drawing/2014/main" id="{9B468DBF-E503-4307-B67A-CBF6B469583D}"/>
              </a:ext>
            </a:extLst>
          </p:cNvPr>
          <p:cNvSpPr>
            <a:spLocks noGrp="1"/>
          </p:cNvSpPr>
          <p:nvPr>
            <p:ph type="sldNum" sz="quarter" idx="12"/>
          </p:nvPr>
        </p:nvSpPr>
        <p:spPr/>
        <p:txBody>
          <a:bodyPr/>
          <a:lstStyle/>
          <a:p>
            <a:fld id="{55D99C6E-302C-43CA-B480-444E9DFCD711}" type="slidenum">
              <a:rPr lang="zh-CN" altLang="en-US" smtClean="0"/>
              <a:t>8</a:t>
            </a:fld>
            <a:endParaRPr lang="zh-CN" altLang="en-US"/>
          </a:p>
        </p:txBody>
      </p:sp>
      <p:sp>
        <p:nvSpPr>
          <p:cNvPr id="10" name="等腰三角形 9">
            <a:extLst>
              <a:ext uri="{FF2B5EF4-FFF2-40B4-BE49-F238E27FC236}">
                <a16:creationId xmlns:a16="http://schemas.microsoft.com/office/drawing/2014/main" id="{AEFB4306-1F73-4FE8-B36A-EEE6C84F57BA}"/>
              </a:ext>
            </a:extLst>
          </p:cNvPr>
          <p:cNvSpPr/>
          <p:nvPr/>
        </p:nvSpPr>
        <p:spPr>
          <a:xfrm rot="5400000">
            <a:off x="2268138" y="1828799"/>
            <a:ext cx="6824911" cy="3200400"/>
          </a:xfrm>
          <a:prstGeom prst="triangle">
            <a:avLst>
              <a:gd name="adj" fmla="val 50209"/>
            </a:avLst>
          </a:prstGeom>
          <a:gradFill>
            <a:gsLst>
              <a:gs pos="0">
                <a:srgbClr val="2683C6">
                  <a:alpha val="63000"/>
                </a:srgbClr>
              </a:gs>
              <a:gs pos="29000">
                <a:srgbClr val="2683C6">
                  <a:alpha val="70980"/>
                </a:srgbClr>
              </a:gs>
              <a:gs pos="60000">
                <a:srgbClr val="2683C6">
                  <a:alpha val="82000"/>
                </a:srgbClr>
              </a:gs>
              <a:gs pos="100000">
                <a:srgbClr val="2683C6"/>
              </a:gs>
            </a:gsLst>
            <a:lin ang="540000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AEF9103F-A3CE-46EC-B7F9-E6D8344CD4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60033" y="-4"/>
            <a:ext cx="1104900" cy="1666875"/>
          </a:xfrm>
          <a:prstGeom prst="rect">
            <a:avLst/>
          </a:prstGeom>
        </p:spPr>
      </p:pic>
    </p:spTree>
    <p:extLst>
      <p:ext uri="{BB962C8B-B14F-4D97-AF65-F5344CB8AC3E}">
        <p14:creationId xmlns:p14="http://schemas.microsoft.com/office/powerpoint/2010/main" val="91205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1BC920AB-D116-4947-8E20-D9253253A837}"/>
              </a:ext>
            </a:extLst>
          </p:cNvPr>
          <p:cNvSpPr>
            <a:spLocks noGrp="1"/>
          </p:cNvSpPr>
          <p:nvPr>
            <p:ph type="dt" sz="half" idx="10"/>
          </p:nvPr>
        </p:nvSpPr>
        <p:spPr/>
        <p:txBody>
          <a:bodyPr/>
          <a:lstStyle/>
          <a:p>
            <a:r>
              <a:rPr lang="en-US" altLang="zh-CN"/>
              <a:t>2020/12/10</a:t>
            </a:r>
            <a:endParaRPr lang="zh-CN" altLang="en-US"/>
          </a:p>
        </p:txBody>
      </p:sp>
      <p:sp>
        <p:nvSpPr>
          <p:cNvPr id="6" name="灯片编号占位符 5">
            <a:extLst>
              <a:ext uri="{FF2B5EF4-FFF2-40B4-BE49-F238E27FC236}">
                <a16:creationId xmlns:a16="http://schemas.microsoft.com/office/drawing/2014/main" id="{2F048DE1-C5EA-4B92-A8CF-0AA3BF336951}"/>
              </a:ext>
            </a:extLst>
          </p:cNvPr>
          <p:cNvSpPr>
            <a:spLocks noGrp="1"/>
          </p:cNvSpPr>
          <p:nvPr>
            <p:ph type="sldNum" sz="quarter" idx="12"/>
          </p:nvPr>
        </p:nvSpPr>
        <p:spPr/>
        <p:txBody>
          <a:bodyPr/>
          <a:lstStyle/>
          <a:p>
            <a:fld id="{55D99C6E-302C-43CA-B480-444E9DFCD711}" type="slidenum">
              <a:rPr lang="zh-CN" altLang="en-US" smtClean="0"/>
              <a:t>9</a:t>
            </a:fld>
            <a:endParaRPr lang="zh-CN" altLang="en-US"/>
          </a:p>
        </p:txBody>
      </p:sp>
      <p:pic>
        <p:nvPicPr>
          <p:cNvPr id="7" name="图片 6">
            <a:extLst>
              <a:ext uri="{FF2B5EF4-FFF2-40B4-BE49-F238E27FC236}">
                <a16:creationId xmlns:a16="http://schemas.microsoft.com/office/drawing/2014/main" id="{3E2CAE09-E589-4F67-9F84-3CBAEFC392D1}"/>
              </a:ext>
            </a:extLst>
          </p:cNvPr>
          <p:cNvPicPr>
            <a:picLocks noChangeAspect="1"/>
          </p:cNvPicPr>
          <p:nvPr/>
        </p:nvPicPr>
        <p:blipFill rotWithShape="1">
          <a:blip r:embed="rId3">
            <a:extLst>
              <a:ext uri="{28A0092B-C50C-407E-A947-70E740481C1C}">
                <a14:useLocalDpi xmlns:a14="http://schemas.microsoft.com/office/drawing/2010/main" val="0"/>
              </a:ext>
            </a:extLst>
          </a:blip>
          <a:srcRect l="-7626" t="-4308" r="-6293" b="-1795"/>
          <a:stretch/>
        </p:blipFill>
        <p:spPr>
          <a:xfrm>
            <a:off x="1952625" y="257174"/>
            <a:ext cx="4276726" cy="6029325"/>
          </a:xfrm>
          <a:prstGeom prst="rect">
            <a:avLst/>
          </a:prstGeom>
        </p:spPr>
      </p:pic>
      <p:pic>
        <p:nvPicPr>
          <p:cNvPr id="8" name="图形 7">
            <a:extLst>
              <a:ext uri="{FF2B5EF4-FFF2-40B4-BE49-F238E27FC236}">
                <a16:creationId xmlns:a16="http://schemas.microsoft.com/office/drawing/2014/main" id="{4BF0EC62-882C-4980-BF70-3F23B9231B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3480" y="1428827"/>
            <a:ext cx="7797339" cy="5636630"/>
          </a:xfrm>
          <a:prstGeom prst="rect">
            <a:avLst/>
          </a:prstGeom>
        </p:spPr>
      </p:pic>
    </p:spTree>
    <p:extLst>
      <p:ext uri="{BB962C8B-B14F-4D97-AF65-F5344CB8AC3E}">
        <p14:creationId xmlns:p14="http://schemas.microsoft.com/office/powerpoint/2010/main" val="1606026646"/>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5402</TotalTime>
  <Words>2775</Words>
  <Application>Microsoft Office PowerPoint</Application>
  <PresentationFormat>宽屏</PresentationFormat>
  <Paragraphs>375</Paragraphs>
  <Slides>37</Slides>
  <Notes>37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0" baseType="lpstr">
      <vt:lpstr>Helvetica Neue</vt:lpstr>
      <vt:lpstr>source-han-serif-tc</vt:lpstr>
      <vt:lpstr>unset</vt:lpstr>
      <vt:lpstr>等线</vt:lpstr>
      <vt:lpstr>SimSun</vt:lpstr>
      <vt:lpstr>Microsoft YaHei</vt:lpstr>
      <vt:lpstr>Microsoft YaHei</vt:lpstr>
      <vt:lpstr>Arial</vt:lpstr>
      <vt:lpstr>Calibri</vt:lpstr>
      <vt:lpstr>Calibri Light</vt:lpstr>
      <vt:lpstr>Wingdings</vt:lpstr>
      <vt:lpstr>回顾</vt:lpstr>
      <vt:lpstr>Acrobat Document</vt:lpstr>
      <vt:lpstr> 针对学生的个性化评价系统 --详细设计说明书</vt:lpstr>
      <vt:lpstr>PowerPoint 演示文稿</vt:lpstr>
      <vt:lpstr>一、引言</vt:lpstr>
      <vt:lpstr>PowerPoint 演示文稿</vt:lpstr>
      <vt:lpstr>PowerPoint 演示文稿</vt:lpstr>
      <vt:lpstr>PowerPoint 演示文稿</vt:lpstr>
      <vt:lpstr>PowerPoint 演示文稿</vt:lpstr>
      <vt:lpstr>二、程序结构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针对学生的个性化评价系统 --详细设计说明书</dc:title>
  <dc:creator>zhang richard</dc:creator>
  <cp:lastModifiedBy>zhang richard</cp:lastModifiedBy>
  <cp:revision>86</cp:revision>
  <dcterms:created xsi:type="dcterms:W3CDTF">2020-12-05T09:28:24Z</dcterms:created>
  <dcterms:modified xsi:type="dcterms:W3CDTF">2020-12-09T10:43:12Z</dcterms:modified>
</cp:coreProperties>
</file>