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68" r:id="rId6"/>
    <p:sldId id="270" r:id="rId7"/>
    <p:sldId id="259" r:id="rId8"/>
    <p:sldId id="260" r:id="rId9"/>
    <p:sldId id="262" r:id="rId10"/>
    <p:sldId id="264" r:id="rId11"/>
    <p:sldId id="261" r:id="rId12"/>
    <p:sldId id="266" r:id="rId13"/>
    <p:sldId id="263" r:id="rId14"/>
    <p:sldId id="267" r:id="rId15"/>
    <p:sldId id="2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1955A-9315-C36E-2C61-1C6EBA1A17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3ECF864-D3E5-B11B-14C6-4F49CC190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979CCF-364D-1E05-50DB-F9E24062BC65}"/>
              </a:ext>
            </a:extLst>
          </p:cNvPr>
          <p:cNvSpPr>
            <a:spLocks noGrp="1"/>
          </p:cNvSpPr>
          <p:nvPr>
            <p:ph type="dt" sz="half" idx="10"/>
          </p:nvPr>
        </p:nvSpPr>
        <p:spPr/>
        <p:txBody>
          <a:bodyPr/>
          <a:lstStyle/>
          <a:p>
            <a:fld id="{2D29A9BD-5097-481C-9740-01303BD689F5}"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5A31EF28-4934-C86C-57E0-974BD74E0A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BFD822-0A73-B3F4-9CFC-397786F735EC}"/>
              </a:ext>
            </a:extLst>
          </p:cNvPr>
          <p:cNvSpPr>
            <a:spLocks noGrp="1"/>
          </p:cNvSpPr>
          <p:nvPr>
            <p:ph type="sldNum" sz="quarter" idx="12"/>
          </p:nvPr>
        </p:nvSpPr>
        <p:spPr/>
        <p:txBody>
          <a:body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1186262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84412-25B3-2C58-BA27-0D7E58ED1D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E603BC-825B-1F33-9C4B-7D539571C1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BCC7DE-3B9F-2098-CEAF-6A653E98ED5C}"/>
              </a:ext>
            </a:extLst>
          </p:cNvPr>
          <p:cNvSpPr>
            <a:spLocks noGrp="1"/>
          </p:cNvSpPr>
          <p:nvPr>
            <p:ph type="dt" sz="half" idx="10"/>
          </p:nvPr>
        </p:nvSpPr>
        <p:spPr/>
        <p:txBody>
          <a:bodyPr/>
          <a:lstStyle/>
          <a:p>
            <a:fld id="{2D29A9BD-5097-481C-9740-01303BD689F5}"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6557986B-A579-85A2-775D-4213860B40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8A6900-1219-854E-D1BC-67E5B8FE3297}"/>
              </a:ext>
            </a:extLst>
          </p:cNvPr>
          <p:cNvSpPr>
            <a:spLocks noGrp="1"/>
          </p:cNvSpPr>
          <p:nvPr>
            <p:ph type="sldNum" sz="quarter" idx="12"/>
          </p:nvPr>
        </p:nvSpPr>
        <p:spPr/>
        <p:txBody>
          <a:body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3803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91E549-A46C-CE7C-A41E-22AC0F232C2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26C7F8-956C-008A-0BDF-8FF2240D1EA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2A812C-69BD-EBD5-91E8-7B40F8561A80}"/>
              </a:ext>
            </a:extLst>
          </p:cNvPr>
          <p:cNvSpPr>
            <a:spLocks noGrp="1"/>
          </p:cNvSpPr>
          <p:nvPr>
            <p:ph type="dt" sz="half" idx="10"/>
          </p:nvPr>
        </p:nvSpPr>
        <p:spPr/>
        <p:txBody>
          <a:bodyPr/>
          <a:lstStyle/>
          <a:p>
            <a:fld id="{2D29A9BD-5097-481C-9740-01303BD689F5}"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957173E1-D7B1-2F4D-12A4-1D6F78C6D3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E3FB48-E92D-58EF-0367-2E00448831D6}"/>
              </a:ext>
            </a:extLst>
          </p:cNvPr>
          <p:cNvSpPr>
            <a:spLocks noGrp="1"/>
          </p:cNvSpPr>
          <p:nvPr>
            <p:ph type="sldNum" sz="quarter" idx="12"/>
          </p:nvPr>
        </p:nvSpPr>
        <p:spPr/>
        <p:txBody>
          <a:body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53591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440D3-0312-5470-D2A2-F4AC7EE2C2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1117BC-2E72-B81B-576E-13C7C6983B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619520-7397-9B28-2257-0FA8C7517A30}"/>
              </a:ext>
            </a:extLst>
          </p:cNvPr>
          <p:cNvSpPr>
            <a:spLocks noGrp="1"/>
          </p:cNvSpPr>
          <p:nvPr>
            <p:ph type="dt" sz="half" idx="10"/>
          </p:nvPr>
        </p:nvSpPr>
        <p:spPr/>
        <p:txBody>
          <a:bodyPr/>
          <a:lstStyle/>
          <a:p>
            <a:fld id="{2D29A9BD-5097-481C-9740-01303BD689F5}"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A64F568C-9888-67A8-6D67-2343CFDBBB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B709C1-83A4-B139-37C2-EE23341F7666}"/>
              </a:ext>
            </a:extLst>
          </p:cNvPr>
          <p:cNvSpPr>
            <a:spLocks noGrp="1"/>
          </p:cNvSpPr>
          <p:nvPr>
            <p:ph type="sldNum" sz="quarter" idx="12"/>
          </p:nvPr>
        </p:nvSpPr>
        <p:spPr/>
        <p:txBody>
          <a:body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97041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E00B1-9532-39C6-773D-75769208533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81C3ED5-E575-799A-E9F5-9EA698F83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33E10F-FF46-8539-DCD6-3176406B44EA}"/>
              </a:ext>
            </a:extLst>
          </p:cNvPr>
          <p:cNvSpPr>
            <a:spLocks noGrp="1"/>
          </p:cNvSpPr>
          <p:nvPr>
            <p:ph type="dt" sz="half" idx="10"/>
          </p:nvPr>
        </p:nvSpPr>
        <p:spPr/>
        <p:txBody>
          <a:bodyPr/>
          <a:lstStyle/>
          <a:p>
            <a:fld id="{2D29A9BD-5097-481C-9740-01303BD689F5}"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5DBDB080-6FCD-0247-8405-9E4E79C107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4EF932-3349-E967-3A78-9A9A5CB1ABB7}"/>
              </a:ext>
            </a:extLst>
          </p:cNvPr>
          <p:cNvSpPr>
            <a:spLocks noGrp="1"/>
          </p:cNvSpPr>
          <p:nvPr>
            <p:ph type="sldNum" sz="quarter" idx="12"/>
          </p:nvPr>
        </p:nvSpPr>
        <p:spPr/>
        <p:txBody>
          <a:body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194839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B0B47-4B43-1B95-3992-F20959881C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0099A8-F32D-1549-BE0E-5B57D9CBF13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87A3E11-E79D-1E2E-A64B-3B842A2F11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704900-7BAD-E9AD-9530-114EB06BEA66}"/>
              </a:ext>
            </a:extLst>
          </p:cNvPr>
          <p:cNvSpPr>
            <a:spLocks noGrp="1"/>
          </p:cNvSpPr>
          <p:nvPr>
            <p:ph type="dt" sz="half" idx="10"/>
          </p:nvPr>
        </p:nvSpPr>
        <p:spPr/>
        <p:txBody>
          <a:bodyPr/>
          <a:lstStyle/>
          <a:p>
            <a:fld id="{2D29A9BD-5097-481C-9740-01303BD689F5}" type="datetimeFigureOut">
              <a:rPr lang="zh-CN" altLang="en-US" smtClean="0"/>
              <a:t>2022/10/31</a:t>
            </a:fld>
            <a:endParaRPr lang="zh-CN" altLang="en-US"/>
          </a:p>
        </p:txBody>
      </p:sp>
      <p:sp>
        <p:nvSpPr>
          <p:cNvPr id="6" name="页脚占位符 5">
            <a:extLst>
              <a:ext uri="{FF2B5EF4-FFF2-40B4-BE49-F238E27FC236}">
                <a16:creationId xmlns:a16="http://schemas.microsoft.com/office/drawing/2014/main" id="{D7F49768-7EBB-953E-4616-01DCF272A1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63066B-A052-B04A-B973-F44F8123486D}"/>
              </a:ext>
            </a:extLst>
          </p:cNvPr>
          <p:cNvSpPr>
            <a:spLocks noGrp="1"/>
          </p:cNvSpPr>
          <p:nvPr>
            <p:ph type="sldNum" sz="quarter" idx="12"/>
          </p:nvPr>
        </p:nvSpPr>
        <p:spPr/>
        <p:txBody>
          <a:body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402182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1DA06-6DE3-A4FC-EFB8-A3ABAF86AF6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F19754-3171-7F3C-FF46-F147DDC1C3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DDC7BD-22C5-7983-89AB-901B818BDD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7A6267-478B-B465-7015-CC24BA9BE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32005C-525F-DAC2-384A-B441AEBD8A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2B102FB-A06F-5D6F-14E1-7EF552DC2A1B}"/>
              </a:ext>
            </a:extLst>
          </p:cNvPr>
          <p:cNvSpPr>
            <a:spLocks noGrp="1"/>
          </p:cNvSpPr>
          <p:nvPr>
            <p:ph type="dt" sz="half" idx="10"/>
          </p:nvPr>
        </p:nvSpPr>
        <p:spPr/>
        <p:txBody>
          <a:bodyPr/>
          <a:lstStyle/>
          <a:p>
            <a:fld id="{2D29A9BD-5097-481C-9740-01303BD689F5}" type="datetimeFigureOut">
              <a:rPr lang="zh-CN" altLang="en-US" smtClean="0"/>
              <a:t>2022/10/31</a:t>
            </a:fld>
            <a:endParaRPr lang="zh-CN" altLang="en-US"/>
          </a:p>
        </p:txBody>
      </p:sp>
      <p:sp>
        <p:nvSpPr>
          <p:cNvPr id="8" name="页脚占位符 7">
            <a:extLst>
              <a:ext uri="{FF2B5EF4-FFF2-40B4-BE49-F238E27FC236}">
                <a16:creationId xmlns:a16="http://schemas.microsoft.com/office/drawing/2014/main" id="{5B571E13-DC23-4C5A-034D-2DDC6EAA0F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0CED4C-0705-351B-9BB9-DD71B9D42F8D}"/>
              </a:ext>
            </a:extLst>
          </p:cNvPr>
          <p:cNvSpPr>
            <a:spLocks noGrp="1"/>
          </p:cNvSpPr>
          <p:nvPr>
            <p:ph type="sldNum" sz="quarter" idx="12"/>
          </p:nvPr>
        </p:nvSpPr>
        <p:spPr/>
        <p:txBody>
          <a:body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3896335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39F86-709D-8DF8-A3ED-EE5EE51F46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5191C6-73C5-4232-1D05-7D5F44963C56}"/>
              </a:ext>
            </a:extLst>
          </p:cNvPr>
          <p:cNvSpPr>
            <a:spLocks noGrp="1"/>
          </p:cNvSpPr>
          <p:nvPr>
            <p:ph type="dt" sz="half" idx="10"/>
          </p:nvPr>
        </p:nvSpPr>
        <p:spPr/>
        <p:txBody>
          <a:bodyPr/>
          <a:lstStyle/>
          <a:p>
            <a:fld id="{2D29A9BD-5097-481C-9740-01303BD689F5}" type="datetimeFigureOut">
              <a:rPr lang="zh-CN" altLang="en-US" smtClean="0"/>
              <a:t>2022/10/31</a:t>
            </a:fld>
            <a:endParaRPr lang="zh-CN" altLang="en-US"/>
          </a:p>
        </p:txBody>
      </p:sp>
      <p:sp>
        <p:nvSpPr>
          <p:cNvPr id="4" name="页脚占位符 3">
            <a:extLst>
              <a:ext uri="{FF2B5EF4-FFF2-40B4-BE49-F238E27FC236}">
                <a16:creationId xmlns:a16="http://schemas.microsoft.com/office/drawing/2014/main" id="{32992B70-998B-2470-CC3F-29D773CB8B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67FF3F-3A73-D242-A4F4-B6CC161FE3EC}"/>
              </a:ext>
            </a:extLst>
          </p:cNvPr>
          <p:cNvSpPr>
            <a:spLocks noGrp="1"/>
          </p:cNvSpPr>
          <p:nvPr>
            <p:ph type="sldNum" sz="quarter" idx="12"/>
          </p:nvPr>
        </p:nvSpPr>
        <p:spPr/>
        <p:txBody>
          <a:body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414860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C4D162-3248-7EAD-C305-0988505AF6C1}"/>
              </a:ext>
            </a:extLst>
          </p:cNvPr>
          <p:cNvSpPr>
            <a:spLocks noGrp="1"/>
          </p:cNvSpPr>
          <p:nvPr>
            <p:ph type="dt" sz="half" idx="10"/>
          </p:nvPr>
        </p:nvSpPr>
        <p:spPr/>
        <p:txBody>
          <a:bodyPr/>
          <a:lstStyle/>
          <a:p>
            <a:fld id="{2D29A9BD-5097-481C-9740-01303BD689F5}" type="datetimeFigureOut">
              <a:rPr lang="zh-CN" altLang="en-US" smtClean="0"/>
              <a:t>2022/10/31</a:t>
            </a:fld>
            <a:endParaRPr lang="zh-CN" altLang="en-US"/>
          </a:p>
        </p:txBody>
      </p:sp>
      <p:sp>
        <p:nvSpPr>
          <p:cNvPr id="3" name="页脚占位符 2">
            <a:extLst>
              <a:ext uri="{FF2B5EF4-FFF2-40B4-BE49-F238E27FC236}">
                <a16:creationId xmlns:a16="http://schemas.microsoft.com/office/drawing/2014/main" id="{D2C0BF51-3131-ADBD-0113-3B47BDE9DF6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288587-9F9D-2C4A-0DD9-24E58DE45FBB}"/>
              </a:ext>
            </a:extLst>
          </p:cNvPr>
          <p:cNvSpPr>
            <a:spLocks noGrp="1"/>
          </p:cNvSpPr>
          <p:nvPr>
            <p:ph type="sldNum" sz="quarter" idx="12"/>
          </p:nvPr>
        </p:nvSpPr>
        <p:spPr/>
        <p:txBody>
          <a:body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397855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CD3E8-7B80-0D98-C701-CC9391FCD8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5F4E26D-6EE2-A3B6-530F-521CBBC5C2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8B91D46-6DA4-EF88-C18B-3DF5B59CD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D69DF-0897-10E8-FCD3-A10885850626}"/>
              </a:ext>
            </a:extLst>
          </p:cNvPr>
          <p:cNvSpPr>
            <a:spLocks noGrp="1"/>
          </p:cNvSpPr>
          <p:nvPr>
            <p:ph type="dt" sz="half" idx="10"/>
          </p:nvPr>
        </p:nvSpPr>
        <p:spPr/>
        <p:txBody>
          <a:bodyPr/>
          <a:lstStyle/>
          <a:p>
            <a:fld id="{2D29A9BD-5097-481C-9740-01303BD689F5}" type="datetimeFigureOut">
              <a:rPr lang="zh-CN" altLang="en-US" smtClean="0"/>
              <a:t>2022/10/31</a:t>
            </a:fld>
            <a:endParaRPr lang="zh-CN" altLang="en-US"/>
          </a:p>
        </p:txBody>
      </p:sp>
      <p:sp>
        <p:nvSpPr>
          <p:cNvPr id="6" name="页脚占位符 5">
            <a:extLst>
              <a:ext uri="{FF2B5EF4-FFF2-40B4-BE49-F238E27FC236}">
                <a16:creationId xmlns:a16="http://schemas.microsoft.com/office/drawing/2014/main" id="{A5DF0C9D-4CE9-1549-BBD7-A57AA988D3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0CE189-AC94-716A-7B78-EF8426EB0DAF}"/>
              </a:ext>
            </a:extLst>
          </p:cNvPr>
          <p:cNvSpPr>
            <a:spLocks noGrp="1"/>
          </p:cNvSpPr>
          <p:nvPr>
            <p:ph type="sldNum" sz="quarter" idx="12"/>
          </p:nvPr>
        </p:nvSpPr>
        <p:spPr/>
        <p:txBody>
          <a:body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2018115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FB7B2-7CCC-8EC6-97B7-4E3AA06DE0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2D4659-1E76-1B74-04A1-A6F301191B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E486BD-F484-5045-7AD3-3369EDD23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AA0F49-648A-7756-4D94-842A84735C88}"/>
              </a:ext>
            </a:extLst>
          </p:cNvPr>
          <p:cNvSpPr>
            <a:spLocks noGrp="1"/>
          </p:cNvSpPr>
          <p:nvPr>
            <p:ph type="dt" sz="half" idx="10"/>
          </p:nvPr>
        </p:nvSpPr>
        <p:spPr/>
        <p:txBody>
          <a:bodyPr/>
          <a:lstStyle/>
          <a:p>
            <a:fld id="{2D29A9BD-5097-481C-9740-01303BD689F5}" type="datetimeFigureOut">
              <a:rPr lang="zh-CN" altLang="en-US" smtClean="0"/>
              <a:t>2022/10/31</a:t>
            </a:fld>
            <a:endParaRPr lang="zh-CN" altLang="en-US"/>
          </a:p>
        </p:txBody>
      </p:sp>
      <p:sp>
        <p:nvSpPr>
          <p:cNvPr id="6" name="页脚占位符 5">
            <a:extLst>
              <a:ext uri="{FF2B5EF4-FFF2-40B4-BE49-F238E27FC236}">
                <a16:creationId xmlns:a16="http://schemas.microsoft.com/office/drawing/2014/main" id="{AA6D478C-CE13-C2EE-1D48-9B4E5C8CD5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D81CAC-5B12-6D27-277A-49458E7C3741}"/>
              </a:ext>
            </a:extLst>
          </p:cNvPr>
          <p:cNvSpPr>
            <a:spLocks noGrp="1"/>
          </p:cNvSpPr>
          <p:nvPr>
            <p:ph type="sldNum" sz="quarter" idx="12"/>
          </p:nvPr>
        </p:nvSpPr>
        <p:spPr/>
        <p:txBody>
          <a:body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187366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9C022C-F22C-6269-BEF0-3B8C0C3B6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E7A11C-82AC-7ED8-7FBE-F43D72C937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F49CEA-B23A-D2C1-AEBD-A725872DB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9A9BD-5097-481C-9740-01303BD689F5}"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617D3D0E-4550-5A1F-8761-1F500C3026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46D4934-760A-96CC-2283-9ADED42243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B89FA-B74F-47CA-A92C-41CD8A5BE6DC}" type="slidenum">
              <a:rPr lang="zh-CN" altLang="en-US" smtClean="0"/>
              <a:t>‹#›</a:t>
            </a:fld>
            <a:endParaRPr lang="zh-CN" altLang="en-US"/>
          </a:p>
        </p:txBody>
      </p:sp>
    </p:spTree>
    <p:extLst>
      <p:ext uri="{BB962C8B-B14F-4D97-AF65-F5344CB8AC3E}">
        <p14:creationId xmlns:p14="http://schemas.microsoft.com/office/powerpoint/2010/main" val="336943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E767F-3A59-104A-7085-4AC8E970C1DC}"/>
              </a:ext>
            </a:extLst>
          </p:cNvPr>
          <p:cNvSpPr>
            <a:spLocks noGrp="1"/>
          </p:cNvSpPr>
          <p:nvPr>
            <p:ph type="ctrTitle"/>
          </p:nvPr>
        </p:nvSpPr>
        <p:spPr/>
        <p:txBody>
          <a:bodyPr/>
          <a:lstStyle/>
          <a:p>
            <a:r>
              <a:rPr lang="en-US" altLang="zh-CN" dirty="0"/>
              <a:t>Lab 1 Music Classification</a:t>
            </a:r>
            <a:endParaRPr lang="zh-CN" altLang="en-US" dirty="0"/>
          </a:p>
        </p:txBody>
      </p:sp>
      <p:sp>
        <p:nvSpPr>
          <p:cNvPr id="3" name="副标题 2">
            <a:extLst>
              <a:ext uri="{FF2B5EF4-FFF2-40B4-BE49-F238E27FC236}">
                <a16:creationId xmlns:a16="http://schemas.microsoft.com/office/drawing/2014/main" id="{1B03EEF0-09FF-66E4-A31D-F1CC3FD26414}"/>
              </a:ext>
            </a:extLst>
          </p:cNvPr>
          <p:cNvSpPr>
            <a:spLocks noGrp="1"/>
          </p:cNvSpPr>
          <p:nvPr>
            <p:ph type="subTitle" idx="1"/>
          </p:nvPr>
        </p:nvSpPr>
        <p:spPr>
          <a:xfrm>
            <a:off x="1524000" y="4023612"/>
            <a:ext cx="9144000" cy="1655762"/>
          </a:xfrm>
        </p:spPr>
        <p:txBody>
          <a:bodyPr/>
          <a:lstStyle/>
          <a:p>
            <a:r>
              <a:rPr lang="en-US" altLang="zh-CN" dirty="0" err="1"/>
              <a:t>Jingmo</a:t>
            </a:r>
            <a:r>
              <a:rPr lang="en-US" altLang="zh-CN" dirty="0"/>
              <a:t> Bai</a:t>
            </a:r>
            <a:endParaRPr lang="zh-CN" altLang="en-US" dirty="0"/>
          </a:p>
        </p:txBody>
      </p:sp>
    </p:spTree>
    <p:extLst>
      <p:ext uri="{BB962C8B-B14F-4D97-AF65-F5344CB8AC3E}">
        <p14:creationId xmlns:p14="http://schemas.microsoft.com/office/powerpoint/2010/main" val="59937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AE062-4088-27F3-94CB-4911D6512311}"/>
              </a:ext>
            </a:extLst>
          </p:cNvPr>
          <p:cNvSpPr>
            <a:spLocks noGrp="1"/>
          </p:cNvSpPr>
          <p:nvPr>
            <p:ph type="title"/>
          </p:nvPr>
        </p:nvSpPr>
        <p:spPr/>
        <p:txBody>
          <a:bodyPr/>
          <a:lstStyle/>
          <a:p>
            <a:r>
              <a:rPr lang="en-US" altLang="zh-CN" dirty="0"/>
              <a:t>KNN, Logistic regression, SVM, </a:t>
            </a:r>
            <a:endParaRPr lang="zh-CN" altLang="en-US" dirty="0"/>
          </a:p>
        </p:txBody>
      </p:sp>
      <p:sp>
        <p:nvSpPr>
          <p:cNvPr id="3" name="内容占位符 2">
            <a:extLst>
              <a:ext uri="{FF2B5EF4-FFF2-40B4-BE49-F238E27FC236}">
                <a16:creationId xmlns:a16="http://schemas.microsoft.com/office/drawing/2014/main" id="{5AF5026F-BC0B-CCC2-632D-D10F2B3B247F}"/>
              </a:ext>
            </a:extLst>
          </p:cNvPr>
          <p:cNvSpPr>
            <a:spLocks noGrp="1"/>
          </p:cNvSpPr>
          <p:nvPr>
            <p:ph idx="1"/>
          </p:nvPr>
        </p:nvSpPr>
        <p:spPr/>
        <p:txBody>
          <a:bodyPr/>
          <a:lstStyle/>
          <a:p>
            <a:r>
              <a:rPr lang="en-US" altLang="zh-CN" dirty="0" err="1"/>
              <a:t>KNeighborsClassifier</a:t>
            </a:r>
            <a:r>
              <a:rPr lang="en-US" altLang="zh-CN" dirty="0"/>
              <a:t>()</a:t>
            </a:r>
          </a:p>
          <a:p>
            <a:r>
              <a:rPr lang="en-US" altLang="zh-CN" dirty="0" err="1"/>
              <a:t>LogisticRegression</a:t>
            </a:r>
            <a:r>
              <a:rPr lang="en-US" altLang="zh-CN" dirty="0"/>
              <a:t>()</a:t>
            </a:r>
          </a:p>
          <a:p>
            <a:r>
              <a:rPr lang="en-US" altLang="zh-CN" dirty="0" err="1"/>
              <a:t>svm.SVC</a:t>
            </a:r>
            <a:r>
              <a:rPr lang="en-US" altLang="zh-CN" dirty="0"/>
              <a:t>()</a:t>
            </a:r>
          </a:p>
          <a:p>
            <a:endParaRPr lang="en-US" altLang="zh-CN" dirty="0"/>
          </a:p>
          <a:p>
            <a:endParaRPr lang="en-US" altLang="zh-CN" dirty="0"/>
          </a:p>
          <a:p>
            <a:r>
              <a:rPr lang="en-US" altLang="zh-CN" dirty="0"/>
              <a:t>They all get accuracy score lower than 0.80</a:t>
            </a:r>
          </a:p>
          <a:p>
            <a:r>
              <a:rPr lang="en-US" altLang="zh-CN" dirty="0"/>
              <a:t>So I just don’t use them.</a:t>
            </a:r>
          </a:p>
          <a:p>
            <a:endParaRPr lang="en-US" altLang="zh-CN" dirty="0"/>
          </a:p>
          <a:p>
            <a:endParaRPr lang="zh-CN" altLang="en-US" dirty="0"/>
          </a:p>
        </p:txBody>
      </p:sp>
      <p:pic>
        <p:nvPicPr>
          <p:cNvPr id="7" name="图片 6">
            <a:extLst>
              <a:ext uri="{FF2B5EF4-FFF2-40B4-BE49-F238E27FC236}">
                <a16:creationId xmlns:a16="http://schemas.microsoft.com/office/drawing/2014/main" id="{566DCDBE-4CAE-2B53-645E-BECC46283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650" y="1504084"/>
            <a:ext cx="4502150" cy="2686050"/>
          </a:xfrm>
          <a:prstGeom prst="rect">
            <a:avLst/>
          </a:prstGeom>
        </p:spPr>
      </p:pic>
    </p:spTree>
    <p:extLst>
      <p:ext uri="{BB962C8B-B14F-4D97-AF65-F5344CB8AC3E}">
        <p14:creationId xmlns:p14="http://schemas.microsoft.com/office/powerpoint/2010/main" val="331223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80261-E70F-7F7F-F48A-582B8F107C14}"/>
              </a:ext>
            </a:extLst>
          </p:cNvPr>
          <p:cNvSpPr>
            <a:spLocks noGrp="1"/>
          </p:cNvSpPr>
          <p:nvPr>
            <p:ph type="title"/>
          </p:nvPr>
        </p:nvSpPr>
        <p:spPr/>
        <p:txBody>
          <a:bodyPr/>
          <a:lstStyle/>
          <a:p>
            <a:r>
              <a:rPr lang="en-US" altLang="zh-CN" dirty="0"/>
              <a:t>Boosting</a:t>
            </a:r>
            <a:endParaRPr lang="zh-CN" altLang="en-US" dirty="0"/>
          </a:p>
        </p:txBody>
      </p:sp>
      <p:pic>
        <p:nvPicPr>
          <p:cNvPr id="5" name="内容占位符 4">
            <a:extLst>
              <a:ext uri="{FF2B5EF4-FFF2-40B4-BE49-F238E27FC236}">
                <a16:creationId xmlns:a16="http://schemas.microsoft.com/office/drawing/2014/main" id="{D401D224-1C0E-0A25-9A9D-395D8397AEF6}"/>
              </a:ext>
            </a:extLst>
          </p:cNvPr>
          <p:cNvPicPr>
            <a:picLocks noGrp="1" noChangeAspect="1"/>
          </p:cNvPicPr>
          <p:nvPr>
            <p:ph idx="1"/>
          </p:nvPr>
        </p:nvPicPr>
        <p:blipFill>
          <a:blip r:embed="rId2"/>
          <a:stretch>
            <a:fillRect/>
          </a:stretch>
        </p:blipFill>
        <p:spPr>
          <a:xfrm>
            <a:off x="967654" y="1545761"/>
            <a:ext cx="6647770" cy="2284031"/>
          </a:xfrm>
        </p:spPr>
      </p:pic>
      <p:pic>
        <p:nvPicPr>
          <p:cNvPr id="7" name="图片 6">
            <a:extLst>
              <a:ext uri="{FF2B5EF4-FFF2-40B4-BE49-F238E27FC236}">
                <a16:creationId xmlns:a16="http://schemas.microsoft.com/office/drawing/2014/main" id="{6A3AAF84-3A1A-8FE8-3E0D-3145E0E7D9BA}"/>
              </a:ext>
            </a:extLst>
          </p:cNvPr>
          <p:cNvPicPr>
            <a:picLocks noChangeAspect="1"/>
          </p:cNvPicPr>
          <p:nvPr/>
        </p:nvPicPr>
        <p:blipFill>
          <a:blip r:embed="rId3"/>
          <a:stretch>
            <a:fillRect/>
          </a:stretch>
        </p:blipFill>
        <p:spPr>
          <a:xfrm>
            <a:off x="967654" y="3829560"/>
            <a:ext cx="4371975" cy="847725"/>
          </a:xfrm>
          <a:prstGeom prst="rect">
            <a:avLst/>
          </a:prstGeom>
        </p:spPr>
      </p:pic>
      <p:pic>
        <p:nvPicPr>
          <p:cNvPr id="3" name="图片 2">
            <a:extLst>
              <a:ext uri="{FF2B5EF4-FFF2-40B4-BE49-F238E27FC236}">
                <a16:creationId xmlns:a16="http://schemas.microsoft.com/office/drawing/2014/main" id="{D2249527-51A0-4529-1222-77F89E7086A2}"/>
              </a:ext>
            </a:extLst>
          </p:cNvPr>
          <p:cNvPicPr>
            <a:picLocks noChangeAspect="1"/>
          </p:cNvPicPr>
          <p:nvPr/>
        </p:nvPicPr>
        <p:blipFill>
          <a:blip r:embed="rId4"/>
          <a:stretch>
            <a:fillRect/>
          </a:stretch>
        </p:blipFill>
        <p:spPr>
          <a:xfrm>
            <a:off x="967654" y="4655523"/>
            <a:ext cx="2057400" cy="390525"/>
          </a:xfrm>
          <a:prstGeom prst="rect">
            <a:avLst/>
          </a:prstGeom>
        </p:spPr>
      </p:pic>
    </p:spTree>
    <p:extLst>
      <p:ext uri="{BB962C8B-B14F-4D97-AF65-F5344CB8AC3E}">
        <p14:creationId xmlns:p14="http://schemas.microsoft.com/office/powerpoint/2010/main" val="37229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5F6F2-2BBE-B290-B097-4B26709C2044}"/>
              </a:ext>
            </a:extLst>
          </p:cNvPr>
          <p:cNvSpPr>
            <a:spLocks noGrp="1"/>
          </p:cNvSpPr>
          <p:nvPr>
            <p:ph type="title"/>
          </p:nvPr>
        </p:nvSpPr>
        <p:spPr/>
        <p:txBody>
          <a:bodyPr>
            <a:normAutofit/>
          </a:bodyPr>
          <a:lstStyle/>
          <a:p>
            <a:r>
              <a:rPr lang="en-US" altLang="zh-CN" dirty="0"/>
              <a:t>Parameters:</a:t>
            </a:r>
            <a:endParaRPr lang="zh-CN" altLang="en-US" dirty="0"/>
          </a:p>
        </p:txBody>
      </p:sp>
      <p:sp>
        <p:nvSpPr>
          <p:cNvPr id="3" name="内容占位符 2">
            <a:extLst>
              <a:ext uri="{FF2B5EF4-FFF2-40B4-BE49-F238E27FC236}">
                <a16:creationId xmlns:a16="http://schemas.microsoft.com/office/drawing/2014/main" id="{2D55C9B5-54A0-B086-6C9A-DDAF4D71BC57}"/>
              </a:ext>
            </a:extLst>
          </p:cNvPr>
          <p:cNvSpPr>
            <a:spLocks noGrp="1"/>
          </p:cNvSpPr>
          <p:nvPr>
            <p:ph idx="1"/>
          </p:nvPr>
        </p:nvSpPr>
        <p:spPr>
          <a:xfrm>
            <a:off x="838200" y="1690688"/>
            <a:ext cx="10515600" cy="4351338"/>
          </a:xfrm>
        </p:spPr>
        <p:txBody>
          <a:bodyPr>
            <a:normAutofit fontScale="85000" lnSpcReduction="10000"/>
          </a:bodyPr>
          <a:lstStyle/>
          <a:p>
            <a:endParaRPr lang="en-US" altLang="zh-CN" dirty="0"/>
          </a:p>
          <a:p>
            <a:r>
              <a:rPr lang="en-US" altLang="zh-CN" dirty="0" err="1"/>
              <a:t>learning_rate</a:t>
            </a:r>
            <a:r>
              <a:rPr lang="en-US" altLang="zh-CN" dirty="0"/>
              <a:t>: Learning rate shrinks the contribution of each tree by </a:t>
            </a:r>
            <a:r>
              <a:rPr lang="en-US" altLang="zh-CN" dirty="0" err="1"/>
              <a:t>learning_rate</a:t>
            </a:r>
            <a:r>
              <a:rPr lang="en-US" altLang="zh-CN" dirty="0"/>
              <a:t>. There is a trade-off between </a:t>
            </a:r>
            <a:r>
              <a:rPr lang="en-US" altLang="zh-CN" dirty="0" err="1"/>
              <a:t>learning_rate</a:t>
            </a:r>
            <a:r>
              <a:rPr lang="en-US" altLang="zh-CN" dirty="0"/>
              <a:t> and </a:t>
            </a:r>
            <a:r>
              <a:rPr lang="en-US" altLang="zh-CN" dirty="0" err="1"/>
              <a:t>n_estimators</a:t>
            </a:r>
            <a:r>
              <a:rPr lang="en-US" altLang="zh-CN" dirty="0"/>
              <a:t>. </a:t>
            </a:r>
          </a:p>
          <a:p>
            <a:r>
              <a:rPr lang="en-US" altLang="zh-CN" dirty="0" err="1"/>
              <a:t>n_estimators</a:t>
            </a:r>
            <a:r>
              <a:rPr lang="en-US" altLang="zh-CN" dirty="0"/>
              <a:t>: The number of boosting stages to perform. Gradient boosting is fairly robust to over-fitting so a large number usually results in better performance</a:t>
            </a:r>
          </a:p>
          <a:p>
            <a:r>
              <a:rPr lang="en-US" altLang="zh-CN" dirty="0"/>
              <a:t>Subsample: The fraction of samples to be used for fitting the individual base learners. If smaller than 1.0 this results in Stochastic Gradient Boosting</a:t>
            </a:r>
          </a:p>
          <a:p>
            <a:r>
              <a:rPr lang="en-US" altLang="zh-CN" dirty="0" err="1"/>
              <a:t>max_depth</a:t>
            </a:r>
            <a:r>
              <a:rPr lang="en-US" altLang="zh-CN" dirty="0"/>
              <a:t>: The maximum depth of the individual regression estimators. The maximum depth limits the number of nodes in the tree. Tune this parameter for best performance; the best value depends on the interaction of the input variables.</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9986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889DE-080E-71D2-285E-1E6A55B239F4}"/>
              </a:ext>
            </a:extLst>
          </p:cNvPr>
          <p:cNvSpPr>
            <a:spLocks noGrp="1"/>
          </p:cNvSpPr>
          <p:nvPr>
            <p:ph type="title"/>
          </p:nvPr>
        </p:nvSpPr>
        <p:spPr/>
        <p:txBody>
          <a:bodyPr/>
          <a:lstStyle/>
          <a:p>
            <a:r>
              <a:rPr lang="en-US" altLang="zh-CN" dirty="0"/>
              <a:t>Random forests</a:t>
            </a:r>
            <a:endParaRPr lang="zh-CN" altLang="en-US" dirty="0"/>
          </a:p>
        </p:txBody>
      </p:sp>
      <p:pic>
        <p:nvPicPr>
          <p:cNvPr id="5" name="内容占位符 4">
            <a:extLst>
              <a:ext uri="{FF2B5EF4-FFF2-40B4-BE49-F238E27FC236}">
                <a16:creationId xmlns:a16="http://schemas.microsoft.com/office/drawing/2014/main" id="{1126FE00-65D9-C847-AC09-6DDD53CB8412}"/>
              </a:ext>
            </a:extLst>
          </p:cNvPr>
          <p:cNvPicPr>
            <a:picLocks noGrp="1" noChangeAspect="1"/>
          </p:cNvPicPr>
          <p:nvPr>
            <p:ph idx="1"/>
          </p:nvPr>
        </p:nvPicPr>
        <p:blipFill>
          <a:blip r:embed="rId2"/>
          <a:stretch>
            <a:fillRect/>
          </a:stretch>
        </p:blipFill>
        <p:spPr>
          <a:xfrm>
            <a:off x="938583" y="1536298"/>
            <a:ext cx="5996607" cy="2243245"/>
          </a:xfrm>
        </p:spPr>
      </p:pic>
      <p:pic>
        <p:nvPicPr>
          <p:cNvPr id="7" name="图片 6">
            <a:extLst>
              <a:ext uri="{FF2B5EF4-FFF2-40B4-BE49-F238E27FC236}">
                <a16:creationId xmlns:a16="http://schemas.microsoft.com/office/drawing/2014/main" id="{917EAF02-FED3-F92E-6D96-E514E8C25DAB}"/>
              </a:ext>
            </a:extLst>
          </p:cNvPr>
          <p:cNvPicPr>
            <a:picLocks noChangeAspect="1"/>
          </p:cNvPicPr>
          <p:nvPr/>
        </p:nvPicPr>
        <p:blipFill>
          <a:blip r:embed="rId3"/>
          <a:stretch>
            <a:fillRect/>
          </a:stretch>
        </p:blipFill>
        <p:spPr>
          <a:xfrm>
            <a:off x="938583" y="3779543"/>
            <a:ext cx="4514850" cy="933450"/>
          </a:xfrm>
          <a:prstGeom prst="rect">
            <a:avLst/>
          </a:prstGeom>
        </p:spPr>
      </p:pic>
      <p:pic>
        <p:nvPicPr>
          <p:cNvPr id="3" name="图片 2">
            <a:extLst>
              <a:ext uri="{FF2B5EF4-FFF2-40B4-BE49-F238E27FC236}">
                <a16:creationId xmlns:a16="http://schemas.microsoft.com/office/drawing/2014/main" id="{4FA1D32C-4922-D2CC-FB97-5933E2AAD218}"/>
              </a:ext>
            </a:extLst>
          </p:cNvPr>
          <p:cNvPicPr>
            <a:picLocks noChangeAspect="1"/>
          </p:cNvPicPr>
          <p:nvPr/>
        </p:nvPicPr>
        <p:blipFill>
          <a:blip r:embed="rId4"/>
          <a:stretch>
            <a:fillRect/>
          </a:stretch>
        </p:blipFill>
        <p:spPr>
          <a:xfrm>
            <a:off x="938583" y="4712993"/>
            <a:ext cx="1981200" cy="333375"/>
          </a:xfrm>
          <a:prstGeom prst="rect">
            <a:avLst/>
          </a:prstGeom>
        </p:spPr>
      </p:pic>
    </p:spTree>
    <p:extLst>
      <p:ext uri="{BB962C8B-B14F-4D97-AF65-F5344CB8AC3E}">
        <p14:creationId xmlns:p14="http://schemas.microsoft.com/office/powerpoint/2010/main" val="405762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A8B5C-AC5B-1670-1369-0723F6754194}"/>
              </a:ext>
            </a:extLst>
          </p:cNvPr>
          <p:cNvSpPr>
            <a:spLocks noGrp="1"/>
          </p:cNvSpPr>
          <p:nvPr>
            <p:ph type="title"/>
          </p:nvPr>
        </p:nvSpPr>
        <p:spPr/>
        <p:txBody>
          <a:bodyPr/>
          <a:lstStyle/>
          <a:p>
            <a:r>
              <a:rPr lang="en-US" altLang="zh-CN" dirty="0"/>
              <a:t>Parameters:</a:t>
            </a:r>
            <a:endParaRPr lang="zh-CN" altLang="en-US" dirty="0"/>
          </a:p>
        </p:txBody>
      </p:sp>
      <p:sp>
        <p:nvSpPr>
          <p:cNvPr id="3" name="内容占位符 2">
            <a:extLst>
              <a:ext uri="{FF2B5EF4-FFF2-40B4-BE49-F238E27FC236}">
                <a16:creationId xmlns:a16="http://schemas.microsoft.com/office/drawing/2014/main" id="{49D4393E-F0EB-47F1-EC4A-C96EF600FF3F}"/>
              </a:ext>
            </a:extLst>
          </p:cNvPr>
          <p:cNvSpPr>
            <a:spLocks noGrp="1"/>
          </p:cNvSpPr>
          <p:nvPr>
            <p:ph idx="1"/>
          </p:nvPr>
        </p:nvSpPr>
        <p:spPr/>
        <p:txBody>
          <a:bodyPr/>
          <a:lstStyle/>
          <a:p>
            <a:r>
              <a:rPr lang="en-US" altLang="zh-CN" dirty="0" err="1"/>
              <a:t>n_estimators</a:t>
            </a:r>
            <a:r>
              <a:rPr lang="en-US" altLang="zh-CN" dirty="0"/>
              <a:t>: The number of trees in the forest.</a:t>
            </a:r>
          </a:p>
          <a:p>
            <a:r>
              <a:rPr lang="en-US" altLang="zh-CN" dirty="0" err="1"/>
              <a:t>min_samples_split</a:t>
            </a:r>
            <a:r>
              <a:rPr lang="en-US" altLang="zh-CN" dirty="0"/>
              <a:t>: The minimum number of samples required to split an internal node</a:t>
            </a:r>
          </a:p>
          <a:p>
            <a:r>
              <a:rPr lang="en-US" altLang="zh-CN" dirty="0" err="1"/>
              <a:t>min_samples_leaf</a:t>
            </a:r>
            <a:r>
              <a:rPr lang="en-US" altLang="zh-CN" dirty="0"/>
              <a:t>: The minimum number of samples required to be at a leaf node. </a:t>
            </a:r>
          </a:p>
          <a:p>
            <a:endParaRPr lang="zh-CN" altLang="en-US" dirty="0"/>
          </a:p>
        </p:txBody>
      </p:sp>
    </p:spTree>
    <p:extLst>
      <p:ext uri="{BB962C8B-B14F-4D97-AF65-F5344CB8AC3E}">
        <p14:creationId xmlns:p14="http://schemas.microsoft.com/office/powerpoint/2010/main" val="1065942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B128C-D7A8-4DC1-D74A-60F78397687D}"/>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A6451DD2-E61E-8BB2-3267-24516C035FD3}"/>
              </a:ext>
            </a:extLst>
          </p:cNvPr>
          <p:cNvSpPr>
            <a:spLocks noGrp="1"/>
          </p:cNvSpPr>
          <p:nvPr>
            <p:ph idx="1"/>
          </p:nvPr>
        </p:nvSpPr>
        <p:spPr>
          <a:xfrm>
            <a:off x="838200" y="1837500"/>
            <a:ext cx="10515600" cy="3880469"/>
          </a:xfrm>
        </p:spPr>
        <p:txBody>
          <a:bodyPr/>
          <a:lstStyle/>
          <a:p>
            <a:endParaRPr lang="en-US" altLang="zh-CN" dirty="0"/>
          </a:p>
          <a:p>
            <a:endParaRPr lang="en-US" altLang="zh-CN" dirty="0"/>
          </a:p>
          <a:p>
            <a:r>
              <a:rPr lang="en-US" altLang="zh-CN" dirty="0"/>
              <a:t>So I choose random forest with the highest accuracy as my method, and predict the </a:t>
            </a:r>
            <a:r>
              <a:rPr lang="en-US" altLang="zh-CN" dirty="0" err="1"/>
              <a:t>songs_to_classify</a:t>
            </a:r>
            <a:r>
              <a:rPr lang="en-US" altLang="zh-CN" dirty="0"/>
              <a:t> data.</a:t>
            </a:r>
            <a:r>
              <a:rPr lang="zh-CN" altLang="en-US" dirty="0"/>
              <a:t> </a:t>
            </a:r>
            <a:r>
              <a:rPr lang="en-US" altLang="zh-CN" dirty="0"/>
              <a:t>The</a:t>
            </a:r>
            <a:r>
              <a:rPr lang="zh-CN" altLang="en-US" dirty="0"/>
              <a:t> </a:t>
            </a:r>
            <a:r>
              <a:rPr lang="en-US" altLang="zh-CN" dirty="0"/>
              <a:t>results are:</a:t>
            </a:r>
          </a:p>
          <a:p>
            <a:r>
              <a:rPr lang="en-US" altLang="zh-CN" dirty="0"/>
              <a:t>00010011001101101011001000001111011111010101110110001101100010101111101111110110110101110000001011111010010111111011101001101110101011111111101011001010001111101101111111111001111011111110100111110111</a:t>
            </a:r>
          </a:p>
        </p:txBody>
      </p:sp>
      <p:graphicFrame>
        <p:nvGraphicFramePr>
          <p:cNvPr id="4" name="表格 4">
            <a:extLst>
              <a:ext uri="{FF2B5EF4-FFF2-40B4-BE49-F238E27FC236}">
                <a16:creationId xmlns:a16="http://schemas.microsoft.com/office/drawing/2014/main" id="{A6CA1486-F933-374D-FD21-C84CFC7D8867}"/>
              </a:ext>
            </a:extLst>
          </p:cNvPr>
          <p:cNvGraphicFramePr>
            <a:graphicFrameLocks noGrp="1"/>
          </p:cNvGraphicFramePr>
          <p:nvPr>
            <p:extLst>
              <p:ext uri="{D42A27DB-BD31-4B8C-83A1-F6EECF244321}">
                <p14:modId xmlns:p14="http://schemas.microsoft.com/office/powerpoint/2010/main" val="632286303"/>
              </p:ext>
            </p:extLst>
          </p:nvPr>
        </p:nvGraphicFramePr>
        <p:xfrm>
          <a:off x="1307605" y="1645942"/>
          <a:ext cx="8128002" cy="1010920"/>
        </p:xfrm>
        <a:graphic>
          <a:graphicData uri="http://schemas.openxmlformats.org/drawingml/2006/table">
            <a:tbl>
              <a:tblPr firstRow="1" bandRow="1">
                <a:tableStyleId>{073A0DAA-6AF3-43AB-8588-CEC1D06C72B9}</a:tableStyleId>
              </a:tblPr>
              <a:tblGrid>
                <a:gridCol w="1354667">
                  <a:extLst>
                    <a:ext uri="{9D8B030D-6E8A-4147-A177-3AD203B41FA5}">
                      <a16:colId xmlns:a16="http://schemas.microsoft.com/office/drawing/2014/main" val="69670790"/>
                    </a:ext>
                  </a:extLst>
                </a:gridCol>
                <a:gridCol w="1354667">
                  <a:extLst>
                    <a:ext uri="{9D8B030D-6E8A-4147-A177-3AD203B41FA5}">
                      <a16:colId xmlns:a16="http://schemas.microsoft.com/office/drawing/2014/main" val="41514515"/>
                    </a:ext>
                  </a:extLst>
                </a:gridCol>
                <a:gridCol w="1354667">
                  <a:extLst>
                    <a:ext uri="{9D8B030D-6E8A-4147-A177-3AD203B41FA5}">
                      <a16:colId xmlns:a16="http://schemas.microsoft.com/office/drawing/2014/main" val="996794873"/>
                    </a:ext>
                  </a:extLst>
                </a:gridCol>
                <a:gridCol w="1354667">
                  <a:extLst>
                    <a:ext uri="{9D8B030D-6E8A-4147-A177-3AD203B41FA5}">
                      <a16:colId xmlns:a16="http://schemas.microsoft.com/office/drawing/2014/main" val="2856687977"/>
                    </a:ext>
                  </a:extLst>
                </a:gridCol>
                <a:gridCol w="1354667">
                  <a:extLst>
                    <a:ext uri="{9D8B030D-6E8A-4147-A177-3AD203B41FA5}">
                      <a16:colId xmlns:a16="http://schemas.microsoft.com/office/drawing/2014/main" val="1448032912"/>
                    </a:ext>
                  </a:extLst>
                </a:gridCol>
                <a:gridCol w="1354667">
                  <a:extLst>
                    <a:ext uri="{9D8B030D-6E8A-4147-A177-3AD203B41FA5}">
                      <a16:colId xmlns:a16="http://schemas.microsoft.com/office/drawing/2014/main" val="1231542629"/>
                    </a:ext>
                  </a:extLst>
                </a:gridCol>
              </a:tblGrid>
              <a:tr h="370840">
                <a:tc>
                  <a:txBody>
                    <a:bodyPr/>
                    <a:lstStyle/>
                    <a:p>
                      <a:r>
                        <a:rPr lang="en-US" altLang="zh-CN" dirty="0"/>
                        <a:t>Method</a:t>
                      </a:r>
                      <a:endParaRPr lang="zh-CN" altLang="en-US" dirty="0"/>
                    </a:p>
                  </a:txBody>
                  <a:tcPr/>
                </a:tc>
                <a:tc>
                  <a:txBody>
                    <a:bodyPr/>
                    <a:lstStyle/>
                    <a:p>
                      <a:r>
                        <a:rPr lang="en-US" altLang="zh-CN" dirty="0"/>
                        <a:t>KNN</a:t>
                      </a:r>
                      <a:endParaRPr lang="zh-CN" altLang="en-US" dirty="0"/>
                    </a:p>
                  </a:txBody>
                  <a:tcPr/>
                </a:tc>
                <a:tc>
                  <a:txBody>
                    <a:bodyPr/>
                    <a:lstStyle/>
                    <a:p>
                      <a:r>
                        <a:rPr lang="en-US" altLang="zh-CN" dirty="0"/>
                        <a:t>Logistic regression</a:t>
                      </a:r>
                      <a:endParaRPr lang="zh-CN" altLang="en-US" dirty="0"/>
                    </a:p>
                  </a:txBody>
                  <a:tcPr/>
                </a:tc>
                <a:tc>
                  <a:txBody>
                    <a:bodyPr/>
                    <a:lstStyle/>
                    <a:p>
                      <a:r>
                        <a:rPr lang="en-US" altLang="zh-CN" dirty="0"/>
                        <a:t>SVM</a:t>
                      </a:r>
                      <a:endParaRPr lang="zh-CN" altLang="en-US" dirty="0"/>
                    </a:p>
                  </a:txBody>
                  <a:tcPr/>
                </a:tc>
                <a:tc>
                  <a:txBody>
                    <a:bodyPr/>
                    <a:lstStyle/>
                    <a:p>
                      <a:r>
                        <a:rPr lang="en-US" altLang="zh-CN" dirty="0"/>
                        <a:t>Boosting</a:t>
                      </a:r>
                      <a:endParaRPr lang="zh-CN" altLang="en-US" dirty="0"/>
                    </a:p>
                  </a:txBody>
                  <a:tcPr/>
                </a:tc>
                <a:tc>
                  <a:txBody>
                    <a:bodyPr/>
                    <a:lstStyle/>
                    <a:p>
                      <a:r>
                        <a:rPr lang="en-US" altLang="zh-CN" dirty="0"/>
                        <a:t>Random forests</a:t>
                      </a:r>
                      <a:endParaRPr lang="zh-CN" altLang="en-US" dirty="0"/>
                    </a:p>
                  </a:txBody>
                  <a:tcPr/>
                </a:tc>
                <a:extLst>
                  <a:ext uri="{0D108BD9-81ED-4DB2-BD59-A6C34878D82A}">
                    <a16:rowId xmlns:a16="http://schemas.microsoft.com/office/drawing/2014/main" val="3567426302"/>
                  </a:ext>
                </a:extLst>
              </a:tr>
              <a:tr h="370840">
                <a:tc>
                  <a:txBody>
                    <a:bodyPr/>
                    <a:lstStyle/>
                    <a:p>
                      <a:r>
                        <a:rPr lang="en-US" altLang="zh-CN" dirty="0"/>
                        <a:t>Accuracy</a:t>
                      </a:r>
                      <a:endParaRPr lang="zh-CN" altLang="en-US" dirty="0"/>
                    </a:p>
                  </a:txBody>
                  <a:tcPr/>
                </a:tc>
                <a:tc>
                  <a:txBody>
                    <a:bodyPr/>
                    <a:lstStyle/>
                    <a:p>
                      <a:r>
                        <a:rPr lang="en-US" altLang="zh-CN" dirty="0"/>
                        <a:t>0.76</a:t>
                      </a:r>
                      <a:endParaRPr lang="zh-CN" altLang="en-US" dirty="0"/>
                    </a:p>
                  </a:txBody>
                  <a:tcPr/>
                </a:tc>
                <a:tc>
                  <a:txBody>
                    <a:bodyPr/>
                    <a:lstStyle/>
                    <a:p>
                      <a:r>
                        <a:rPr lang="en-US" altLang="zh-CN" dirty="0"/>
                        <a:t>0.76</a:t>
                      </a:r>
                      <a:endParaRPr lang="zh-CN" altLang="en-US" dirty="0"/>
                    </a:p>
                  </a:txBody>
                  <a:tcPr/>
                </a:tc>
                <a:tc>
                  <a:txBody>
                    <a:bodyPr/>
                    <a:lstStyle/>
                    <a:p>
                      <a:r>
                        <a:rPr lang="en-US" altLang="zh-CN" dirty="0"/>
                        <a:t>0.78</a:t>
                      </a:r>
                      <a:endParaRPr lang="zh-CN" altLang="en-US" dirty="0"/>
                    </a:p>
                  </a:txBody>
                  <a:tcPr/>
                </a:tc>
                <a:tc>
                  <a:txBody>
                    <a:bodyPr/>
                    <a:lstStyle/>
                    <a:p>
                      <a:r>
                        <a:rPr lang="en-US" altLang="zh-CN" dirty="0"/>
                        <a:t>0.83</a:t>
                      </a:r>
                      <a:endParaRPr lang="zh-CN" altLang="en-US" dirty="0"/>
                    </a:p>
                  </a:txBody>
                  <a:tcPr/>
                </a:tc>
                <a:tc>
                  <a:txBody>
                    <a:bodyPr/>
                    <a:lstStyle/>
                    <a:p>
                      <a:r>
                        <a:rPr lang="en-US" altLang="zh-CN" dirty="0"/>
                        <a:t>0.84</a:t>
                      </a:r>
                      <a:endParaRPr lang="zh-CN" altLang="en-US" dirty="0"/>
                    </a:p>
                  </a:txBody>
                  <a:tcPr/>
                </a:tc>
                <a:extLst>
                  <a:ext uri="{0D108BD9-81ED-4DB2-BD59-A6C34878D82A}">
                    <a16:rowId xmlns:a16="http://schemas.microsoft.com/office/drawing/2014/main" val="1520784941"/>
                  </a:ext>
                </a:extLst>
              </a:tr>
            </a:tbl>
          </a:graphicData>
        </a:graphic>
      </p:graphicFrame>
    </p:spTree>
    <p:extLst>
      <p:ext uri="{BB962C8B-B14F-4D97-AF65-F5344CB8AC3E}">
        <p14:creationId xmlns:p14="http://schemas.microsoft.com/office/powerpoint/2010/main" val="360912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A03EB-1629-FB03-FC44-B51903A85547}"/>
              </a:ext>
            </a:extLst>
          </p:cNvPr>
          <p:cNvSpPr>
            <a:spLocks noGrp="1"/>
          </p:cNvSpPr>
          <p:nvPr>
            <p:ph type="title"/>
          </p:nvPr>
        </p:nvSpPr>
        <p:spPr/>
        <p:txBody>
          <a:bodyPr/>
          <a:lstStyle/>
          <a:p>
            <a:r>
              <a:rPr lang="en-US" altLang="zh-CN" dirty="0"/>
              <a:t>Methods</a:t>
            </a:r>
            <a:endParaRPr lang="zh-CN" altLang="en-US" dirty="0"/>
          </a:p>
        </p:txBody>
      </p:sp>
      <p:sp>
        <p:nvSpPr>
          <p:cNvPr id="3" name="内容占位符 2">
            <a:extLst>
              <a:ext uri="{FF2B5EF4-FFF2-40B4-BE49-F238E27FC236}">
                <a16:creationId xmlns:a16="http://schemas.microsoft.com/office/drawing/2014/main" id="{7B0EF621-846D-5C47-CCEF-E4DC364FA985}"/>
              </a:ext>
            </a:extLst>
          </p:cNvPr>
          <p:cNvSpPr>
            <a:spLocks noGrp="1"/>
          </p:cNvSpPr>
          <p:nvPr>
            <p:ph idx="1"/>
          </p:nvPr>
        </p:nvSpPr>
        <p:spPr/>
        <p:txBody>
          <a:bodyPr>
            <a:normAutofit fontScale="70000" lnSpcReduction="20000"/>
          </a:bodyPr>
          <a:lstStyle/>
          <a:p>
            <a:r>
              <a:rPr lang="en-US" altLang="zh-CN" dirty="0"/>
              <a:t>1. K-nearest neighbor</a:t>
            </a:r>
          </a:p>
          <a:p>
            <a:r>
              <a:rPr lang="en-US" altLang="zh-CN" dirty="0"/>
              <a:t>K-NN algorithm assumes the similarity between the new case/data and available cases and put the new case into the category that is most similar to the available categories.</a:t>
            </a:r>
          </a:p>
          <a:p>
            <a:r>
              <a:rPr lang="en-US" altLang="zh-CN" dirty="0"/>
              <a:t>2. Logistic regression</a:t>
            </a:r>
          </a:p>
          <a:p>
            <a:r>
              <a:rPr lang="en-US" altLang="zh-CN" dirty="0"/>
              <a:t>It is used for predicting the categorical dependent variable. It gives the probabilistic values which lie between 0 and 1.</a:t>
            </a:r>
          </a:p>
          <a:p>
            <a:r>
              <a:rPr lang="en-US" altLang="zh-CN" dirty="0"/>
              <a:t>3. Random forests</a:t>
            </a:r>
          </a:p>
          <a:p>
            <a:r>
              <a:rPr lang="en-US" altLang="zh-CN" dirty="0"/>
              <a:t>Random Forest is a classifier that contains a number of decision trees on various subsets of the given dataset and takes the average to improve the predictive accuracy of that dataset.</a:t>
            </a:r>
          </a:p>
          <a:p>
            <a:r>
              <a:rPr lang="en-US" altLang="zh-CN" dirty="0"/>
              <a:t>4. Support Vector Machines</a:t>
            </a:r>
          </a:p>
          <a:p>
            <a:r>
              <a:rPr lang="en-US" altLang="zh-CN" dirty="0"/>
              <a:t>SVM maps training examples to points in space so as to maximize the width of the gap between the two categories. New examples are then mapped into that same space and predicted to belong to a category based on which side of the gap they fall.</a:t>
            </a:r>
            <a:endParaRPr lang="zh-CN" altLang="en-US" dirty="0"/>
          </a:p>
          <a:p>
            <a:endParaRPr lang="zh-CN" altLang="en-US" dirty="0"/>
          </a:p>
        </p:txBody>
      </p:sp>
    </p:spTree>
    <p:extLst>
      <p:ext uri="{BB962C8B-B14F-4D97-AF65-F5344CB8AC3E}">
        <p14:creationId xmlns:p14="http://schemas.microsoft.com/office/powerpoint/2010/main" val="52695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D4BCE-8C12-DA01-D92E-721A813D73F8}"/>
              </a:ext>
            </a:extLst>
          </p:cNvPr>
          <p:cNvSpPr>
            <a:spLocks noGrp="1"/>
          </p:cNvSpPr>
          <p:nvPr>
            <p:ph type="title"/>
          </p:nvPr>
        </p:nvSpPr>
        <p:spPr/>
        <p:txBody>
          <a:bodyPr/>
          <a:lstStyle/>
          <a:p>
            <a:r>
              <a:rPr lang="en-US" altLang="zh-CN" dirty="0"/>
              <a:t>Inputs</a:t>
            </a:r>
            <a:endParaRPr lang="zh-CN" altLang="en-US" dirty="0"/>
          </a:p>
        </p:txBody>
      </p:sp>
      <p:sp>
        <p:nvSpPr>
          <p:cNvPr id="3" name="内容占位符 2">
            <a:extLst>
              <a:ext uri="{FF2B5EF4-FFF2-40B4-BE49-F238E27FC236}">
                <a16:creationId xmlns:a16="http://schemas.microsoft.com/office/drawing/2014/main" id="{22E05635-CDF7-8640-4728-676C9FF2BDD7}"/>
              </a:ext>
            </a:extLst>
          </p:cNvPr>
          <p:cNvSpPr>
            <a:spLocks noGrp="1"/>
          </p:cNvSpPr>
          <p:nvPr>
            <p:ph idx="1"/>
          </p:nvPr>
        </p:nvSpPr>
        <p:spPr/>
        <p:txBody>
          <a:bodyPr/>
          <a:lstStyle/>
          <a:p>
            <a:r>
              <a:rPr lang="en-US" altLang="zh-CN" dirty="0"/>
              <a:t>Features used:</a:t>
            </a:r>
            <a:endParaRPr lang="en-US" altLang="zh-CN" dirty="0">
              <a:latin typeface="Courier New" panose="02070309020205020404" pitchFamily="49" charset="0"/>
            </a:endParaRPr>
          </a:p>
          <a:p>
            <a:r>
              <a:rPr lang="en-US" altLang="zh-CN" b="0" dirty="0">
                <a:effectLst/>
                <a:latin typeface="+mn-ea"/>
              </a:rPr>
              <a:t>danceability,energy,instrumentalness,tempo,acousticness,liveness,speechiness,valence</a:t>
            </a:r>
          </a:p>
          <a:p>
            <a:r>
              <a:rPr lang="en-US" altLang="zh-CN" b="0" dirty="0">
                <a:effectLst/>
                <a:latin typeface="+mn-ea"/>
              </a:rPr>
              <a:t>Use 	</a:t>
            </a:r>
            <a:r>
              <a:rPr lang="en-US" altLang="zh-CN" b="0" dirty="0" err="1">
                <a:effectLst/>
                <a:latin typeface="+mn-ea"/>
              </a:rPr>
              <a:t>SelectKBest</a:t>
            </a:r>
            <a:r>
              <a:rPr lang="en-US" altLang="zh-CN" b="0" dirty="0">
                <a:effectLst/>
                <a:latin typeface="+mn-ea"/>
              </a:rPr>
              <a:t> to find the best features	.		</a:t>
            </a:r>
          </a:p>
          <a:p>
            <a:r>
              <a:rPr lang="en-US" altLang="zh-CN" dirty="0"/>
              <a:t>Use </a:t>
            </a:r>
            <a:r>
              <a:rPr lang="en-GB" altLang="zh-CN" dirty="0"/>
              <a:t>scatter matrix to </a:t>
            </a:r>
            <a:r>
              <a:rPr lang="en-US" altLang="zh-CN" dirty="0"/>
              <a:t>find covariance of two features </a:t>
            </a:r>
            <a:r>
              <a:rPr lang="en-GB" altLang="zh-CN" dirty="0"/>
              <a:t>.</a:t>
            </a:r>
          </a:p>
          <a:p>
            <a:r>
              <a:rPr lang="en-US" altLang="zh-CN" dirty="0">
                <a:latin typeface="+mn-ea"/>
              </a:rPr>
              <a:t>Use correlation matrix to find how two features are related.</a:t>
            </a:r>
          </a:p>
        </p:txBody>
      </p:sp>
    </p:spTree>
    <p:extLst>
      <p:ext uri="{BB962C8B-B14F-4D97-AF65-F5344CB8AC3E}">
        <p14:creationId xmlns:p14="http://schemas.microsoft.com/office/powerpoint/2010/main" val="347233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C400A-4BD2-4F4E-2409-371FEF65478F}"/>
              </a:ext>
            </a:extLst>
          </p:cNvPr>
          <p:cNvSpPr>
            <a:spLocks noGrp="1"/>
          </p:cNvSpPr>
          <p:nvPr>
            <p:ph type="title"/>
          </p:nvPr>
        </p:nvSpPr>
        <p:spPr/>
        <p:txBody>
          <a:bodyPr/>
          <a:lstStyle/>
          <a:p>
            <a:r>
              <a:rPr lang="en-US" altLang="zh-CN" b="0" dirty="0" err="1">
                <a:effectLst/>
                <a:latin typeface="+mn-ea"/>
              </a:rPr>
              <a:t>SelectKBest</a:t>
            </a:r>
            <a:endParaRPr lang="zh-CN" altLang="en-US" dirty="0"/>
          </a:p>
        </p:txBody>
      </p:sp>
      <p:pic>
        <p:nvPicPr>
          <p:cNvPr id="5" name="内容占位符 4">
            <a:extLst>
              <a:ext uri="{FF2B5EF4-FFF2-40B4-BE49-F238E27FC236}">
                <a16:creationId xmlns:a16="http://schemas.microsoft.com/office/drawing/2014/main" id="{89FEC8F4-CED6-89C1-CF29-F3DA78443F91}"/>
              </a:ext>
            </a:extLst>
          </p:cNvPr>
          <p:cNvPicPr>
            <a:picLocks noGrp="1" noChangeAspect="1"/>
          </p:cNvPicPr>
          <p:nvPr>
            <p:ph idx="1"/>
          </p:nvPr>
        </p:nvPicPr>
        <p:blipFill>
          <a:blip r:embed="rId2"/>
          <a:stretch>
            <a:fillRect/>
          </a:stretch>
        </p:blipFill>
        <p:spPr>
          <a:xfrm>
            <a:off x="784761" y="1561821"/>
            <a:ext cx="10515600" cy="2052619"/>
          </a:xfrm>
        </p:spPr>
      </p:pic>
      <p:sp>
        <p:nvSpPr>
          <p:cNvPr id="6" name="文本框 5">
            <a:extLst>
              <a:ext uri="{FF2B5EF4-FFF2-40B4-BE49-F238E27FC236}">
                <a16:creationId xmlns:a16="http://schemas.microsoft.com/office/drawing/2014/main" id="{945E34D8-A327-A20B-0C79-85EE8C824BB9}"/>
              </a:ext>
            </a:extLst>
          </p:cNvPr>
          <p:cNvSpPr txBox="1"/>
          <p:nvPr/>
        </p:nvSpPr>
        <p:spPr>
          <a:xfrm>
            <a:off x="784761" y="3912919"/>
            <a:ext cx="3422732" cy="369332"/>
          </a:xfrm>
          <a:prstGeom prst="rect">
            <a:avLst/>
          </a:prstGeom>
          <a:noFill/>
        </p:spPr>
        <p:txBody>
          <a:bodyPr wrap="none" rtlCol="0">
            <a:spAutoFit/>
          </a:bodyPr>
          <a:lstStyle/>
          <a:p>
            <a:r>
              <a:rPr lang="en-US" altLang="zh-CN" dirty="0"/>
              <a:t>We keep these ten best features.</a:t>
            </a:r>
            <a:endParaRPr lang="zh-CN" altLang="en-US" dirty="0"/>
          </a:p>
        </p:txBody>
      </p:sp>
    </p:spTree>
    <p:extLst>
      <p:ext uri="{BB962C8B-B14F-4D97-AF65-F5344CB8AC3E}">
        <p14:creationId xmlns:p14="http://schemas.microsoft.com/office/powerpoint/2010/main" val="266227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F8B55-B3C7-8466-4E6B-D2263BA5A14C}"/>
              </a:ext>
            </a:extLst>
          </p:cNvPr>
          <p:cNvSpPr>
            <a:spLocks noGrp="1"/>
          </p:cNvSpPr>
          <p:nvPr>
            <p:ph type="title"/>
          </p:nvPr>
        </p:nvSpPr>
        <p:spPr>
          <a:xfrm>
            <a:off x="838201" y="578881"/>
            <a:ext cx="3971306" cy="3696236"/>
          </a:xfrm>
        </p:spPr>
        <p:txBody>
          <a:bodyPr>
            <a:normAutofit/>
          </a:bodyPr>
          <a:lstStyle/>
          <a:p>
            <a:r>
              <a:rPr lang="en-US" altLang="zh-CN" sz="2200" dirty="0"/>
              <a:t>Scatter matrix:</a:t>
            </a:r>
            <a:br>
              <a:rPr lang="en-US" altLang="zh-CN" sz="1800" dirty="0"/>
            </a:br>
            <a:r>
              <a:rPr lang="en-US" altLang="zh-CN" sz="1800" dirty="0"/>
              <a:t>We find the covariance of “loudness” </a:t>
            </a:r>
            <a:br>
              <a:rPr lang="en-US" altLang="zh-CN" sz="1800" dirty="0"/>
            </a:br>
            <a:r>
              <a:rPr lang="en-US" altLang="zh-CN" sz="1800" dirty="0"/>
              <a:t>and “energy” is high.</a:t>
            </a:r>
            <a:br>
              <a:rPr lang="en-US" altLang="zh-CN" sz="1800" dirty="0"/>
            </a:br>
            <a:br>
              <a:rPr lang="en-US" altLang="zh-CN" sz="1800" dirty="0"/>
            </a:br>
            <a:br>
              <a:rPr lang="en-US" altLang="zh-CN" sz="1800" dirty="0"/>
            </a:br>
            <a:br>
              <a:rPr lang="en-US" altLang="zh-CN" sz="1800" dirty="0"/>
            </a:br>
            <a:endParaRPr lang="zh-CN" altLang="en-US" sz="1800" dirty="0"/>
          </a:p>
        </p:txBody>
      </p:sp>
      <p:pic>
        <p:nvPicPr>
          <p:cNvPr id="15" name="内容占位符 14">
            <a:extLst>
              <a:ext uri="{FF2B5EF4-FFF2-40B4-BE49-F238E27FC236}">
                <a16:creationId xmlns:a16="http://schemas.microsoft.com/office/drawing/2014/main" id="{C64E6DA9-CEF9-6763-2B47-7E80A7720C4A}"/>
              </a:ext>
            </a:extLst>
          </p:cNvPr>
          <p:cNvPicPr>
            <a:picLocks noGrp="1" noChangeAspect="1"/>
          </p:cNvPicPr>
          <p:nvPr>
            <p:ph idx="1"/>
          </p:nvPr>
        </p:nvPicPr>
        <p:blipFill>
          <a:blip r:embed="rId2"/>
          <a:stretch>
            <a:fillRect/>
          </a:stretch>
        </p:blipFill>
        <p:spPr>
          <a:xfrm>
            <a:off x="4942598" y="236177"/>
            <a:ext cx="6492605" cy="6235875"/>
          </a:xfrm>
        </p:spPr>
      </p:pic>
      <p:pic>
        <p:nvPicPr>
          <p:cNvPr id="19" name="图片 18">
            <a:extLst>
              <a:ext uri="{FF2B5EF4-FFF2-40B4-BE49-F238E27FC236}">
                <a16:creationId xmlns:a16="http://schemas.microsoft.com/office/drawing/2014/main" id="{B08AB721-635B-F07B-22A7-DF83349F647A}"/>
              </a:ext>
            </a:extLst>
          </p:cNvPr>
          <p:cNvPicPr>
            <a:picLocks noChangeAspect="1"/>
          </p:cNvPicPr>
          <p:nvPr/>
        </p:nvPicPr>
        <p:blipFill>
          <a:blip r:embed="rId3"/>
          <a:stretch>
            <a:fillRect/>
          </a:stretch>
        </p:blipFill>
        <p:spPr>
          <a:xfrm>
            <a:off x="987321" y="2652465"/>
            <a:ext cx="847725" cy="828675"/>
          </a:xfrm>
          <a:prstGeom prst="rect">
            <a:avLst/>
          </a:prstGeom>
        </p:spPr>
      </p:pic>
    </p:spTree>
    <p:extLst>
      <p:ext uri="{BB962C8B-B14F-4D97-AF65-F5344CB8AC3E}">
        <p14:creationId xmlns:p14="http://schemas.microsoft.com/office/powerpoint/2010/main" val="400380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302B00-AE46-5D57-EEAC-98F8ADB19DE4}"/>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CFC6B153-C695-99B3-4A07-2A49FEB7A4D5}"/>
              </a:ext>
            </a:extLst>
          </p:cNvPr>
          <p:cNvPicPr>
            <a:picLocks noChangeAspect="1"/>
          </p:cNvPicPr>
          <p:nvPr/>
        </p:nvPicPr>
        <p:blipFill>
          <a:blip r:embed="rId2"/>
          <a:stretch>
            <a:fillRect/>
          </a:stretch>
        </p:blipFill>
        <p:spPr>
          <a:xfrm>
            <a:off x="619757" y="1690688"/>
            <a:ext cx="10734043" cy="4274134"/>
          </a:xfrm>
          <a:prstGeom prst="rect">
            <a:avLst/>
          </a:prstGeom>
        </p:spPr>
      </p:pic>
      <p:sp>
        <p:nvSpPr>
          <p:cNvPr id="6" name="文本框 5">
            <a:extLst>
              <a:ext uri="{FF2B5EF4-FFF2-40B4-BE49-F238E27FC236}">
                <a16:creationId xmlns:a16="http://schemas.microsoft.com/office/drawing/2014/main" id="{4F29C6EA-3895-E89A-4B5E-3A7FF424EA36}"/>
              </a:ext>
            </a:extLst>
          </p:cNvPr>
          <p:cNvSpPr txBox="1"/>
          <p:nvPr/>
        </p:nvSpPr>
        <p:spPr>
          <a:xfrm>
            <a:off x="547255" y="1069222"/>
            <a:ext cx="11713463" cy="369332"/>
          </a:xfrm>
          <a:prstGeom prst="rect">
            <a:avLst/>
          </a:prstGeom>
          <a:noFill/>
        </p:spPr>
        <p:txBody>
          <a:bodyPr wrap="none" rtlCol="0">
            <a:spAutoFit/>
          </a:bodyPr>
          <a:lstStyle/>
          <a:p>
            <a:r>
              <a:rPr lang="en-US" altLang="zh-CN" dirty="0"/>
              <a:t>The correlation matrix also shows that “loudness” and “energy</a:t>
            </a:r>
            <a:r>
              <a:rPr lang="zh-CN" altLang="en-US" dirty="0"/>
              <a:t>” </a:t>
            </a:r>
            <a:r>
              <a:rPr lang="en-US" altLang="zh-CN" dirty="0"/>
              <a:t>have high correlation(0.83), so we drop one of them.  </a:t>
            </a:r>
            <a:endParaRPr lang="zh-CN" altLang="en-US" dirty="0"/>
          </a:p>
        </p:txBody>
      </p:sp>
    </p:spTree>
    <p:extLst>
      <p:ext uri="{BB962C8B-B14F-4D97-AF65-F5344CB8AC3E}">
        <p14:creationId xmlns:p14="http://schemas.microsoft.com/office/powerpoint/2010/main" val="289273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4F978-C36E-5611-0CE6-2557FB1874B1}"/>
              </a:ext>
            </a:extLst>
          </p:cNvPr>
          <p:cNvSpPr>
            <a:spLocks noGrp="1"/>
          </p:cNvSpPr>
          <p:nvPr>
            <p:ph type="title"/>
          </p:nvPr>
        </p:nvSpPr>
        <p:spPr/>
        <p:txBody>
          <a:bodyPr/>
          <a:lstStyle/>
          <a:p>
            <a:r>
              <a:rPr lang="en-US" altLang="zh-CN" dirty="0"/>
              <a:t>Preprocessing of inputs</a:t>
            </a:r>
            <a:endParaRPr lang="zh-CN" altLang="en-US" dirty="0"/>
          </a:p>
        </p:txBody>
      </p:sp>
      <p:sp>
        <p:nvSpPr>
          <p:cNvPr id="3" name="内容占位符 2">
            <a:extLst>
              <a:ext uri="{FF2B5EF4-FFF2-40B4-BE49-F238E27FC236}">
                <a16:creationId xmlns:a16="http://schemas.microsoft.com/office/drawing/2014/main" id="{E64E2A9E-B6DA-7676-3D83-C52A61210924}"/>
              </a:ext>
            </a:extLst>
          </p:cNvPr>
          <p:cNvSpPr>
            <a:spLocks noGrp="1"/>
          </p:cNvSpPr>
          <p:nvPr>
            <p:ph idx="1"/>
          </p:nvPr>
        </p:nvSpPr>
        <p:spPr/>
        <p:txBody>
          <a:bodyPr/>
          <a:lstStyle/>
          <a:p>
            <a:r>
              <a:rPr lang="en-US" altLang="zh-CN" dirty="0" err="1"/>
              <a:t>sklearn.preprocessing.StandardScaler</a:t>
            </a:r>
            <a:endParaRPr lang="en-US" altLang="zh-CN" dirty="0"/>
          </a:p>
          <a:p>
            <a:r>
              <a:rPr lang="en-US" altLang="zh-CN" dirty="0"/>
              <a:t>To standardize features by removing the mean and scaling to unit variance, all features are centered around 0 and have variance in the same order.</a:t>
            </a:r>
          </a:p>
          <a:p>
            <a:r>
              <a:rPr lang="en-US" altLang="zh-CN" dirty="0"/>
              <a:t>If a feature has a variance that is orders of magnitude larger than others, it might dominate the objective function and make the estimator unable to learn from other features correctly as expected.</a:t>
            </a:r>
          </a:p>
          <a:p>
            <a:r>
              <a:rPr lang="en-US" altLang="zh-CN" dirty="0">
                <a:solidFill>
                  <a:srgbClr val="000000"/>
                </a:solidFill>
                <a:latin typeface="+mn-ea"/>
              </a:rPr>
              <a:t>All the used features are considered as quantitative</a:t>
            </a:r>
            <a:endParaRPr lang="zh-CN" altLang="en-US" dirty="0">
              <a:latin typeface="+mn-ea"/>
            </a:endParaRPr>
          </a:p>
          <a:p>
            <a:endParaRPr lang="zh-CN" altLang="en-US" dirty="0"/>
          </a:p>
        </p:txBody>
      </p:sp>
    </p:spTree>
    <p:extLst>
      <p:ext uri="{BB962C8B-B14F-4D97-AF65-F5344CB8AC3E}">
        <p14:creationId xmlns:p14="http://schemas.microsoft.com/office/powerpoint/2010/main" val="264594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644EA-0FAF-8E04-8892-23DB12686505}"/>
              </a:ext>
            </a:extLst>
          </p:cNvPr>
          <p:cNvSpPr>
            <a:spLocks noGrp="1"/>
          </p:cNvSpPr>
          <p:nvPr>
            <p:ph type="title"/>
          </p:nvPr>
        </p:nvSpPr>
        <p:spPr/>
        <p:txBody>
          <a:bodyPr/>
          <a:lstStyle/>
          <a:p>
            <a:r>
              <a:rPr lang="en-US" altLang="zh-CN" dirty="0"/>
              <a:t>Parameters tuning</a:t>
            </a:r>
            <a:endParaRPr lang="zh-CN" altLang="en-US" dirty="0"/>
          </a:p>
        </p:txBody>
      </p:sp>
      <p:sp>
        <p:nvSpPr>
          <p:cNvPr id="3" name="内容占位符 2">
            <a:extLst>
              <a:ext uri="{FF2B5EF4-FFF2-40B4-BE49-F238E27FC236}">
                <a16:creationId xmlns:a16="http://schemas.microsoft.com/office/drawing/2014/main" id="{352FA96E-3CD8-BAC0-91D0-C477CA60D8F9}"/>
              </a:ext>
            </a:extLst>
          </p:cNvPr>
          <p:cNvSpPr>
            <a:spLocks noGrp="1"/>
          </p:cNvSpPr>
          <p:nvPr>
            <p:ph idx="1"/>
          </p:nvPr>
        </p:nvSpPr>
        <p:spPr/>
        <p:txBody>
          <a:bodyPr>
            <a:normAutofit/>
          </a:bodyPr>
          <a:lstStyle/>
          <a:p>
            <a:r>
              <a:rPr lang="en-US" altLang="zh-CN" dirty="0" err="1"/>
              <a:t>sklearn.model_selection.GridSearchCV</a:t>
            </a:r>
            <a:endParaRPr lang="en-US" altLang="zh-CN" dirty="0"/>
          </a:p>
          <a:p>
            <a:r>
              <a:rPr lang="en-US" altLang="zh-CN" dirty="0"/>
              <a:t>Exhaustive search over specified parameter values for an estimator.</a:t>
            </a:r>
          </a:p>
          <a:p>
            <a:r>
              <a:rPr lang="en-US" altLang="zh-CN" dirty="0"/>
              <a:t>The parameters of the estimator used to apply these methods are optimized by cross-validated grid-search over a parameter grid.</a:t>
            </a:r>
          </a:p>
          <a:p>
            <a:r>
              <a:rPr lang="en-US" altLang="zh-CN" sz="1600" b="0" dirty="0" err="1">
                <a:solidFill>
                  <a:srgbClr val="000000"/>
                </a:solidFill>
                <a:effectLst/>
                <a:latin typeface="Courier New" panose="02070309020205020404" pitchFamily="49" charset="0"/>
              </a:rPr>
              <a:t>learning_rate</a:t>
            </a:r>
            <a:r>
              <a:rPr lang="en-US" altLang="zh-CN" sz="1600" b="0" dirty="0">
                <a:solidFill>
                  <a:srgbClr val="000000"/>
                </a:solidFill>
                <a:effectLst/>
                <a:latin typeface="Courier New" panose="02070309020205020404" pitchFamily="49" charset="0"/>
              </a:rPr>
              <a:t> </a:t>
            </a:r>
          </a:p>
          <a:p>
            <a:r>
              <a:rPr lang="en-US" altLang="zh-CN" sz="1600" b="0" dirty="0" err="1">
                <a:solidFill>
                  <a:srgbClr val="000000"/>
                </a:solidFill>
                <a:effectLst/>
                <a:latin typeface="Courier New" panose="02070309020205020404" pitchFamily="49" charset="0"/>
              </a:rPr>
              <a:t>n_estimators</a:t>
            </a:r>
            <a:r>
              <a:rPr lang="en-US" altLang="zh-CN" sz="1600" b="0" dirty="0">
                <a:solidFill>
                  <a:srgbClr val="000000"/>
                </a:solidFill>
                <a:effectLst/>
                <a:latin typeface="Courier New" panose="02070309020205020404" pitchFamily="49" charset="0"/>
              </a:rPr>
              <a:t> </a:t>
            </a:r>
          </a:p>
          <a:p>
            <a:r>
              <a:rPr lang="en-US" altLang="zh-CN" sz="1600" b="0" dirty="0" err="1">
                <a:solidFill>
                  <a:srgbClr val="000000"/>
                </a:solidFill>
                <a:effectLst/>
                <a:latin typeface="Courier New" panose="02070309020205020404" pitchFamily="49" charset="0"/>
              </a:rPr>
              <a:t>min_samples_split</a:t>
            </a:r>
            <a:endParaRPr lang="en-US" altLang="zh-CN" sz="1600" b="0" dirty="0">
              <a:solidFill>
                <a:srgbClr val="000000"/>
              </a:solidFill>
              <a:effectLst/>
              <a:latin typeface="Courier New" panose="02070309020205020404" pitchFamily="49" charset="0"/>
            </a:endParaRPr>
          </a:p>
          <a:p>
            <a:r>
              <a:rPr lang="en-US" altLang="zh-CN" sz="1600" b="0" dirty="0" err="1">
                <a:solidFill>
                  <a:srgbClr val="000000"/>
                </a:solidFill>
                <a:effectLst/>
                <a:latin typeface="Courier New" panose="02070309020205020404" pitchFamily="49" charset="0"/>
              </a:rPr>
              <a:t>min_samples_leaf</a:t>
            </a:r>
            <a:r>
              <a:rPr lang="en-US" altLang="zh-CN" sz="1600" b="0" dirty="0">
                <a:solidFill>
                  <a:srgbClr val="000000"/>
                </a:solidFill>
                <a:effectLst/>
                <a:latin typeface="Courier New" panose="02070309020205020404" pitchFamily="49" charset="0"/>
              </a:rPr>
              <a:t> </a:t>
            </a:r>
          </a:p>
          <a:p>
            <a:r>
              <a:rPr lang="en-US" altLang="zh-CN" sz="1600" b="0" dirty="0" err="1">
                <a:solidFill>
                  <a:srgbClr val="000000"/>
                </a:solidFill>
                <a:effectLst/>
                <a:latin typeface="Courier New" panose="02070309020205020404" pitchFamily="49" charset="0"/>
              </a:rPr>
              <a:t>max_depth</a:t>
            </a:r>
            <a:r>
              <a:rPr lang="en-US" altLang="zh-CN" sz="1600" b="0" dirty="0">
                <a:solidFill>
                  <a:srgbClr val="000000"/>
                </a:solidFill>
                <a:effectLst/>
                <a:latin typeface="Courier New" panose="02070309020205020404" pitchFamily="49" charset="0"/>
              </a:rPr>
              <a:t> </a:t>
            </a:r>
          </a:p>
          <a:p>
            <a:r>
              <a:rPr lang="en-US" altLang="zh-CN" sz="1600" b="0" dirty="0">
                <a:solidFill>
                  <a:srgbClr val="000000"/>
                </a:solidFill>
                <a:effectLst/>
                <a:latin typeface="Courier New" panose="02070309020205020404" pitchFamily="49" charset="0"/>
              </a:rPr>
              <a:t>…</a:t>
            </a:r>
            <a:endParaRPr lang="zh-CN" altLang="en-US" sz="1600" dirty="0"/>
          </a:p>
        </p:txBody>
      </p:sp>
    </p:spTree>
    <p:extLst>
      <p:ext uri="{BB962C8B-B14F-4D97-AF65-F5344CB8AC3E}">
        <p14:creationId xmlns:p14="http://schemas.microsoft.com/office/powerpoint/2010/main" val="404093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69AA1-05C2-E4AB-17B2-B29E0DFE26A9}"/>
              </a:ext>
            </a:extLst>
          </p:cNvPr>
          <p:cNvSpPr>
            <a:spLocks noGrp="1"/>
          </p:cNvSpPr>
          <p:nvPr>
            <p:ph type="title"/>
          </p:nvPr>
        </p:nvSpPr>
        <p:spPr/>
        <p:txBody>
          <a:bodyPr/>
          <a:lstStyle/>
          <a:p>
            <a:r>
              <a:rPr lang="en-US" altLang="zh-CN" dirty="0"/>
              <a:t>Cross validation</a:t>
            </a:r>
            <a:endParaRPr lang="zh-CN" altLang="en-US" dirty="0"/>
          </a:p>
        </p:txBody>
      </p:sp>
      <p:sp>
        <p:nvSpPr>
          <p:cNvPr id="3" name="内容占位符 2">
            <a:extLst>
              <a:ext uri="{FF2B5EF4-FFF2-40B4-BE49-F238E27FC236}">
                <a16:creationId xmlns:a16="http://schemas.microsoft.com/office/drawing/2014/main" id="{E9528A5A-54D3-D553-12B3-537D06AF16AA}"/>
              </a:ext>
            </a:extLst>
          </p:cNvPr>
          <p:cNvSpPr>
            <a:spLocks noGrp="1"/>
          </p:cNvSpPr>
          <p:nvPr>
            <p:ph idx="1"/>
          </p:nvPr>
        </p:nvSpPr>
        <p:spPr/>
        <p:txBody>
          <a:bodyPr/>
          <a:lstStyle/>
          <a:p>
            <a:r>
              <a:rPr lang="en-US" altLang="zh-CN" dirty="0"/>
              <a:t>In </a:t>
            </a:r>
            <a:r>
              <a:rPr lang="en-US" altLang="zh-CN" dirty="0" err="1"/>
              <a:t>GridSearchCV</a:t>
            </a:r>
            <a:r>
              <a:rPr lang="en-US" altLang="zh-CN" dirty="0"/>
              <a:t>, along with Grid Search, cross-validation is also performed while training the model. </a:t>
            </a:r>
          </a:p>
          <a:p>
            <a:r>
              <a:rPr lang="en-US" altLang="zh-CN" dirty="0"/>
              <a:t>Before training the model with data, we divide the data into two parts – train data and test data. In cross-validation, the process divides the train data further into two parts – the train data and the validation data.</a:t>
            </a:r>
          </a:p>
          <a:p>
            <a:endParaRPr lang="zh-CN" altLang="en-US" dirty="0"/>
          </a:p>
        </p:txBody>
      </p:sp>
    </p:spTree>
    <p:extLst>
      <p:ext uri="{BB962C8B-B14F-4D97-AF65-F5344CB8AC3E}">
        <p14:creationId xmlns:p14="http://schemas.microsoft.com/office/powerpoint/2010/main" val="31353093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722</Words>
  <Application>Microsoft Office PowerPoint</Application>
  <PresentationFormat>宽屏</PresentationFormat>
  <Paragraphs>77</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Courier New</vt:lpstr>
      <vt:lpstr>Office 主题​​</vt:lpstr>
      <vt:lpstr>Lab 1 Music Classification</vt:lpstr>
      <vt:lpstr>Methods</vt:lpstr>
      <vt:lpstr>Inputs</vt:lpstr>
      <vt:lpstr>SelectKBest</vt:lpstr>
      <vt:lpstr>Scatter matrix: We find the covariance of “loudness”  and “energy” is high.    </vt:lpstr>
      <vt:lpstr>PowerPoint 演示文稿</vt:lpstr>
      <vt:lpstr>Preprocessing of inputs</vt:lpstr>
      <vt:lpstr>Parameters tuning</vt:lpstr>
      <vt:lpstr>Cross validation</vt:lpstr>
      <vt:lpstr>KNN, Logistic regression, SVM, </vt:lpstr>
      <vt:lpstr>Boosting</vt:lpstr>
      <vt:lpstr>Parameters:</vt:lpstr>
      <vt:lpstr>Random forests</vt:lpstr>
      <vt:lpstr>Parameters: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Music Classification</dc:title>
  <dc:creator>柏 京墨</dc:creator>
  <cp:lastModifiedBy>柏 京墨</cp:lastModifiedBy>
  <cp:revision>7</cp:revision>
  <dcterms:created xsi:type="dcterms:W3CDTF">2022-10-01T18:37:54Z</dcterms:created>
  <dcterms:modified xsi:type="dcterms:W3CDTF">2022-10-31T22:42:23Z</dcterms:modified>
</cp:coreProperties>
</file>