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0" r:id="rId9"/>
    <p:sldId id="261" r:id="rId10"/>
    <p:sldId id="262" r:id="rId11"/>
    <p:sldId id="266"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91" d="100"/>
          <a:sy n="91" d="100"/>
        </p:scale>
        <p:origin x="10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DBA3-5AFC-D3E9-523F-2A9842B6A7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B3CBC5-7436-7C24-3A46-F628179D2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FAC1C0-7E42-50A7-50BB-21B512EF22BE}"/>
              </a:ext>
            </a:extLst>
          </p:cNvPr>
          <p:cNvSpPr>
            <a:spLocks noGrp="1"/>
          </p:cNvSpPr>
          <p:nvPr>
            <p:ph type="dt" sz="half" idx="10"/>
          </p:nvPr>
        </p:nvSpPr>
        <p:spPr/>
        <p:txBody>
          <a:bodyPr/>
          <a:lstStyle/>
          <a:p>
            <a:fld id="{8D7FA0D4-41FD-49C4-963C-9AB808A1B5D1}" type="datetimeFigureOut">
              <a:rPr lang="en-US" smtClean="0"/>
              <a:t>10/25/2024</a:t>
            </a:fld>
            <a:endParaRPr lang="en-US"/>
          </a:p>
        </p:txBody>
      </p:sp>
      <p:sp>
        <p:nvSpPr>
          <p:cNvPr id="5" name="Footer Placeholder 4">
            <a:extLst>
              <a:ext uri="{FF2B5EF4-FFF2-40B4-BE49-F238E27FC236}">
                <a16:creationId xmlns:a16="http://schemas.microsoft.com/office/drawing/2014/main" id="{A5EE2C78-CF68-ABE3-4E93-0AE951E57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32772-945C-9DB3-7204-2E5A69542E28}"/>
              </a:ext>
            </a:extLst>
          </p:cNvPr>
          <p:cNvSpPr>
            <a:spLocks noGrp="1"/>
          </p:cNvSpPr>
          <p:nvPr>
            <p:ph type="sldNum" sz="quarter" idx="12"/>
          </p:nvPr>
        </p:nvSpPr>
        <p:spPr/>
        <p:txBody>
          <a:bodyPr/>
          <a:lstStyle/>
          <a:p>
            <a:fld id="{3EEB8336-291B-420A-810E-4FE201A5C106}" type="slidenum">
              <a:rPr lang="en-US" smtClean="0"/>
              <a:t>‹#›</a:t>
            </a:fld>
            <a:endParaRPr lang="en-US"/>
          </a:p>
        </p:txBody>
      </p:sp>
    </p:spTree>
    <p:extLst>
      <p:ext uri="{BB962C8B-B14F-4D97-AF65-F5344CB8AC3E}">
        <p14:creationId xmlns:p14="http://schemas.microsoft.com/office/powerpoint/2010/main" val="156483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49E-747C-F68D-8AA8-BE32278126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F22C9E-CA76-0977-5FF7-7A5784FE1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56CED-9531-D400-D79A-8C8371CC3DD1}"/>
              </a:ext>
            </a:extLst>
          </p:cNvPr>
          <p:cNvSpPr>
            <a:spLocks noGrp="1"/>
          </p:cNvSpPr>
          <p:nvPr>
            <p:ph type="dt" sz="half" idx="10"/>
          </p:nvPr>
        </p:nvSpPr>
        <p:spPr/>
        <p:txBody>
          <a:bodyPr/>
          <a:lstStyle/>
          <a:p>
            <a:fld id="{8D7FA0D4-41FD-49C4-963C-9AB808A1B5D1}" type="datetimeFigureOut">
              <a:rPr lang="en-US" smtClean="0"/>
              <a:t>10/25/2024</a:t>
            </a:fld>
            <a:endParaRPr lang="en-US"/>
          </a:p>
        </p:txBody>
      </p:sp>
      <p:sp>
        <p:nvSpPr>
          <p:cNvPr id="5" name="Footer Placeholder 4">
            <a:extLst>
              <a:ext uri="{FF2B5EF4-FFF2-40B4-BE49-F238E27FC236}">
                <a16:creationId xmlns:a16="http://schemas.microsoft.com/office/drawing/2014/main" id="{6EAF8480-9538-A559-4E82-D860A30AE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3198F-1413-D4F5-3F5C-441BC95708DA}"/>
              </a:ext>
            </a:extLst>
          </p:cNvPr>
          <p:cNvSpPr>
            <a:spLocks noGrp="1"/>
          </p:cNvSpPr>
          <p:nvPr>
            <p:ph type="sldNum" sz="quarter" idx="12"/>
          </p:nvPr>
        </p:nvSpPr>
        <p:spPr/>
        <p:txBody>
          <a:bodyPr/>
          <a:lstStyle/>
          <a:p>
            <a:fld id="{3EEB8336-291B-420A-810E-4FE201A5C106}" type="slidenum">
              <a:rPr lang="en-US" smtClean="0"/>
              <a:t>‹#›</a:t>
            </a:fld>
            <a:endParaRPr lang="en-US"/>
          </a:p>
        </p:txBody>
      </p:sp>
    </p:spTree>
    <p:extLst>
      <p:ext uri="{BB962C8B-B14F-4D97-AF65-F5344CB8AC3E}">
        <p14:creationId xmlns:p14="http://schemas.microsoft.com/office/powerpoint/2010/main" val="252770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EBA09E-6533-4457-659A-EDA21F8928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99645C-6EE4-DDCB-2978-D59CEB8B3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B516E-A2CE-EE02-5E2B-EC4A09C32FD0}"/>
              </a:ext>
            </a:extLst>
          </p:cNvPr>
          <p:cNvSpPr>
            <a:spLocks noGrp="1"/>
          </p:cNvSpPr>
          <p:nvPr>
            <p:ph type="dt" sz="half" idx="10"/>
          </p:nvPr>
        </p:nvSpPr>
        <p:spPr/>
        <p:txBody>
          <a:bodyPr/>
          <a:lstStyle/>
          <a:p>
            <a:fld id="{8D7FA0D4-41FD-49C4-963C-9AB808A1B5D1}" type="datetimeFigureOut">
              <a:rPr lang="en-US" smtClean="0"/>
              <a:t>10/25/2024</a:t>
            </a:fld>
            <a:endParaRPr lang="en-US"/>
          </a:p>
        </p:txBody>
      </p:sp>
      <p:sp>
        <p:nvSpPr>
          <p:cNvPr id="5" name="Footer Placeholder 4">
            <a:extLst>
              <a:ext uri="{FF2B5EF4-FFF2-40B4-BE49-F238E27FC236}">
                <a16:creationId xmlns:a16="http://schemas.microsoft.com/office/drawing/2014/main" id="{48042159-11F3-DB2B-BF51-5F882C096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6F77A-CE01-40F2-664A-CA361C98CDBA}"/>
              </a:ext>
            </a:extLst>
          </p:cNvPr>
          <p:cNvSpPr>
            <a:spLocks noGrp="1"/>
          </p:cNvSpPr>
          <p:nvPr>
            <p:ph type="sldNum" sz="quarter" idx="12"/>
          </p:nvPr>
        </p:nvSpPr>
        <p:spPr/>
        <p:txBody>
          <a:bodyPr/>
          <a:lstStyle/>
          <a:p>
            <a:fld id="{3EEB8336-291B-420A-810E-4FE201A5C106}" type="slidenum">
              <a:rPr lang="en-US" smtClean="0"/>
              <a:t>‹#›</a:t>
            </a:fld>
            <a:endParaRPr lang="en-US"/>
          </a:p>
        </p:txBody>
      </p:sp>
    </p:spTree>
    <p:extLst>
      <p:ext uri="{BB962C8B-B14F-4D97-AF65-F5344CB8AC3E}">
        <p14:creationId xmlns:p14="http://schemas.microsoft.com/office/powerpoint/2010/main" val="382282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2493-C50F-17DC-3BA1-FE8E5EA06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6E5635-C298-2B79-CF4F-0488CD4377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A5463-4B4C-AB53-C2E6-EBAC81F22646}"/>
              </a:ext>
            </a:extLst>
          </p:cNvPr>
          <p:cNvSpPr>
            <a:spLocks noGrp="1"/>
          </p:cNvSpPr>
          <p:nvPr>
            <p:ph type="dt" sz="half" idx="10"/>
          </p:nvPr>
        </p:nvSpPr>
        <p:spPr/>
        <p:txBody>
          <a:bodyPr/>
          <a:lstStyle/>
          <a:p>
            <a:fld id="{8D7FA0D4-41FD-49C4-963C-9AB808A1B5D1}" type="datetimeFigureOut">
              <a:rPr lang="en-US" smtClean="0"/>
              <a:t>10/25/2024</a:t>
            </a:fld>
            <a:endParaRPr lang="en-US"/>
          </a:p>
        </p:txBody>
      </p:sp>
      <p:sp>
        <p:nvSpPr>
          <p:cNvPr id="5" name="Footer Placeholder 4">
            <a:extLst>
              <a:ext uri="{FF2B5EF4-FFF2-40B4-BE49-F238E27FC236}">
                <a16:creationId xmlns:a16="http://schemas.microsoft.com/office/drawing/2014/main" id="{A876A1D6-2EFD-6CA3-FBE9-87ABAE321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8FFEA-2726-4A04-C057-FDDD3B9C4643}"/>
              </a:ext>
            </a:extLst>
          </p:cNvPr>
          <p:cNvSpPr>
            <a:spLocks noGrp="1"/>
          </p:cNvSpPr>
          <p:nvPr>
            <p:ph type="sldNum" sz="quarter" idx="12"/>
          </p:nvPr>
        </p:nvSpPr>
        <p:spPr/>
        <p:txBody>
          <a:bodyPr/>
          <a:lstStyle/>
          <a:p>
            <a:fld id="{3EEB8336-291B-420A-810E-4FE201A5C106}" type="slidenum">
              <a:rPr lang="en-US" smtClean="0"/>
              <a:t>‹#›</a:t>
            </a:fld>
            <a:endParaRPr lang="en-US"/>
          </a:p>
        </p:txBody>
      </p:sp>
    </p:spTree>
    <p:extLst>
      <p:ext uri="{BB962C8B-B14F-4D97-AF65-F5344CB8AC3E}">
        <p14:creationId xmlns:p14="http://schemas.microsoft.com/office/powerpoint/2010/main" val="339091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6585-E2AC-7743-2328-925DF2D01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B3C5F-775C-3350-FA4B-05A806AA4D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4CB6C-622D-9F50-6E30-4A9B06332901}"/>
              </a:ext>
            </a:extLst>
          </p:cNvPr>
          <p:cNvSpPr>
            <a:spLocks noGrp="1"/>
          </p:cNvSpPr>
          <p:nvPr>
            <p:ph type="dt" sz="half" idx="10"/>
          </p:nvPr>
        </p:nvSpPr>
        <p:spPr/>
        <p:txBody>
          <a:bodyPr/>
          <a:lstStyle/>
          <a:p>
            <a:fld id="{8D7FA0D4-41FD-49C4-963C-9AB808A1B5D1}" type="datetimeFigureOut">
              <a:rPr lang="en-US" smtClean="0"/>
              <a:t>10/25/2024</a:t>
            </a:fld>
            <a:endParaRPr lang="en-US"/>
          </a:p>
        </p:txBody>
      </p:sp>
      <p:sp>
        <p:nvSpPr>
          <p:cNvPr id="5" name="Footer Placeholder 4">
            <a:extLst>
              <a:ext uri="{FF2B5EF4-FFF2-40B4-BE49-F238E27FC236}">
                <a16:creationId xmlns:a16="http://schemas.microsoft.com/office/drawing/2014/main" id="{4163E11B-7FB6-A292-C7C2-E9E0B0E56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5DC71-3EBC-08E7-0C92-8CD0CF1327B0}"/>
              </a:ext>
            </a:extLst>
          </p:cNvPr>
          <p:cNvSpPr>
            <a:spLocks noGrp="1"/>
          </p:cNvSpPr>
          <p:nvPr>
            <p:ph type="sldNum" sz="quarter" idx="12"/>
          </p:nvPr>
        </p:nvSpPr>
        <p:spPr/>
        <p:txBody>
          <a:bodyPr/>
          <a:lstStyle/>
          <a:p>
            <a:fld id="{3EEB8336-291B-420A-810E-4FE201A5C106}" type="slidenum">
              <a:rPr lang="en-US" smtClean="0"/>
              <a:t>‹#›</a:t>
            </a:fld>
            <a:endParaRPr lang="en-US"/>
          </a:p>
        </p:txBody>
      </p:sp>
    </p:spTree>
    <p:extLst>
      <p:ext uri="{BB962C8B-B14F-4D97-AF65-F5344CB8AC3E}">
        <p14:creationId xmlns:p14="http://schemas.microsoft.com/office/powerpoint/2010/main" val="5340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E4D0-C6BD-A83B-1A40-AD1952F3FB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6150A-5642-8D66-3FE9-2211BFD11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1696D7-8EA8-F5D1-4AEA-C5794BC07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5F0758-A7BE-5594-D17E-AA88F4794951}"/>
              </a:ext>
            </a:extLst>
          </p:cNvPr>
          <p:cNvSpPr>
            <a:spLocks noGrp="1"/>
          </p:cNvSpPr>
          <p:nvPr>
            <p:ph type="dt" sz="half" idx="10"/>
          </p:nvPr>
        </p:nvSpPr>
        <p:spPr/>
        <p:txBody>
          <a:bodyPr/>
          <a:lstStyle/>
          <a:p>
            <a:fld id="{8D7FA0D4-41FD-49C4-963C-9AB808A1B5D1}" type="datetimeFigureOut">
              <a:rPr lang="en-US" smtClean="0"/>
              <a:t>10/25/2024</a:t>
            </a:fld>
            <a:endParaRPr lang="en-US"/>
          </a:p>
        </p:txBody>
      </p:sp>
      <p:sp>
        <p:nvSpPr>
          <p:cNvPr id="6" name="Footer Placeholder 5">
            <a:extLst>
              <a:ext uri="{FF2B5EF4-FFF2-40B4-BE49-F238E27FC236}">
                <a16:creationId xmlns:a16="http://schemas.microsoft.com/office/drawing/2014/main" id="{34858B11-DEC2-792D-A0CA-99248BDDD4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D4738-2971-9749-8617-08A6CA9CA923}"/>
              </a:ext>
            </a:extLst>
          </p:cNvPr>
          <p:cNvSpPr>
            <a:spLocks noGrp="1"/>
          </p:cNvSpPr>
          <p:nvPr>
            <p:ph type="sldNum" sz="quarter" idx="12"/>
          </p:nvPr>
        </p:nvSpPr>
        <p:spPr/>
        <p:txBody>
          <a:bodyPr/>
          <a:lstStyle/>
          <a:p>
            <a:fld id="{3EEB8336-291B-420A-810E-4FE201A5C106}" type="slidenum">
              <a:rPr lang="en-US" smtClean="0"/>
              <a:t>‹#›</a:t>
            </a:fld>
            <a:endParaRPr lang="en-US"/>
          </a:p>
        </p:txBody>
      </p:sp>
    </p:spTree>
    <p:extLst>
      <p:ext uri="{BB962C8B-B14F-4D97-AF65-F5344CB8AC3E}">
        <p14:creationId xmlns:p14="http://schemas.microsoft.com/office/powerpoint/2010/main" val="293898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D1BD-5A47-23DF-E870-2F0B638073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C5006-185B-4012-5B7B-3F57FF078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0223CA-FED6-D805-A7E7-DEA11280C3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0F1B5F-CA15-FDDB-7420-F03D8217E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382BAF-DC48-7D09-8B50-DB00147654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21B52-68F8-1311-BA0D-F12B475AF815}"/>
              </a:ext>
            </a:extLst>
          </p:cNvPr>
          <p:cNvSpPr>
            <a:spLocks noGrp="1"/>
          </p:cNvSpPr>
          <p:nvPr>
            <p:ph type="dt" sz="half" idx="10"/>
          </p:nvPr>
        </p:nvSpPr>
        <p:spPr/>
        <p:txBody>
          <a:bodyPr/>
          <a:lstStyle/>
          <a:p>
            <a:fld id="{8D7FA0D4-41FD-49C4-963C-9AB808A1B5D1}" type="datetimeFigureOut">
              <a:rPr lang="en-US" smtClean="0"/>
              <a:t>10/25/2024</a:t>
            </a:fld>
            <a:endParaRPr lang="en-US"/>
          </a:p>
        </p:txBody>
      </p:sp>
      <p:sp>
        <p:nvSpPr>
          <p:cNvPr id="8" name="Footer Placeholder 7">
            <a:extLst>
              <a:ext uri="{FF2B5EF4-FFF2-40B4-BE49-F238E27FC236}">
                <a16:creationId xmlns:a16="http://schemas.microsoft.com/office/drawing/2014/main" id="{7964261D-DC93-CCD3-59EC-D5443A0C2D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D4EF2B-D6A6-5578-181F-1657972CEEEC}"/>
              </a:ext>
            </a:extLst>
          </p:cNvPr>
          <p:cNvSpPr>
            <a:spLocks noGrp="1"/>
          </p:cNvSpPr>
          <p:nvPr>
            <p:ph type="sldNum" sz="quarter" idx="12"/>
          </p:nvPr>
        </p:nvSpPr>
        <p:spPr/>
        <p:txBody>
          <a:bodyPr/>
          <a:lstStyle/>
          <a:p>
            <a:fld id="{3EEB8336-291B-420A-810E-4FE201A5C106}" type="slidenum">
              <a:rPr lang="en-US" smtClean="0"/>
              <a:t>‹#›</a:t>
            </a:fld>
            <a:endParaRPr lang="en-US"/>
          </a:p>
        </p:txBody>
      </p:sp>
    </p:spTree>
    <p:extLst>
      <p:ext uri="{BB962C8B-B14F-4D97-AF65-F5344CB8AC3E}">
        <p14:creationId xmlns:p14="http://schemas.microsoft.com/office/powerpoint/2010/main" val="242066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536B-8136-8452-BF14-E7E254EEFA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8BDFA4-D0C5-B4FF-D46D-75D94AAA57A4}"/>
              </a:ext>
            </a:extLst>
          </p:cNvPr>
          <p:cNvSpPr>
            <a:spLocks noGrp="1"/>
          </p:cNvSpPr>
          <p:nvPr>
            <p:ph type="dt" sz="half" idx="10"/>
          </p:nvPr>
        </p:nvSpPr>
        <p:spPr/>
        <p:txBody>
          <a:bodyPr/>
          <a:lstStyle/>
          <a:p>
            <a:fld id="{8D7FA0D4-41FD-49C4-963C-9AB808A1B5D1}" type="datetimeFigureOut">
              <a:rPr lang="en-US" smtClean="0"/>
              <a:t>10/25/2024</a:t>
            </a:fld>
            <a:endParaRPr lang="en-US"/>
          </a:p>
        </p:txBody>
      </p:sp>
      <p:sp>
        <p:nvSpPr>
          <p:cNvPr id="4" name="Footer Placeholder 3">
            <a:extLst>
              <a:ext uri="{FF2B5EF4-FFF2-40B4-BE49-F238E27FC236}">
                <a16:creationId xmlns:a16="http://schemas.microsoft.com/office/drawing/2014/main" id="{530D6E44-9C17-BF5E-2952-DE4ABD01B4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FFD19B-22C6-52D4-A626-4AA6CB3844E4}"/>
              </a:ext>
            </a:extLst>
          </p:cNvPr>
          <p:cNvSpPr>
            <a:spLocks noGrp="1"/>
          </p:cNvSpPr>
          <p:nvPr>
            <p:ph type="sldNum" sz="quarter" idx="12"/>
          </p:nvPr>
        </p:nvSpPr>
        <p:spPr/>
        <p:txBody>
          <a:bodyPr/>
          <a:lstStyle/>
          <a:p>
            <a:fld id="{3EEB8336-291B-420A-810E-4FE201A5C106}" type="slidenum">
              <a:rPr lang="en-US" smtClean="0"/>
              <a:t>‹#›</a:t>
            </a:fld>
            <a:endParaRPr lang="en-US"/>
          </a:p>
        </p:txBody>
      </p:sp>
    </p:spTree>
    <p:extLst>
      <p:ext uri="{BB962C8B-B14F-4D97-AF65-F5344CB8AC3E}">
        <p14:creationId xmlns:p14="http://schemas.microsoft.com/office/powerpoint/2010/main" val="36177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43FC7-9795-1294-190B-EF810A5E5FC5}"/>
              </a:ext>
            </a:extLst>
          </p:cNvPr>
          <p:cNvSpPr>
            <a:spLocks noGrp="1"/>
          </p:cNvSpPr>
          <p:nvPr>
            <p:ph type="dt" sz="half" idx="10"/>
          </p:nvPr>
        </p:nvSpPr>
        <p:spPr/>
        <p:txBody>
          <a:bodyPr/>
          <a:lstStyle/>
          <a:p>
            <a:fld id="{8D7FA0D4-41FD-49C4-963C-9AB808A1B5D1}" type="datetimeFigureOut">
              <a:rPr lang="en-US" smtClean="0"/>
              <a:t>10/25/2024</a:t>
            </a:fld>
            <a:endParaRPr lang="en-US"/>
          </a:p>
        </p:txBody>
      </p:sp>
      <p:sp>
        <p:nvSpPr>
          <p:cNvPr id="3" name="Footer Placeholder 2">
            <a:extLst>
              <a:ext uri="{FF2B5EF4-FFF2-40B4-BE49-F238E27FC236}">
                <a16:creationId xmlns:a16="http://schemas.microsoft.com/office/drawing/2014/main" id="{AD109AC8-B2AB-8998-73BF-5737A0581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FB09FC-7127-7D8B-8C8F-378763F63FDB}"/>
              </a:ext>
            </a:extLst>
          </p:cNvPr>
          <p:cNvSpPr>
            <a:spLocks noGrp="1"/>
          </p:cNvSpPr>
          <p:nvPr>
            <p:ph type="sldNum" sz="quarter" idx="12"/>
          </p:nvPr>
        </p:nvSpPr>
        <p:spPr/>
        <p:txBody>
          <a:bodyPr/>
          <a:lstStyle/>
          <a:p>
            <a:fld id="{3EEB8336-291B-420A-810E-4FE201A5C106}" type="slidenum">
              <a:rPr lang="en-US" smtClean="0"/>
              <a:t>‹#›</a:t>
            </a:fld>
            <a:endParaRPr lang="en-US"/>
          </a:p>
        </p:txBody>
      </p:sp>
    </p:spTree>
    <p:extLst>
      <p:ext uri="{BB962C8B-B14F-4D97-AF65-F5344CB8AC3E}">
        <p14:creationId xmlns:p14="http://schemas.microsoft.com/office/powerpoint/2010/main" val="202659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0116-E866-86DD-CCD2-26F534CC5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2B9F0E-E969-86B7-47F3-E86F064C2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54E7B1-27DE-E9F8-34AB-5E0915419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B0AAE-4DF0-16AB-CFAD-D54086D1930C}"/>
              </a:ext>
            </a:extLst>
          </p:cNvPr>
          <p:cNvSpPr>
            <a:spLocks noGrp="1"/>
          </p:cNvSpPr>
          <p:nvPr>
            <p:ph type="dt" sz="half" idx="10"/>
          </p:nvPr>
        </p:nvSpPr>
        <p:spPr/>
        <p:txBody>
          <a:bodyPr/>
          <a:lstStyle/>
          <a:p>
            <a:fld id="{8D7FA0D4-41FD-49C4-963C-9AB808A1B5D1}" type="datetimeFigureOut">
              <a:rPr lang="en-US" smtClean="0"/>
              <a:t>10/25/2024</a:t>
            </a:fld>
            <a:endParaRPr lang="en-US"/>
          </a:p>
        </p:txBody>
      </p:sp>
      <p:sp>
        <p:nvSpPr>
          <p:cNvPr id="6" name="Footer Placeholder 5">
            <a:extLst>
              <a:ext uri="{FF2B5EF4-FFF2-40B4-BE49-F238E27FC236}">
                <a16:creationId xmlns:a16="http://schemas.microsoft.com/office/drawing/2014/main" id="{9CC998AC-88CA-379F-C114-2DDAD9C34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6C54D-918D-97A2-0C7A-319711F2CEA0}"/>
              </a:ext>
            </a:extLst>
          </p:cNvPr>
          <p:cNvSpPr>
            <a:spLocks noGrp="1"/>
          </p:cNvSpPr>
          <p:nvPr>
            <p:ph type="sldNum" sz="quarter" idx="12"/>
          </p:nvPr>
        </p:nvSpPr>
        <p:spPr/>
        <p:txBody>
          <a:bodyPr/>
          <a:lstStyle/>
          <a:p>
            <a:fld id="{3EEB8336-291B-420A-810E-4FE201A5C106}" type="slidenum">
              <a:rPr lang="en-US" smtClean="0"/>
              <a:t>‹#›</a:t>
            </a:fld>
            <a:endParaRPr lang="en-US"/>
          </a:p>
        </p:txBody>
      </p:sp>
    </p:spTree>
    <p:extLst>
      <p:ext uri="{BB962C8B-B14F-4D97-AF65-F5344CB8AC3E}">
        <p14:creationId xmlns:p14="http://schemas.microsoft.com/office/powerpoint/2010/main" val="426140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1177-3C6E-54A4-CC30-253CB22CA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01083E-2F44-1991-11F8-0CA045B29B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51D15E-31FE-4A65-5A45-61DB62B11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98259-1561-C532-EE99-990059DFFDD8}"/>
              </a:ext>
            </a:extLst>
          </p:cNvPr>
          <p:cNvSpPr>
            <a:spLocks noGrp="1"/>
          </p:cNvSpPr>
          <p:nvPr>
            <p:ph type="dt" sz="half" idx="10"/>
          </p:nvPr>
        </p:nvSpPr>
        <p:spPr/>
        <p:txBody>
          <a:bodyPr/>
          <a:lstStyle/>
          <a:p>
            <a:fld id="{8D7FA0D4-41FD-49C4-963C-9AB808A1B5D1}" type="datetimeFigureOut">
              <a:rPr lang="en-US" smtClean="0"/>
              <a:t>10/25/2024</a:t>
            </a:fld>
            <a:endParaRPr lang="en-US"/>
          </a:p>
        </p:txBody>
      </p:sp>
      <p:sp>
        <p:nvSpPr>
          <p:cNvPr id="6" name="Footer Placeholder 5">
            <a:extLst>
              <a:ext uri="{FF2B5EF4-FFF2-40B4-BE49-F238E27FC236}">
                <a16:creationId xmlns:a16="http://schemas.microsoft.com/office/drawing/2014/main" id="{5838E306-C5B2-8187-7DEB-C1A4490AB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44319-418D-D9EB-41DB-DE17D1EB6A7D}"/>
              </a:ext>
            </a:extLst>
          </p:cNvPr>
          <p:cNvSpPr>
            <a:spLocks noGrp="1"/>
          </p:cNvSpPr>
          <p:nvPr>
            <p:ph type="sldNum" sz="quarter" idx="12"/>
          </p:nvPr>
        </p:nvSpPr>
        <p:spPr/>
        <p:txBody>
          <a:bodyPr/>
          <a:lstStyle/>
          <a:p>
            <a:fld id="{3EEB8336-291B-420A-810E-4FE201A5C106}" type="slidenum">
              <a:rPr lang="en-US" smtClean="0"/>
              <a:t>‹#›</a:t>
            </a:fld>
            <a:endParaRPr lang="en-US"/>
          </a:p>
        </p:txBody>
      </p:sp>
    </p:spTree>
    <p:extLst>
      <p:ext uri="{BB962C8B-B14F-4D97-AF65-F5344CB8AC3E}">
        <p14:creationId xmlns:p14="http://schemas.microsoft.com/office/powerpoint/2010/main" val="231166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EF02E2-1466-DE66-0760-5AB1194C1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C49E9E-EBF9-1A60-10F5-845E9698BE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976C4-7113-94AB-CF1B-0EC405AD8D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7FA0D4-41FD-49C4-963C-9AB808A1B5D1}" type="datetimeFigureOut">
              <a:rPr lang="en-US" smtClean="0"/>
              <a:t>10/25/2024</a:t>
            </a:fld>
            <a:endParaRPr lang="en-US"/>
          </a:p>
        </p:txBody>
      </p:sp>
      <p:sp>
        <p:nvSpPr>
          <p:cNvPr id="5" name="Footer Placeholder 4">
            <a:extLst>
              <a:ext uri="{FF2B5EF4-FFF2-40B4-BE49-F238E27FC236}">
                <a16:creationId xmlns:a16="http://schemas.microsoft.com/office/drawing/2014/main" id="{2CABDD83-354B-2548-817E-B9DFBAF19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121AF7B-D8D9-0417-D8CD-9E6A3F51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EB8336-291B-420A-810E-4FE201A5C106}" type="slidenum">
              <a:rPr lang="en-US" smtClean="0"/>
              <a:t>‹#›</a:t>
            </a:fld>
            <a:endParaRPr lang="en-US"/>
          </a:p>
        </p:txBody>
      </p:sp>
    </p:spTree>
    <p:extLst>
      <p:ext uri="{BB962C8B-B14F-4D97-AF65-F5344CB8AC3E}">
        <p14:creationId xmlns:p14="http://schemas.microsoft.com/office/powerpoint/2010/main" val="4162761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8148-3A83-67C3-CBA8-EA9121B74559}"/>
              </a:ext>
            </a:extLst>
          </p:cNvPr>
          <p:cNvSpPr>
            <a:spLocks noGrp="1"/>
          </p:cNvSpPr>
          <p:nvPr>
            <p:ph type="ctrTitle"/>
          </p:nvPr>
        </p:nvSpPr>
        <p:spPr/>
        <p:txBody>
          <a:bodyPr/>
          <a:lstStyle/>
          <a:p>
            <a:r>
              <a:rPr lang="en-US" dirty="0"/>
              <a:t>NIST 800</a:t>
            </a:r>
          </a:p>
        </p:txBody>
      </p:sp>
      <p:sp>
        <p:nvSpPr>
          <p:cNvPr id="3" name="Subtitle 2">
            <a:extLst>
              <a:ext uri="{FF2B5EF4-FFF2-40B4-BE49-F238E27FC236}">
                <a16:creationId xmlns:a16="http://schemas.microsoft.com/office/drawing/2014/main" id="{A88B2005-AAFA-C562-D00D-1110D8CD7F45}"/>
              </a:ext>
            </a:extLst>
          </p:cNvPr>
          <p:cNvSpPr>
            <a:spLocks noGrp="1"/>
          </p:cNvSpPr>
          <p:nvPr>
            <p:ph type="subTitle" idx="1"/>
          </p:nvPr>
        </p:nvSpPr>
        <p:spPr/>
        <p:txBody>
          <a:bodyPr/>
          <a:lstStyle/>
          <a:p>
            <a:r>
              <a:rPr lang="en-US" dirty="0"/>
              <a:t>Home Game: The Audit</a:t>
            </a:r>
          </a:p>
        </p:txBody>
      </p:sp>
    </p:spTree>
    <p:extLst>
      <p:ext uri="{BB962C8B-B14F-4D97-AF65-F5344CB8AC3E}">
        <p14:creationId xmlns:p14="http://schemas.microsoft.com/office/powerpoint/2010/main" val="424204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DB01-E591-063F-0129-90517CF7DF93}"/>
              </a:ext>
            </a:extLst>
          </p:cNvPr>
          <p:cNvSpPr>
            <a:spLocks noGrp="1"/>
          </p:cNvSpPr>
          <p:nvPr>
            <p:ph type="title"/>
          </p:nvPr>
        </p:nvSpPr>
        <p:spPr/>
        <p:txBody>
          <a:bodyPr/>
          <a:lstStyle/>
          <a:p>
            <a:r>
              <a:rPr lang="en-US" dirty="0"/>
              <a:t>Media / Infotainment</a:t>
            </a:r>
          </a:p>
        </p:txBody>
      </p:sp>
      <p:sp>
        <p:nvSpPr>
          <p:cNvPr id="3" name="Content Placeholder 2">
            <a:extLst>
              <a:ext uri="{FF2B5EF4-FFF2-40B4-BE49-F238E27FC236}">
                <a16:creationId xmlns:a16="http://schemas.microsoft.com/office/drawing/2014/main" id="{A4F06B7E-1420-7273-FD66-1042BE77DCB3}"/>
              </a:ext>
            </a:extLst>
          </p:cNvPr>
          <p:cNvSpPr>
            <a:spLocks noGrp="1"/>
          </p:cNvSpPr>
          <p:nvPr>
            <p:ph idx="1"/>
          </p:nvPr>
        </p:nvSpPr>
        <p:spPr/>
        <p:txBody>
          <a:bodyPr/>
          <a:lstStyle/>
          <a:p>
            <a:r>
              <a:rPr lang="en-US" dirty="0"/>
              <a:t>Is their firmware up to date?</a:t>
            </a:r>
          </a:p>
          <a:p>
            <a:r>
              <a:rPr lang="en-US" dirty="0"/>
              <a:t>What credentials are used by what apps?</a:t>
            </a:r>
          </a:p>
          <a:p>
            <a:r>
              <a:rPr lang="en-US" dirty="0"/>
              <a:t>Are all of them documented in a spreadsheet?</a:t>
            </a:r>
          </a:p>
          <a:p>
            <a:r>
              <a:rPr lang="en-US" dirty="0"/>
              <a:t>Is that spreadsheet password protected?</a:t>
            </a:r>
          </a:p>
        </p:txBody>
      </p:sp>
    </p:spTree>
    <p:extLst>
      <p:ext uri="{BB962C8B-B14F-4D97-AF65-F5344CB8AC3E}">
        <p14:creationId xmlns:p14="http://schemas.microsoft.com/office/powerpoint/2010/main" val="255715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2353-1BEE-FC1D-55BD-5F2AF446576C}"/>
              </a:ext>
            </a:extLst>
          </p:cNvPr>
          <p:cNvSpPr>
            <a:spLocks noGrp="1"/>
          </p:cNvSpPr>
          <p:nvPr>
            <p:ph type="title"/>
          </p:nvPr>
        </p:nvSpPr>
        <p:spPr/>
        <p:txBody>
          <a:bodyPr/>
          <a:lstStyle/>
          <a:p>
            <a:r>
              <a:rPr lang="en-US" dirty="0"/>
              <a:t>Audit Game</a:t>
            </a:r>
          </a:p>
        </p:txBody>
      </p:sp>
      <p:sp>
        <p:nvSpPr>
          <p:cNvPr id="3" name="Content Placeholder 2">
            <a:extLst>
              <a:ext uri="{FF2B5EF4-FFF2-40B4-BE49-F238E27FC236}">
                <a16:creationId xmlns:a16="http://schemas.microsoft.com/office/drawing/2014/main" id="{588F44A1-0FC6-9C0E-6E02-D5A1646B2439}"/>
              </a:ext>
            </a:extLst>
          </p:cNvPr>
          <p:cNvSpPr>
            <a:spLocks noGrp="1"/>
          </p:cNvSpPr>
          <p:nvPr>
            <p:ph idx="1"/>
          </p:nvPr>
        </p:nvSpPr>
        <p:spPr/>
        <p:txBody>
          <a:bodyPr/>
          <a:lstStyle/>
          <a:p>
            <a:pPr marL="0" indent="0">
              <a:buNone/>
            </a:pPr>
            <a:r>
              <a:rPr lang="en-US" dirty="0"/>
              <a:t>You are starting with a score of 0.</a:t>
            </a:r>
          </a:p>
          <a:p>
            <a:pPr marL="0" indent="0">
              <a:buNone/>
            </a:pPr>
            <a:endParaRPr lang="en-US" dirty="0"/>
          </a:p>
          <a:p>
            <a:pPr marL="0" indent="0">
              <a:buNone/>
            </a:pPr>
            <a:r>
              <a:rPr lang="en-US" dirty="0"/>
              <a:t>Instead of the 5368 real audit items in NIST 800, we are only going to do 10.</a:t>
            </a:r>
          </a:p>
          <a:p>
            <a:pPr marL="0" indent="0">
              <a:buNone/>
            </a:pPr>
            <a:endParaRPr lang="en-US" dirty="0"/>
          </a:p>
          <a:p>
            <a:pPr marL="0" indent="0">
              <a:buNone/>
            </a:pPr>
            <a:r>
              <a:rPr lang="en-US" dirty="0"/>
              <a:t>You saw the ones from the live project audit and how deep they go, so be happy we’re just covering the home game today.</a:t>
            </a:r>
          </a:p>
        </p:txBody>
      </p:sp>
    </p:spTree>
    <p:extLst>
      <p:ext uri="{BB962C8B-B14F-4D97-AF65-F5344CB8AC3E}">
        <p14:creationId xmlns:p14="http://schemas.microsoft.com/office/powerpoint/2010/main" val="373890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C0F4-981F-E8AE-EB82-17495597381E}"/>
              </a:ext>
            </a:extLst>
          </p:cNvPr>
          <p:cNvSpPr>
            <a:spLocks noGrp="1"/>
          </p:cNvSpPr>
          <p:nvPr>
            <p:ph type="title"/>
          </p:nvPr>
        </p:nvSpPr>
        <p:spPr/>
        <p:txBody>
          <a:bodyPr/>
          <a:lstStyle/>
          <a:p>
            <a:r>
              <a:rPr lang="en-US" dirty="0"/>
              <a:t>Defaults	</a:t>
            </a:r>
          </a:p>
        </p:txBody>
      </p:sp>
      <p:sp>
        <p:nvSpPr>
          <p:cNvPr id="3" name="Content Placeholder 2">
            <a:extLst>
              <a:ext uri="{FF2B5EF4-FFF2-40B4-BE49-F238E27FC236}">
                <a16:creationId xmlns:a16="http://schemas.microsoft.com/office/drawing/2014/main" id="{71D16614-0F84-E638-F3CA-7FF734B1DC5A}"/>
              </a:ext>
            </a:extLst>
          </p:cNvPr>
          <p:cNvSpPr>
            <a:spLocks noGrp="1"/>
          </p:cNvSpPr>
          <p:nvPr>
            <p:ph idx="1"/>
          </p:nvPr>
        </p:nvSpPr>
        <p:spPr/>
        <p:txBody>
          <a:bodyPr/>
          <a:lstStyle/>
          <a:p>
            <a:pPr marL="0" indent="0">
              <a:buNone/>
            </a:pPr>
            <a:r>
              <a:rPr lang="en-US" dirty="0"/>
              <a:t>If I can turn your ISP device over, and log in with the default password…</a:t>
            </a:r>
          </a:p>
          <a:p>
            <a:pPr marL="0" indent="0">
              <a:buNone/>
            </a:pPr>
            <a:r>
              <a:rPr lang="en-US" dirty="0"/>
              <a:t>If I can search for the default password for any IOT device and it works…</a:t>
            </a:r>
          </a:p>
          <a:p>
            <a:pPr marL="0" indent="0">
              <a:buNone/>
            </a:pPr>
            <a:endParaRPr lang="en-US" dirty="0"/>
          </a:p>
          <a:p>
            <a:pPr marL="0" indent="0">
              <a:buNone/>
            </a:pPr>
            <a:r>
              <a:rPr lang="en-US" dirty="0"/>
              <a:t>-100 for each</a:t>
            </a:r>
          </a:p>
          <a:p>
            <a:pPr marL="0" indent="0">
              <a:buNone/>
            </a:pPr>
            <a:endParaRPr lang="en-US" dirty="0"/>
          </a:p>
          <a:p>
            <a:pPr marL="0" indent="0">
              <a:buNone/>
            </a:pPr>
            <a:r>
              <a:rPr lang="en-US" dirty="0"/>
              <a:t>You have changed ALL the default passwords, right?</a:t>
            </a:r>
          </a:p>
        </p:txBody>
      </p:sp>
    </p:spTree>
    <p:extLst>
      <p:ext uri="{BB962C8B-B14F-4D97-AF65-F5344CB8AC3E}">
        <p14:creationId xmlns:p14="http://schemas.microsoft.com/office/powerpoint/2010/main" val="230733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FECD-7595-07B3-44AF-8B9222368F72}"/>
              </a:ext>
            </a:extLst>
          </p:cNvPr>
          <p:cNvSpPr>
            <a:spLocks noGrp="1"/>
          </p:cNvSpPr>
          <p:nvPr>
            <p:ph type="title"/>
          </p:nvPr>
        </p:nvSpPr>
        <p:spPr/>
        <p:txBody>
          <a:bodyPr/>
          <a:lstStyle/>
          <a:p>
            <a:r>
              <a:rPr lang="en-US" dirty="0"/>
              <a:t>Service Set Identifier</a:t>
            </a:r>
          </a:p>
        </p:txBody>
      </p:sp>
      <p:sp>
        <p:nvSpPr>
          <p:cNvPr id="3" name="Content Placeholder 2">
            <a:extLst>
              <a:ext uri="{FF2B5EF4-FFF2-40B4-BE49-F238E27FC236}">
                <a16:creationId xmlns:a16="http://schemas.microsoft.com/office/drawing/2014/main" id="{7BB5A41E-48EB-F1CD-EA8C-1B7467D172D0}"/>
              </a:ext>
            </a:extLst>
          </p:cNvPr>
          <p:cNvSpPr>
            <a:spLocks noGrp="1"/>
          </p:cNvSpPr>
          <p:nvPr>
            <p:ph idx="1"/>
          </p:nvPr>
        </p:nvSpPr>
        <p:spPr/>
        <p:txBody>
          <a:bodyPr/>
          <a:lstStyle/>
          <a:p>
            <a:r>
              <a:rPr lang="en-US" dirty="0"/>
              <a:t>Have you set your SSID to “Non-Broadcast”?</a:t>
            </a:r>
          </a:p>
          <a:p>
            <a:endParaRPr lang="en-US" dirty="0"/>
          </a:p>
          <a:p>
            <a:r>
              <a:rPr lang="en-US" dirty="0"/>
              <a:t>Yes: +10</a:t>
            </a:r>
          </a:p>
          <a:p>
            <a:r>
              <a:rPr lang="en-US" dirty="0"/>
              <a:t>No: -10</a:t>
            </a:r>
          </a:p>
        </p:txBody>
      </p:sp>
    </p:spTree>
    <p:extLst>
      <p:ext uri="{BB962C8B-B14F-4D97-AF65-F5344CB8AC3E}">
        <p14:creationId xmlns:p14="http://schemas.microsoft.com/office/powerpoint/2010/main" val="278396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3C63-0FD6-9ABE-8291-9CE8CC06535F}"/>
              </a:ext>
            </a:extLst>
          </p:cNvPr>
          <p:cNvSpPr>
            <a:spLocks noGrp="1"/>
          </p:cNvSpPr>
          <p:nvPr>
            <p:ph type="title"/>
          </p:nvPr>
        </p:nvSpPr>
        <p:spPr/>
        <p:txBody>
          <a:bodyPr/>
          <a:lstStyle/>
          <a:p>
            <a:r>
              <a:rPr lang="en-US" dirty="0"/>
              <a:t>Critical Passwords</a:t>
            </a:r>
          </a:p>
        </p:txBody>
      </p:sp>
      <p:sp>
        <p:nvSpPr>
          <p:cNvPr id="3" name="Content Placeholder 2">
            <a:extLst>
              <a:ext uri="{FF2B5EF4-FFF2-40B4-BE49-F238E27FC236}">
                <a16:creationId xmlns:a16="http://schemas.microsoft.com/office/drawing/2014/main" id="{228D6C78-6570-C559-FCF3-5006AE4EC1F7}"/>
              </a:ext>
            </a:extLst>
          </p:cNvPr>
          <p:cNvSpPr>
            <a:spLocks noGrp="1"/>
          </p:cNvSpPr>
          <p:nvPr>
            <p:ph idx="1"/>
          </p:nvPr>
        </p:nvSpPr>
        <p:spPr/>
        <p:txBody>
          <a:bodyPr/>
          <a:lstStyle/>
          <a:p>
            <a:r>
              <a:rPr lang="en-US" dirty="0"/>
              <a:t>Do you change your critical passwords on a schedule?</a:t>
            </a:r>
          </a:p>
          <a:p>
            <a:r>
              <a:rPr lang="en-US" dirty="0"/>
              <a:t>Have you changed your banking password?</a:t>
            </a:r>
          </a:p>
          <a:p>
            <a:r>
              <a:rPr lang="en-US" dirty="0"/>
              <a:t>Ever?</a:t>
            </a:r>
          </a:p>
          <a:p>
            <a:endParaRPr lang="en-US" dirty="0"/>
          </a:p>
          <a:p>
            <a:r>
              <a:rPr lang="en-US" dirty="0"/>
              <a:t>Yes: +10</a:t>
            </a:r>
          </a:p>
          <a:p>
            <a:r>
              <a:rPr lang="en-US" dirty="0"/>
              <a:t>No: -30</a:t>
            </a:r>
          </a:p>
        </p:txBody>
      </p:sp>
    </p:spTree>
    <p:extLst>
      <p:ext uri="{BB962C8B-B14F-4D97-AF65-F5344CB8AC3E}">
        <p14:creationId xmlns:p14="http://schemas.microsoft.com/office/powerpoint/2010/main" val="451495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7941-2DAF-5F7D-3C36-560F60CC7F95}"/>
              </a:ext>
            </a:extLst>
          </p:cNvPr>
          <p:cNvSpPr>
            <a:spLocks noGrp="1"/>
          </p:cNvSpPr>
          <p:nvPr>
            <p:ph type="title"/>
          </p:nvPr>
        </p:nvSpPr>
        <p:spPr/>
        <p:txBody>
          <a:bodyPr/>
          <a:lstStyle/>
          <a:p>
            <a:r>
              <a:rPr lang="en-US" dirty="0"/>
              <a:t>Password Management</a:t>
            </a:r>
          </a:p>
        </p:txBody>
      </p:sp>
      <p:sp>
        <p:nvSpPr>
          <p:cNvPr id="3" name="Content Placeholder 2">
            <a:extLst>
              <a:ext uri="{FF2B5EF4-FFF2-40B4-BE49-F238E27FC236}">
                <a16:creationId xmlns:a16="http://schemas.microsoft.com/office/drawing/2014/main" id="{A73527E0-9558-8623-6F41-CEEDF87ACC37}"/>
              </a:ext>
            </a:extLst>
          </p:cNvPr>
          <p:cNvSpPr>
            <a:spLocks noGrp="1"/>
          </p:cNvSpPr>
          <p:nvPr>
            <p:ph idx="1"/>
          </p:nvPr>
        </p:nvSpPr>
        <p:spPr/>
        <p:txBody>
          <a:bodyPr/>
          <a:lstStyle/>
          <a:p>
            <a:pPr marL="0" indent="0">
              <a:buNone/>
            </a:pPr>
            <a:r>
              <a:rPr lang="en-US" dirty="0"/>
              <a:t>Do you use a password manager?</a:t>
            </a:r>
          </a:p>
          <a:p>
            <a:pPr marL="0" indent="0">
              <a:buNone/>
            </a:pPr>
            <a:r>
              <a:rPr lang="en-US" dirty="0"/>
              <a:t>Do you have your passwords stored securely for recovery?</a:t>
            </a:r>
          </a:p>
          <a:p>
            <a:pPr marL="0" indent="0">
              <a:buNone/>
            </a:pPr>
            <a:endParaRPr lang="en-US" dirty="0"/>
          </a:p>
          <a:p>
            <a:pPr marL="0" indent="0">
              <a:buNone/>
            </a:pPr>
            <a:r>
              <a:rPr lang="en-US" dirty="0"/>
              <a:t>Yes: +10</a:t>
            </a:r>
          </a:p>
          <a:p>
            <a:pPr marL="0" indent="0">
              <a:buNone/>
            </a:pPr>
            <a:r>
              <a:rPr lang="en-US" dirty="0"/>
              <a:t>No: -10</a:t>
            </a:r>
          </a:p>
          <a:p>
            <a:pPr marL="0" indent="0">
              <a:buNone/>
            </a:pPr>
            <a:endParaRPr lang="en-US" dirty="0"/>
          </a:p>
        </p:txBody>
      </p:sp>
    </p:spTree>
    <p:extLst>
      <p:ext uri="{BB962C8B-B14F-4D97-AF65-F5344CB8AC3E}">
        <p14:creationId xmlns:p14="http://schemas.microsoft.com/office/powerpoint/2010/main" val="2841016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A52C-63EF-39C4-B131-0B69D746290A}"/>
              </a:ext>
            </a:extLst>
          </p:cNvPr>
          <p:cNvSpPr>
            <a:spLocks noGrp="1"/>
          </p:cNvSpPr>
          <p:nvPr>
            <p:ph type="title"/>
          </p:nvPr>
        </p:nvSpPr>
        <p:spPr/>
        <p:txBody>
          <a:bodyPr/>
          <a:lstStyle/>
          <a:p>
            <a:r>
              <a:rPr lang="en-US" dirty="0"/>
              <a:t>IOT Accounts</a:t>
            </a:r>
          </a:p>
        </p:txBody>
      </p:sp>
      <p:sp>
        <p:nvSpPr>
          <p:cNvPr id="3" name="Content Placeholder 2">
            <a:extLst>
              <a:ext uri="{FF2B5EF4-FFF2-40B4-BE49-F238E27FC236}">
                <a16:creationId xmlns:a16="http://schemas.microsoft.com/office/drawing/2014/main" id="{32A62355-0BFF-5184-9E9D-A04B4F1A241B}"/>
              </a:ext>
            </a:extLst>
          </p:cNvPr>
          <p:cNvSpPr>
            <a:spLocks noGrp="1"/>
          </p:cNvSpPr>
          <p:nvPr>
            <p:ph idx="1"/>
          </p:nvPr>
        </p:nvSpPr>
        <p:spPr/>
        <p:txBody>
          <a:bodyPr/>
          <a:lstStyle/>
          <a:p>
            <a:pPr marL="0" indent="0">
              <a:buNone/>
            </a:pPr>
            <a:r>
              <a:rPr lang="en-US" dirty="0"/>
              <a:t>Are ALL IOT device accounts documented?</a:t>
            </a:r>
          </a:p>
          <a:p>
            <a:pPr marL="0" indent="0">
              <a:buNone/>
            </a:pPr>
            <a:r>
              <a:rPr lang="en-US" dirty="0"/>
              <a:t>Are they changed regularly?</a:t>
            </a:r>
          </a:p>
          <a:p>
            <a:pPr marL="0" indent="0">
              <a:buNone/>
            </a:pPr>
            <a:endParaRPr lang="en-US" dirty="0"/>
          </a:p>
          <a:p>
            <a:pPr marL="0" indent="0">
              <a:buNone/>
            </a:pPr>
            <a:r>
              <a:rPr lang="en-US" dirty="0"/>
              <a:t>Yes: +10</a:t>
            </a:r>
          </a:p>
          <a:p>
            <a:pPr marL="0" indent="0">
              <a:buNone/>
            </a:pPr>
            <a:r>
              <a:rPr lang="en-US" dirty="0"/>
              <a:t>No:  -10</a:t>
            </a:r>
          </a:p>
        </p:txBody>
      </p:sp>
    </p:spTree>
    <p:extLst>
      <p:ext uri="{BB962C8B-B14F-4D97-AF65-F5344CB8AC3E}">
        <p14:creationId xmlns:p14="http://schemas.microsoft.com/office/powerpoint/2010/main" val="2393827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7269-AA71-56E3-5C8F-46D8B63B1FDB}"/>
              </a:ext>
            </a:extLst>
          </p:cNvPr>
          <p:cNvSpPr>
            <a:spLocks noGrp="1"/>
          </p:cNvSpPr>
          <p:nvPr>
            <p:ph type="title"/>
          </p:nvPr>
        </p:nvSpPr>
        <p:spPr/>
        <p:txBody>
          <a:bodyPr/>
          <a:lstStyle/>
          <a:p>
            <a:r>
              <a:rPr lang="en-US" dirty="0"/>
              <a:t>Smart Devices</a:t>
            </a:r>
          </a:p>
        </p:txBody>
      </p:sp>
      <p:sp>
        <p:nvSpPr>
          <p:cNvPr id="3" name="Content Placeholder 2">
            <a:extLst>
              <a:ext uri="{FF2B5EF4-FFF2-40B4-BE49-F238E27FC236}">
                <a16:creationId xmlns:a16="http://schemas.microsoft.com/office/drawing/2014/main" id="{D0737326-F6DE-CFBA-B246-7B446891FCF3}"/>
              </a:ext>
            </a:extLst>
          </p:cNvPr>
          <p:cNvSpPr>
            <a:spLocks noGrp="1"/>
          </p:cNvSpPr>
          <p:nvPr>
            <p:ph idx="1"/>
          </p:nvPr>
        </p:nvSpPr>
        <p:spPr/>
        <p:txBody>
          <a:bodyPr/>
          <a:lstStyle/>
          <a:p>
            <a:pPr marL="0" indent="0">
              <a:buNone/>
            </a:pPr>
            <a:r>
              <a:rPr lang="en-US" dirty="0"/>
              <a:t>Alexa or Siri devices all documented?</a:t>
            </a:r>
          </a:p>
          <a:p>
            <a:pPr marL="0" indent="0">
              <a:buNone/>
            </a:pPr>
            <a:r>
              <a:rPr lang="en-US" dirty="0"/>
              <a:t>Media and Smart Appliances documented?</a:t>
            </a:r>
          </a:p>
          <a:p>
            <a:pPr marL="0" indent="0">
              <a:buNone/>
            </a:pPr>
            <a:r>
              <a:rPr lang="en-US" dirty="0"/>
              <a:t>All associated accounts documented and on password change schedule?</a:t>
            </a:r>
          </a:p>
          <a:p>
            <a:pPr marL="0" indent="0">
              <a:buNone/>
            </a:pPr>
            <a:endParaRPr lang="en-US" dirty="0"/>
          </a:p>
          <a:p>
            <a:pPr marL="0" indent="0">
              <a:buNone/>
            </a:pPr>
            <a:r>
              <a:rPr lang="en-US" dirty="0"/>
              <a:t>Yes: +10</a:t>
            </a:r>
          </a:p>
          <a:p>
            <a:pPr marL="0" indent="0">
              <a:buNone/>
            </a:pPr>
            <a:r>
              <a:rPr lang="en-US" dirty="0"/>
              <a:t>No: -10</a:t>
            </a:r>
          </a:p>
        </p:txBody>
      </p:sp>
    </p:spTree>
    <p:extLst>
      <p:ext uri="{BB962C8B-B14F-4D97-AF65-F5344CB8AC3E}">
        <p14:creationId xmlns:p14="http://schemas.microsoft.com/office/powerpoint/2010/main" val="334900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0A16-28FF-4A7D-920A-9B1B89171E3A}"/>
              </a:ext>
            </a:extLst>
          </p:cNvPr>
          <p:cNvSpPr>
            <a:spLocks noGrp="1"/>
          </p:cNvSpPr>
          <p:nvPr>
            <p:ph type="title"/>
          </p:nvPr>
        </p:nvSpPr>
        <p:spPr/>
        <p:txBody>
          <a:bodyPr/>
          <a:lstStyle/>
          <a:p>
            <a:r>
              <a:rPr lang="en-US" dirty="0"/>
              <a:t>PC/Mac Passwords</a:t>
            </a:r>
          </a:p>
        </p:txBody>
      </p:sp>
      <p:sp>
        <p:nvSpPr>
          <p:cNvPr id="3" name="Content Placeholder 2">
            <a:extLst>
              <a:ext uri="{FF2B5EF4-FFF2-40B4-BE49-F238E27FC236}">
                <a16:creationId xmlns:a16="http://schemas.microsoft.com/office/drawing/2014/main" id="{54F5FD26-C487-56FC-B3AA-E6358861C189}"/>
              </a:ext>
            </a:extLst>
          </p:cNvPr>
          <p:cNvSpPr>
            <a:spLocks noGrp="1"/>
          </p:cNvSpPr>
          <p:nvPr>
            <p:ph idx="1"/>
          </p:nvPr>
        </p:nvSpPr>
        <p:spPr/>
        <p:txBody>
          <a:bodyPr/>
          <a:lstStyle/>
          <a:p>
            <a:pPr marL="0" indent="0">
              <a:buNone/>
            </a:pPr>
            <a:r>
              <a:rPr lang="en-US" dirty="0"/>
              <a:t>Are your computer passwords changed regularly?</a:t>
            </a:r>
          </a:p>
          <a:p>
            <a:pPr marL="0" indent="0">
              <a:buNone/>
            </a:pPr>
            <a:r>
              <a:rPr lang="en-US" dirty="0"/>
              <a:t>Do you have a password change schedule, or just when you feel like it? </a:t>
            </a:r>
          </a:p>
          <a:p>
            <a:pPr marL="0" indent="0">
              <a:buNone/>
            </a:pPr>
            <a:r>
              <a:rPr lang="en-US" dirty="0"/>
              <a:t>Or worse, only when something bad happens…</a:t>
            </a:r>
          </a:p>
          <a:p>
            <a:pPr marL="0" indent="0">
              <a:buNone/>
            </a:pPr>
            <a:endParaRPr lang="en-US" dirty="0"/>
          </a:p>
          <a:p>
            <a:pPr marL="0" indent="0">
              <a:buNone/>
            </a:pPr>
            <a:r>
              <a:rPr lang="en-US" dirty="0"/>
              <a:t>#3 is another -100 score…</a:t>
            </a:r>
          </a:p>
        </p:txBody>
      </p:sp>
    </p:spTree>
    <p:extLst>
      <p:ext uri="{BB962C8B-B14F-4D97-AF65-F5344CB8AC3E}">
        <p14:creationId xmlns:p14="http://schemas.microsoft.com/office/powerpoint/2010/main" val="26329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8D92-65DF-A046-A139-402C392D69B3}"/>
              </a:ext>
            </a:extLst>
          </p:cNvPr>
          <p:cNvSpPr>
            <a:spLocks noGrp="1"/>
          </p:cNvSpPr>
          <p:nvPr>
            <p:ph type="title"/>
          </p:nvPr>
        </p:nvSpPr>
        <p:spPr/>
        <p:txBody>
          <a:bodyPr/>
          <a:lstStyle/>
          <a:p>
            <a:r>
              <a:rPr lang="en-US" dirty="0"/>
              <a:t>Wireless Fidelity</a:t>
            </a:r>
          </a:p>
        </p:txBody>
      </p:sp>
      <p:sp>
        <p:nvSpPr>
          <p:cNvPr id="3" name="Content Placeholder 2">
            <a:extLst>
              <a:ext uri="{FF2B5EF4-FFF2-40B4-BE49-F238E27FC236}">
                <a16:creationId xmlns:a16="http://schemas.microsoft.com/office/drawing/2014/main" id="{4733C140-3CC5-15DA-0C3A-CE183B250A7A}"/>
              </a:ext>
            </a:extLst>
          </p:cNvPr>
          <p:cNvSpPr>
            <a:spLocks noGrp="1"/>
          </p:cNvSpPr>
          <p:nvPr>
            <p:ph idx="1"/>
          </p:nvPr>
        </p:nvSpPr>
        <p:spPr/>
        <p:txBody>
          <a:bodyPr/>
          <a:lstStyle/>
          <a:p>
            <a:pPr marL="0" indent="0">
              <a:buNone/>
            </a:pPr>
            <a:r>
              <a:rPr lang="en-US" dirty="0"/>
              <a:t>Do you regularly change the password on your </a:t>
            </a:r>
            <a:r>
              <a:rPr lang="en-US" dirty="0" err="1"/>
              <a:t>WiFi</a:t>
            </a:r>
            <a:r>
              <a:rPr lang="en-US" dirty="0"/>
              <a:t>?</a:t>
            </a:r>
          </a:p>
        </p:txBody>
      </p:sp>
    </p:spTree>
    <p:extLst>
      <p:ext uri="{BB962C8B-B14F-4D97-AF65-F5344CB8AC3E}">
        <p14:creationId xmlns:p14="http://schemas.microsoft.com/office/powerpoint/2010/main" val="137651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003B-C556-9292-70D8-3062689FB345}"/>
              </a:ext>
            </a:extLst>
          </p:cNvPr>
          <p:cNvSpPr>
            <a:spLocks noGrp="1"/>
          </p:cNvSpPr>
          <p:nvPr>
            <p:ph type="title"/>
          </p:nvPr>
        </p:nvSpPr>
        <p:spPr/>
        <p:txBody>
          <a:bodyPr/>
          <a:lstStyle/>
          <a:p>
            <a:r>
              <a:rPr lang="en-US" dirty="0"/>
              <a:t>Let’s have some fun</a:t>
            </a:r>
          </a:p>
        </p:txBody>
      </p:sp>
      <p:sp>
        <p:nvSpPr>
          <p:cNvPr id="3" name="Content Placeholder 2">
            <a:extLst>
              <a:ext uri="{FF2B5EF4-FFF2-40B4-BE49-F238E27FC236}">
                <a16:creationId xmlns:a16="http://schemas.microsoft.com/office/drawing/2014/main" id="{ABF793F0-876E-72A1-3ABD-9418CC6CA003}"/>
              </a:ext>
            </a:extLst>
          </p:cNvPr>
          <p:cNvSpPr>
            <a:spLocks noGrp="1"/>
          </p:cNvSpPr>
          <p:nvPr>
            <p:ph idx="1"/>
          </p:nvPr>
        </p:nvSpPr>
        <p:spPr/>
        <p:txBody>
          <a:bodyPr/>
          <a:lstStyle/>
          <a:p>
            <a:r>
              <a:rPr lang="en-US" dirty="0"/>
              <a:t>As mentioned before, there are over 5,000 audit “points”</a:t>
            </a:r>
          </a:p>
          <a:p>
            <a:r>
              <a:rPr lang="en-US" dirty="0"/>
              <a:t>You must have documentation covering every point</a:t>
            </a:r>
          </a:p>
          <a:p>
            <a:r>
              <a:rPr lang="en-US" dirty="0"/>
              <a:t>You must pass every checklist item</a:t>
            </a:r>
          </a:p>
          <a:p>
            <a:r>
              <a:rPr lang="en-US" dirty="0"/>
              <a:t>Let’s see how you do on your “Home Game”</a:t>
            </a:r>
          </a:p>
        </p:txBody>
      </p:sp>
    </p:spTree>
    <p:extLst>
      <p:ext uri="{BB962C8B-B14F-4D97-AF65-F5344CB8AC3E}">
        <p14:creationId xmlns:p14="http://schemas.microsoft.com/office/powerpoint/2010/main" val="1562569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B82F-87C5-74A0-D549-1C910BD720DB}"/>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3B93951-3E7D-D326-5657-1606EDE073CA}"/>
              </a:ext>
            </a:extLst>
          </p:cNvPr>
          <p:cNvSpPr>
            <a:spLocks noGrp="1"/>
          </p:cNvSpPr>
          <p:nvPr>
            <p:ph idx="1"/>
          </p:nvPr>
        </p:nvSpPr>
        <p:spPr/>
        <p:txBody>
          <a:bodyPr/>
          <a:lstStyle/>
          <a:p>
            <a:pPr marL="0" indent="0">
              <a:buNone/>
            </a:pPr>
            <a:r>
              <a:rPr lang="en-US" dirty="0"/>
              <a:t>Hopefully you now see why many of our clients require these things to be done on a schedule.  Security must be something that is in your mind at all times while using our electronic devices.  Every aspect of our lives is becoming more and more automated – and every automation point is a vulnerability point.</a:t>
            </a:r>
          </a:p>
          <a:p>
            <a:pPr marL="0" indent="0">
              <a:buNone/>
            </a:pPr>
            <a:endParaRPr lang="en-US" dirty="0"/>
          </a:p>
          <a:p>
            <a:pPr marL="0" indent="0">
              <a:buNone/>
            </a:pPr>
            <a:r>
              <a:rPr lang="en-US" dirty="0"/>
              <a:t>Understanding the criticality and impact of any of these being hacked is well worth the effort to learn and document.</a:t>
            </a:r>
          </a:p>
        </p:txBody>
      </p:sp>
    </p:spTree>
    <p:extLst>
      <p:ext uri="{BB962C8B-B14F-4D97-AF65-F5344CB8AC3E}">
        <p14:creationId xmlns:p14="http://schemas.microsoft.com/office/powerpoint/2010/main" val="1187868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DEEC-4F69-81B3-3263-3C1F6344EDF7}"/>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CAAEF0A8-6EC7-E4F9-01C7-C7996009AA7C}"/>
              </a:ext>
            </a:extLst>
          </p:cNvPr>
          <p:cNvSpPr>
            <a:spLocks noGrp="1"/>
          </p:cNvSpPr>
          <p:nvPr>
            <p:ph idx="1"/>
          </p:nvPr>
        </p:nvSpPr>
        <p:spPr/>
        <p:txBody>
          <a:bodyPr/>
          <a:lstStyle/>
          <a:p>
            <a:pPr marL="0" indent="0">
              <a:buNone/>
            </a:pPr>
            <a:r>
              <a:rPr lang="en-US" dirty="0"/>
              <a:t>We just played with the 1</a:t>
            </a:r>
            <a:r>
              <a:rPr lang="en-US" baseline="30000" dirty="0"/>
              <a:t>st</a:t>
            </a:r>
            <a:r>
              <a:rPr lang="en-US" dirty="0"/>
              <a:t> six items on NIST 800 to give you a feel for why it exists, what the underlying intent is, and how our clients must adapt to implement adherence to these or other standards.</a:t>
            </a:r>
          </a:p>
          <a:p>
            <a:pPr marL="0" indent="0">
              <a:buNone/>
            </a:pPr>
            <a:r>
              <a:rPr lang="en-US" dirty="0"/>
              <a:t>The role that we as solutions providers play is critical to their success.  From the Business Analysts documenting the compliance framework, to the developers building security into the solution, to the Data Base Analysts implementing security and auditing, to production monitoring, and event recovery – we all play a pivotal role in the success of the project for our clients.</a:t>
            </a:r>
          </a:p>
        </p:txBody>
      </p:sp>
    </p:spTree>
    <p:extLst>
      <p:ext uri="{BB962C8B-B14F-4D97-AF65-F5344CB8AC3E}">
        <p14:creationId xmlns:p14="http://schemas.microsoft.com/office/powerpoint/2010/main" val="219866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CF00-C876-40CC-1A86-249DE4195177}"/>
              </a:ext>
            </a:extLst>
          </p:cNvPr>
          <p:cNvSpPr>
            <a:spLocks noGrp="1"/>
          </p:cNvSpPr>
          <p:nvPr>
            <p:ph type="title"/>
          </p:nvPr>
        </p:nvSpPr>
        <p:spPr/>
        <p:txBody>
          <a:bodyPr/>
          <a:lstStyle/>
          <a:p>
            <a:r>
              <a:rPr lang="en-US" dirty="0"/>
              <a:t>From the wall out	</a:t>
            </a:r>
          </a:p>
        </p:txBody>
      </p:sp>
      <p:sp>
        <p:nvSpPr>
          <p:cNvPr id="3" name="Content Placeholder 2">
            <a:extLst>
              <a:ext uri="{FF2B5EF4-FFF2-40B4-BE49-F238E27FC236}">
                <a16:creationId xmlns:a16="http://schemas.microsoft.com/office/drawing/2014/main" id="{EA15102F-E558-D2D7-0C06-AD7DF772ADC0}"/>
              </a:ext>
            </a:extLst>
          </p:cNvPr>
          <p:cNvSpPr>
            <a:spLocks noGrp="1"/>
          </p:cNvSpPr>
          <p:nvPr>
            <p:ph idx="1"/>
          </p:nvPr>
        </p:nvSpPr>
        <p:spPr/>
        <p:txBody>
          <a:bodyPr/>
          <a:lstStyle/>
          <a:p>
            <a:r>
              <a:rPr lang="en-US" dirty="0"/>
              <a:t>Your audit starts at the 3 devices connected to your ISP feed</a:t>
            </a:r>
          </a:p>
          <a:p>
            <a:r>
              <a:rPr lang="en-US" dirty="0"/>
              <a:t>You did know that it is 3 devices in that little plastic box, didn’t you?</a:t>
            </a:r>
          </a:p>
          <a:p>
            <a:pPr lvl="1"/>
            <a:r>
              <a:rPr lang="en-US" dirty="0"/>
              <a:t>Modem – the transport layer (fiber, cable, twisted pair) to digital converter</a:t>
            </a:r>
          </a:p>
          <a:p>
            <a:pPr lvl="1"/>
            <a:r>
              <a:rPr lang="en-US" dirty="0"/>
              <a:t>Router + Hub or Switch (it does have RJ45 Ports on the back)</a:t>
            </a:r>
          </a:p>
          <a:p>
            <a:pPr lvl="1"/>
            <a:r>
              <a:rPr lang="en-US" dirty="0"/>
              <a:t>Wi-Fi Access point</a:t>
            </a:r>
          </a:p>
          <a:p>
            <a:r>
              <a:rPr lang="en-US" dirty="0"/>
              <a:t>Here is your first audit item:</a:t>
            </a:r>
          </a:p>
          <a:p>
            <a:pPr lvl="1"/>
            <a:r>
              <a:rPr lang="en-US" dirty="0"/>
              <a:t>If I can turn the thing over, read the label, and log on with the default password…</a:t>
            </a:r>
          </a:p>
        </p:txBody>
      </p:sp>
    </p:spTree>
    <p:extLst>
      <p:ext uri="{BB962C8B-B14F-4D97-AF65-F5344CB8AC3E}">
        <p14:creationId xmlns:p14="http://schemas.microsoft.com/office/powerpoint/2010/main" val="424253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326A-91A2-07CB-7B9B-12B979B4DAFA}"/>
              </a:ext>
            </a:extLst>
          </p:cNvPr>
          <p:cNvSpPr>
            <a:spLocks noGrp="1"/>
          </p:cNvSpPr>
          <p:nvPr>
            <p:ph type="title"/>
          </p:nvPr>
        </p:nvSpPr>
        <p:spPr/>
        <p:txBody>
          <a:bodyPr/>
          <a:lstStyle/>
          <a:p>
            <a:r>
              <a:rPr lang="en-US" dirty="0"/>
              <a:t>Firewall &amp; WAP</a:t>
            </a:r>
          </a:p>
        </p:txBody>
      </p:sp>
      <p:sp>
        <p:nvSpPr>
          <p:cNvPr id="3" name="Content Placeholder 2">
            <a:extLst>
              <a:ext uri="{FF2B5EF4-FFF2-40B4-BE49-F238E27FC236}">
                <a16:creationId xmlns:a16="http://schemas.microsoft.com/office/drawing/2014/main" id="{31D34497-0EB6-DBF6-E0AB-0378EF3D32C6}"/>
              </a:ext>
            </a:extLst>
          </p:cNvPr>
          <p:cNvSpPr>
            <a:spLocks noGrp="1"/>
          </p:cNvSpPr>
          <p:nvPr>
            <p:ph idx="1"/>
          </p:nvPr>
        </p:nvSpPr>
        <p:spPr>
          <a:xfrm>
            <a:off x="838200" y="1825624"/>
            <a:ext cx="10515600" cy="4377951"/>
          </a:xfrm>
        </p:spPr>
        <p:txBody>
          <a:bodyPr/>
          <a:lstStyle/>
          <a:p>
            <a:r>
              <a:rPr lang="en-US" dirty="0"/>
              <a:t>Is the router firewall configured?</a:t>
            </a:r>
          </a:p>
          <a:p>
            <a:r>
              <a:rPr lang="en-US" dirty="0"/>
              <a:t>Are unsafe ports properly blocked?</a:t>
            </a:r>
          </a:p>
          <a:p>
            <a:r>
              <a:rPr lang="en-US" dirty="0"/>
              <a:t>Do you have QoS rules?</a:t>
            </a:r>
          </a:p>
          <a:p>
            <a:r>
              <a:rPr lang="en-US" dirty="0"/>
              <a:t>Here is your second audit item:</a:t>
            </a:r>
          </a:p>
          <a:p>
            <a:pPr lvl="1"/>
            <a:r>
              <a:rPr lang="en-US" dirty="0"/>
              <a:t>Is the Service Set Identifier (SSID) hidden from broadcast?</a:t>
            </a:r>
          </a:p>
          <a:p>
            <a:pPr lvl="1"/>
            <a:r>
              <a:rPr lang="en-US" dirty="0"/>
              <a:t>Does it have a strong password?</a:t>
            </a:r>
          </a:p>
          <a:p>
            <a:pPr lvl="1"/>
            <a:r>
              <a:rPr lang="en-US" dirty="0"/>
              <a:t>Do you change it according to your password standard?</a:t>
            </a:r>
          </a:p>
        </p:txBody>
      </p:sp>
    </p:spTree>
    <p:extLst>
      <p:ext uri="{BB962C8B-B14F-4D97-AF65-F5344CB8AC3E}">
        <p14:creationId xmlns:p14="http://schemas.microsoft.com/office/powerpoint/2010/main" val="360077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386F-A9C0-AD49-A109-319C5AF5D972}"/>
              </a:ext>
            </a:extLst>
          </p:cNvPr>
          <p:cNvSpPr>
            <a:spLocks noGrp="1"/>
          </p:cNvSpPr>
          <p:nvPr>
            <p:ph type="title"/>
          </p:nvPr>
        </p:nvSpPr>
        <p:spPr/>
        <p:txBody>
          <a:bodyPr/>
          <a:lstStyle/>
          <a:p>
            <a:r>
              <a:rPr lang="en-US" dirty="0"/>
              <a:t>Protecting your network</a:t>
            </a:r>
          </a:p>
        </p:txBody>
      </p:sp>
      <p:sp>
        <p:nvSpPr>
          <p:cNvPr id="3" name="Content Placeholder 2">
            <a:extLst>
              <a:ext uri="{FF2B5EF4-FFF2-40B4-BE49-F238E27FC236}">
                <a16:creationId xmlns:a16="http://schemas.microsoft.com/office/drawing/2014/main" id="{5E264AC3-FE39-C92B-0FF8-8B868332E086}"/>
              </a:ext>
            </a:extLst>
          </p:cNvPr>
          <p:cNvSpPr>
            <a:spLocks noGrp="1"/>
          </p:cNvSpPr>
          <p:nvPr>
            <p:ph idx="1"/>
          </p:nvPr>
        </p:nvSpPr>
        <p:spPr/>
        <p:txBody>
          <a:bodyPr/>
          <a:lstStyle/>
          <a:p>
            <a:r>
              <a:rPr lang="en-US" dirty="0"/>
              <a:t>You have a guest visit</a:t>
            </a:r>
          </a:p>
          <a:p>
            <a:r>
              <a:rPr lang="en-US" dirty="0"/>
              <a:t>They ask for internet access on your Wi-Fi</a:t>
            </a:r>
          </a:p>
          <a:p>
            <a:r>
              <a:rPr lang="en-US" dirty="0"/>
              <a:t>You enter the (HIDDEN) SSID</a:t>
            </a:r>
          </a:p>
          <a:p>
            <a:r>
              <a:rPr lang="en-US" dirty="0"/>
              <a:t>You enter the password</a:t>
            </a:r>
          </a:p>
          <a:p>
            <a:endParaRPr lang="en-US" dirty="0"/>
          </a:p>
          <a:p>
            <a:r>
              <a:rPr lang="en-US" dirty="0"/>
              <a:t>All protected, right?</a:t>
            </a:r>
          </a:p>
        </p:txBody>
      </p:sp>
    </p:spTree>
    <p:extLst>
      <p:ext uri="{BB962C8B-B14F-4D97-AF65-F5344CB8AC3E}">
        <p14:creationId xmlns:p14="http://schemas.microsoft.com/office/powerpoint/2010/main" val="148494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810B-9AD5-F584-EBE4-844800E3A054}"/>
              </a:ext>
            </a:extLst>
          </p:cNvPr>
          <p:cNvSpPr>
            <a:spLocks noGrp="1"/>
          </p:cNvSpPr>
          <p:nvPr>
            <p:ph type="title"/>
          </p:nvPr>
        </p:nvSpPr>
        <p:spPr/>
        <p:txBody>
          <a:bodyPr/>
          <a:lstStyle/>
          <a:p>
            <a:r>
              <a:rPr lang="en-US" dirty="0"/>
              <a:t>Not even close</a:t>
            </a:r>
          </a:p>
        </p:txBody>
      </p:sp>
      <p:sp>
        <p:nvSpPr>
          <p:cNvPr id="3" name="Content Placeholder 2">
            <a:extLst>
              <a:ext uri="{FF2B5EF4-FFF2-40B4-BE49-F238E27FC236}">
                <a16:creationId xmlns:a16="http://schemas.microsoft.com/office/drawing/2014/main" id="{5D12F0E8-3843-C83F-111E-2B1EA3868DA1}"/>
              </a:ext>
            </a:extLst>
          </p:cNvPr>
          <p:cNvSpPr>
            <a:spLocks noGrp="1"/>
          </p:cNvSpPr>
          <p:nvPr>
            <p:ph idx="1"/>
          </p:nvPr>
        </p:nvSpPr>
        <p:spPr/>
        <p:txBody>
          <a:bodyPr>
            <a:normAutofit fontScale="70000" lnSpcReduction="20000"/>
          </a:bodyPr>
          <a:lstStyle/>
          <a:p>
            <a:pPr marL="0" indent="0">
              <a:buNone/>
            </a:pPr>
            <a:r>
              <a:rPr lang="en-US" sz="4200" dirty="0"/>
              <a:t>They go home, and enter 2 commands into a CMD window:</a:t>
            </a:r>
          </a:p>
          <a:p>
            <a:pPr marL="0" indent="0">
              <a:buNone/>
            </a:pPr>
            <a:r>
              <a:rPr lang="en-US" dirty="0"/>
              <a:t>&gt;</a:t>
            </a:r>
            <a:r>
              <a:rPr lang="en-US" dirty="0" err="1"/>
              <a:t>netsh</a:t>
            </a:r>
            <a:r>
              <a:rPr lang="en-US" dirty="0"/>
              <a:t> </a:t>
            </a:r>
            <a:r>
              <a:rPr lang="en-US" dirty="0" err="1"/>
              <a:t>wlan</a:t>
            </a:r>
            <a:r>
              <a:rPr lang="en-US" dirty="0"/>
              <a:t> show profiles</a:t>
            </a:r>
          </a:p>
          <a:p>
            <a:pPr marL="0" indent="0">
              <a:buNone/>
            </a:pPr>
            <a:r>
              <a:rPr lang="en-US" dirty="0"/>
              <a:t>User profiles</a:t>
            </a:r>
          </a:p>
          <a:p>
            <a:pPr marL="0" indent="0">
              <a:buNone/>
            </a:pPr>
            <a:r>
              <a:rPr lang="en-US" dirty="0"/>
              <a:t>-------------</a:t>
            </a:r>
          </a:p>
          <a:p>
            <a:pPr marL="0" indent="0">
              <a:buNone/>
            </a:pPr>
            <a:r>
              <a:rPr lang="en-US" dirty="0"/>
              <a:t>    All User Profile     : MYHOUSE_GUEST</a:t>
            </a:r>
          </a:p>
          <a:p>
            <a:pPr marL="0" indent="0">
              <a:buNone/>
            </a:pPr>
            <a:endParaRPr lang="en-US" dirty="0"/>
          </a:p>
          <a:p>
            <a:pPr marL="0" indent="0">
              <a:buNone/>
            </a:pPr>
            <a:r>
              <a:rPr lang="en-US" dirty="0"/>
              <a:t>&gt;</a:t>
            </a:r>
            <a:r>
              <a:rPr lang="en-US" dirty="0" err="1"/>
              <a:t>netsh</a:t>
            </a:r>
            <a:r>
              <a:rPr lang="en-US" dirty="0"/>
              <a:t> </a:t>
            </a:r>
            <a:r>
              <a:rPr lang="en-US" dirty="0" err="1"/>
              <a:t>wlan</a:t>
            </a:r>
            <a:r>
              <a:rPr lang="en-US" dirty="0"/>
              <a:t> show profile MYHOUSE_GUEST key=clear</a:t>
            </a:r>
          </a:p>
          <a:p>
            <a:pPr marL="0" indent="0">
              <a:buNone/>
            </a:pPr>
            <a:endParaRPr lang="en-US" dirty="0"/>
          </a:p>
          <a:p>
            <a:pPr marL="0" indent="0">
              <a:buNone/>
            </a:pPr>
            <a:r>
              <a:rPr lang="en-US" dirty="0"/>
              <a:t>Security settings</a:t>
            </a:r>
          </a:p>
          <a:p>
            <a:pPr marL="0" indent="0">
              <a:buNone/>
            </a:pPr>
            <a:r>
              <a:rPr lang="en-US" dirty="0"/>
              <a:t>-----------------</a:t>
            </a:r>
          </a:p>
          <a:p>
            <a:pPr marL="0" indent="0">
              <a:buNone/>
            </a:pPr>
            <a:r>
              <a:rPr lang="en-US" dirty="0"/>
              <a:t>Key Content            : </a:t>
            </a:r>
            <a:r>
              <a:rPr lang="en-US" dirty="0" err="1"/>
              <a:t>CorrectHorseBatteryStaple</a:t>
            </a:r>
            <a:endParaRPr lang="en-US" dirty="0"/>
          </a:p>
        </p:txBody>
      </p:sp>
    </p:spTree>
    <p:extLst>
      <p:ext uri="{BB962C8B-B14F-4D97-AF65-F5344CB8AC3E}">
        <p14:creationId xmlns:p14="http://schemas.microsoft.com/office/powerpoint/2010/main" val="82262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331B-EF22-52DD-DE80-560FA40E30A8}"/>
              </a:ext>
            </a:extLst>
          </p:cNvPr>
          <p:cNvSpPr>
            <a:spLocks noGrp="1"/>
          </p:cNvSpPr>
          <p:nvPr>
            <p:ph type="title"/>
          </p:nvPr>
        </p:nvSpPr>
        <p:spPr/>
        <p:txBody>
          <a:bodyPr/>
          <a:lstStyle/>
          <a:p>
            <a:r>
              <a:rPr lang="en-US" dirty="0"/>
              <a:t>Wi-Fi Password Policy</a:t>
            </a:r>
          </a:p>
        </p:txBody>
      </p:sp>
      <p:sp>
        <p:nvSpPr>
          <p:cNvPr id="3" name="Content Placeholder 2">
            <a:extLst>
              <a:ext uri="{FF2B5EF4-FFF2-40B4-BE49-F238E27FC236}">
                <a16:creationId xmlns:a16="http://schemas.microsoft.com/office/drawing/2014/main" id="{CC5047FC-2036-163F-5BCB-231C42030139}"/>
              </a:ext>
            </a:extLst>
          </p:cNvPr>
          <p:cNvSpPr>
            <a:spLocks noGrp="1"/>
          </p:cNvSpPr>
          <p:nvPr>
            <p:ph idx="1"/>
          </p:nvPr>
        </p:nvSpPr>
        <p:spPr/>
        <p:txBody>
          <a:bodyPr/>
          <a:lstStyle/>
          <a:p>
            <a:r>
              <a:rPr lang="en-US" dirty="0"/>
              <a:t>Time to update your password policy so that you change it after visitors leave</a:t>
            </a:r>
          </a:p>
          <a:p>
            <a:r>
              <a:rPr lang="en-US" dirty="0"/>
              <a:t>How many devices have to be updated when you change it?</a:t>
            </a:r>
          </a:p>
          <a:p>
            <a:pPr lvl="1"/>
            <a:r>
              <a:rPr lang="en-US" dirty="0"/>
              <a:t>Think of that for a client and their enterprise network</a:t>
            </a:r>
          </a:p>
          <a:p>
            <a:pPr lvl="1"/>
            <a:r>
              <a:rPr lang="en-US" dirty="0"/>
              <a:t>Not a problem, just email the new password to all employees…</a:t>
            </a:r>
          </a:p>
          <a:p>
            <a:pPr lvl="1"/>
            <a:endParaRPr lang="en-US" dirty="0"/>
          </a:p>
          <a:p>
            <a:pPr lvl="1"/>
            <a:r>
              <a:rPr lang="en-US" dirty="0"/>
              <a:t>That will give your CISO and NIST auditor heart attacks</a:t>
            </a:r>
          </a:p>
        </p:txBody>
      </p:sp>
    </p:spTree>
    <p:extLst>
      <p:ext uri="{BB962C8B-B14F-4D97-AF65-F5344CB8AC3E}">
        <p14:creationId xmlns:p14="http://schemas.microsoft.com/office/powerpoint/2010/main" val="2827315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98AC-0C5F-D2E2-D1A0-D409388F1823}"/>
              </a:ext>
            </a:extLst>
          </p:cNvPr>
          <p:cNvSpPr>
            <a:spLocks noGrp="1"/>
          </p:cNvSpPr>
          <p:nvPr>
            <p:ph type="title"/>
          </p:nvPr>
        </p:nvSpPr>
        <p:spPr/>
        <p:txBody>
          <a:bodyPr/>
          <a:lstStyle/>
          <a:p>
            <a:r>
              <a:rPr lang="en-US" dirty="0"/>
              <a:t>Computers	</a:t>
            </a:r>
          </a:p>
        </p:txBody>
      </p:sp>
      <p:sp>
        <p:nvSpPr>
          <p:cNvPr id="3" name="Content Placeholder 2">
            <a:extLst>
              <a:ext uri="{FF2B5EF4-FFF2-40B4-BE49-F238E27FC236}">
                <a16:creationId xmlns:a16="http://schemas.microsoft.com/office/drawing/2014/main" id="{6040BCB0-6745-E43E-E5F7-A00EC7C512FD}"/>
              </a:ext>
            </a:extLst>
          </p:cNvPr>
          <p:cNvSpPr>
            <a:spLocks noGrp="1"/>
          </p:cNvSpPr>
          <p:nvPr>
            <p:ph idx="1"/>
          </p:nvPr>
        </p:nvSpPr>
        <p:spPr/>
        <p:txBody>
          <a:bodyPr/>
          <a:lstStyle/>
          <a:p>
            <a:r>
              <a:rPr lang="en-US" dirty="0"/>
              <a:t>Is the firmware kept up to date?</a:t>
            </a:r>
          </a:p>
          <a:p>
            <a:r>
              <a:rPr lang="en-US" dirty="0"/>
              <a:t>Is the O/S kept up to date?</a:t>
            </a:r>
          </a:p>
          <a:p>
            <a:r>
              <a:rPr lang="en-US" dirty="0"/>
              <a:t>Is the software kept up to date?</a:t>
            </a:r>
          </a:p>
          <a:p>
            <a:r>
              <a:rPr lang="en-US" dirty="0"/>
              <a:t>Do all computers have security software in place and properly configured?</a:t>
            </a:r>
          </a:p>
          <a:p>
            <a:r>
              <a:rPr lang="en-US" dirty="0"/>
              <a:t>Are all software firewalls in place?</a:t>
            </a:r>
          </a:p>
          <a:p>
            <a:r>
              <a:rPr lang="en-US" dirty="0"/>
              <a:t>Do you run scans on schedule?</a:t>
            </a:r>
          </a:p>
        </p:txBody>
      </p:sp>
    </p:spTree>
    <p:extLst>
      <p:ext uri="{BB962C8B-B14F-4D97-AF65-F5344CB8AC3E}">
        <p14:creationId xmlns:p14="http://schemas.microsoft.com/office/powerpoint/2010/main" val="204661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5BBD-4C41-7894-011A-D8475B7DC358}"/>
              </a:ext>
            </a:extLst>
          </p:cNvPr>
          <p:cNvSpPr>
            <a:spLocks noGrp="1"/>
          </p:cNvSpPr>
          <p:nvPr>
            <p:ph type="title"/>
          </p:nvPr>
        </p:nvSpPr>
        <p:spPr/>
        <p:txBody>
          <a:bodyPr/>
          <a:lstStyle/>
          <a:p>
            <a:r>
              <a:rPr lang="en-US" dirty="0"/>
              <a:t>Smart Devices</a:t>
            </a:r>
          </a:p>
        </p:txBody>
      </p:sp>
      <p:sp>
        <p:nvSpPr>
          <p:cNvPr id="3" name="Content Placeholder 2">
            <a:extLst>
              <a:ext uri="{FF2B5EF4-FFF2-40B4-BE49-F238E27FC236}">
                <a16:creationId xmlns:a16="http://schemas.microsoft.com/office/drawing/2014/main" id="{7639CC33-4299-16C9-052A-2718D46F962F}"/>
              </a:ext>
            </a:extLst>
          </p:cNvPr>
          <p:cNvSpPr>
            <a:spLocks noGrp="1"/>
          </p:cNvSpPr>
          <p:nvPr>
            <p:ph idx="1"/>
          </p:nvPr>
        </p:nvSpPr>
        <p:spPr/>
        <p:txBody>
          <a:bodyPr/>
          <a:lstStyle/>
          <a:p>
            <a:r>
              <a:rPr lang="en-US" dirty="0"/>
              <a:t>What credentials are they using?</a:t>
            </a:r>
          </a:p>
          <a:p>
            <a:r>
              <a:rPr lang="en-US" dirty="0"/>
              <a:t>What services do they connect to?</a:t>
            </a:r>
          </a:p>
          <a:p>
            <a:r>
              <a:rPr lang="en-US" dirty="0"/>
              <a:t>Did you create a throw-away account for them?</a:t>
            </a:r>
          </a:p>
          <a:p>
            <a:r>
              <a:rPr lang="en-US" dirty="0"/>
              <a:t>If not, did you notice an up-tick in spam after registering a device?</a:t>
            </a:r>
          </a:p>
          <a:p>
            <a:pPr lvl="1"/>
            <a:r>
              <a:rPr lang="en-US" dirty="0"/>
              <a:t>That’s a risk to be managed</a:t>
            </a:r>
          </a:p>
          <a:p>
            <a:r>
              <a:rPr lang="en-US" dirty="0"/>
              <a:t>Is the firmware up to date?</a:t>
            </a:r>
          </a:p>
          <a:p>
            <a:pPr marL="0" indent="0">
              <a:buNone/>
            </a:pPr>
            <a:endParaRPr lang="en-US" dirty="0"/>
          </a:p>
        </p:txBody>
      </p:sp>
    </p:spTree>
    <p:extLst>
      <p:ext uri="{BB962C8B-B14F-4D97-AF65-F5344CB8AC3E}">
        <p14:creationId xmlns:p14="http://schemas.microsoft.com/office/powerpoint/2010/main" val="1639466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TotalTime>
  <Words>963</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NIST 800</vt:lpstr>
      <vt:lpstr>Let’s have some fun</vt:lpstr>
      <vt:lpstr>From the wall out </vt:lpstr>
      <vt:lpstr>Firewall &amp; WAP</vt:lpstr>
      <vt:lpstr>Protecting your network</vt:lpstr>
      <vt:lpstr>Not even close</vt:lpstr>
      <vt:lpstr>Wi-Fi Password Policy</vt:lpstr>
      <vt:lpstr>Computers </vt:lpstr>
      <vt:lpstr>Smart Devices</vt:lpstr>
      <vt:lpstr>Media / Infotainment</vt:lpstr>
      <vt:lpstr>Audit Game</vt:lpstr>
      <vt:lpstr>Defaults </vt:lpstr>
      <vt:lpstr>Service Set Identifier</vt:lpstr>
      <vt:lpstr>Critical Passwords</vt:lpstr>
      <vt:lpstr>Password Management</vt:lpstr>
      <vt:lpstr>IOT Accounts</vt:lpstr>
      <vt:lpstr>Smart Devices</vt:lpstr>
      <vt:lpstr>PC/Mac Passwords</vt:lpstr>
      <vt:lpstr>Wireless Fidelity</vt:lpstr>
      <vt:lpstr>Recap</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 800</dc:title>
  <dc:creator>Louis</dc:creator>
  <cp:lastModifiedBy>Louis</cp:lastModifiedBy>
  <cp:revision>8</cp:revision>
  <dcterms:created xsi:type="dcterms:W3CDTF">2024-03-11T13:03:27Z</dcterms:created>
  <dcterms:modified xsi:type="dcterms:W3CDTF">2024-10-25T13:42:16Z</dcterms:modified>
</cp:coreProperties>
</file>