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3F-6D23-EBA9-C60B-2EBE698F7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9BC42-6740-8B28-A330-EF1240F7A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1D582-2FB0-230C-3421-5E7E40EF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512-F552-4E1E-BCF5-7E59D14AD81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8E1AE-06D9-89C9-8DB2-C9A83E33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010A-7A84-5EA9-4DAF-0C49D051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A81C-068B-4DD4-96DC-E8A0718E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4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8575-4D84-01D1-004D-A766F3E1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B64C5-8E87-90EC-2A12-FF8A3EDE1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3184-07F9-6DA6-23E3-8990E17F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512-F552-4E1E-BCF5-7E59D14AD81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47179-3750-5F85-F51F-2025847B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EAEDA-5DF4-34FD-BDCA-337D625F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A81C-068B-4DD4-96DC-E8A0718E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3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10E96-53B7-ED9A-8252-3BD8A4646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560BA-AF7D-52AB-C9EF-150B523E1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0B218-71B7-13E7-6A50-2ED41F4A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512-F552-4E1E-BCF5-7E59D14AD81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399EC-AEA2-5D0C-6B18-AC7DD8D7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D3994-1DF7-E289-A766-A72B8883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A81C-068B-4DD4-96DC-E8A0718E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9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A150-2896-82D8-3C75-C00BC234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44F06-A8C0-8971-0DE7-0A0DAA8B0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EBC45-98E7-B4DD-BB1C-538C399B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512-F552-4E1E-BCF5-7E59D14AD81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0F6D-0486-A57A-6CEA-E193F787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2B1C0-9401-C84E-7BCF-73D16FDA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A81C-068B-4DD4-96DC-E8A0718E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9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30BD-A60D-62EF-90D9-5065B2CD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25E51-DE71-4D20-2010-F3C09685F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B5B76-BC46-64F8-EBC1-292EA30A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512-F552-4E1E-BCF5-7E59D14AD81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EECF-1126-CD83-C119-91104DD0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6E41D-BA59-A287-437E-1E422F06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A81C-068B-4DD4-96DC-E8A0718E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8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5679-226C-A0B1-503E-F16819E1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4E5C-B31F-E0FC-3D10-324B1DAFD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4A987-EB42-3C62-8B5A-D199ED49E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1382C-41FB-81AA-06B0-1ECDDE52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512-F552-4E1E-BCF5-7E59D14AD81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75ABA-F454-9AFE-8FC2-51ADBACC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7A14A-78AF-3A45-9E2F-219D77F6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A81C-068B-4DD4-96DC-E8A0718E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2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3CF6-8E94-9336-398C-A85F71B3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610E5-25F5-582D-E94A-11B6EFB5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1CFD3-7DFB-8540-88E4-50490310B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0DCB9-1FD3-72C2-4A49-88911D6F6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D787C-30D0-3896-0CB4-338BDA405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BE056-7FA6-66BA-EB2D-7E9E47AE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512-F552-4E1E-BCF5-7E59D14AD81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17621-0400-3D98-C496-BF7CEE99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47900-AD12-DC3D-996D-3313D5E6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A81C-068B-4DD4-96DC-E8A0718E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4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D1FF-B6BC-78DA-773D-2E34182A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2B710-F955-6D69-7E0F-56DF75ED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512-F552-4E1E-BCF5-7E59D14AD81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4C7A3-02FF-1E8C-57C3-49E17F1C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D776C-9F28-7E2A-3E52-5BA306E4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A81C-068B-4DD4-96DC-E8A0718E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3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32DF-DF68-0C44-78B7-8EAC29CF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512-F552-4E1E-BCF5-7E59D14AD81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289BA-EE87-03BC-506F-216DB69C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4EB96-FD5F-7A65-23F3-3E404FEA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A81C-068B-4DD4-96DC-E8A0718E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3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A1C8-CF6A-1306-4905-5E1A92CA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D665C-74F7-09D4-3B81-9A6E1953E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DFD4B-B9A8-4A40-874B-1F9816617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955A0-0EA4-75EC-ACDE-7AC9ECE0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512-F552-4E1E-BCF5-7E59D14AD81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5EAD4-52BF-B2D3-EDE2-0B2F3A6A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8F290-C306-EA2C-ABF5-3F9B56D0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A81C-068B-4DD4-96DC-E8A0718E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5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78EB-001C-6951-37B2-56159EAA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9A1F5-9A37-3844-EDA2-DC624A58E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45890-8D49-DC91-603A-C7B8B2613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7E99C-2FF4-8524-C862-04EBF45B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4512-F552-4E1E-BCF5-7E59D14AD81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2705D-C05A-4652-4D7A-290DE23B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D6D3C-018C-342B-3CA3-9FB63615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A81C-068B-4DD4-96DC-E8A0718E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8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4D8E7-2DF1-D4B4-F706-22F18685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9DED1-67A9-8BCC-618D-A01186482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AFA6-F132-CF2F-45DF-503BB4F2D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1D4512-F552-4E1E-BCF5-7E59D14AD81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4B2B6-CCCB-3F30-6572-8BB806FAC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98409-6777-0629-F35F-7C4C18A86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9AA81C-068B-4DD4-96DC-E8A0718E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5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DEE2-20A8-2541-21BC-A5EDCCD88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NIST 800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AFEAA-5597-738E-A0F4-D7F23840E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 Game: Bureaucracy, Paperwork, and Red Tape</a:t>
            </a:r>
          </a:p>
        </p:txBody>
      </p:sp>
    </p:spTree>
    <p:extLst>
      <p:ext uri="{BB962C8B-B14F-4D97-AF65-F5344CB8AC3E}">
        <p14:creationId xmlns:p14="http://schemas.microsoft.com/office/powerpoint/2010/main" val="88430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76C0-81CD-00AF-C01E-75272672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F6936-997E-1E26-43E6-570364581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And that was just to get the first Admin onto the system.  This is done for EVERY resource who has logon access.</a:t>
            </a:r>
          </a:p>
          <a:p>
            <a:pPr marL="0" indent="0">
              <a:buNone/>
            </a:pPr>
            <a:r>
              <a:rPr lang="en-US" dirty="0"/>
              <a:t>Every task is performed in an auditable manner.  Process documentation may be manual (wet ink signature), electronic (E-sign), or automated (Adobe Experience Manager passing a PDF through a workflow).</a:t>
            </a:r>
          </a:p>
          <a:p>
            <a:pPr marL="0" indent="0">
              <a:buNone/>
            </a:pPr>
            <a:r>
              <a:rPr lang="en-US" dirty="0"/>
              <a:t>Every action is Auditable.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see the impact that following these has on the operation of the enterprise.</a:t>
            </a:r>
          </a:p>
        </p:txBody>
      </p:sp>
    </p:spTree>
    <p:extLst>
      <p:ext uri="{BB962C8B-B14F-4D97-AF65-F5344CB8AC3E}">
        <p14:creationId xmlns:p14="http://schemas.microsoft.com/office/powerpoint/2010/main" val="232288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E9AB-6F75-6964-5E18-9AC754E6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E85CE-36C6-F4AA-15E3-C017CACA9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NOTHING is done without following a documented process…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ISO 27001 “toolkit” starts with a core of 42 templates and 21 spreadsheets.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Policies are the foundation</a:t>
            </a:r>
          </a:p>
          <a:p>
            <a:r>
              <a:rPr lang="en-US" dirty="0"/>
              <a:t>Standards are written under each policy</a:t>
            </a:r>
          </a:p>
          <a:p>
            <a:r>
              <a:rPr lang="en-US" dirty="0"/>
              <a:t>Processes are documented for implementing the standard</a:t>
            </a:r>
          </a:p>
          <a:p>
            <a:r>
              <a:rPr lang="en-US" dirty="0"/>
              <a:t>Audit and Logging are defined</a:t>
            </a:r>
          </a:p>
        </p:txBody>
      </p:sp>
    </p:spTree>
    <p:extLst>
      <p:ext uri="{BB962C8B-B14F-4D97-AF65-F5344CB8AC3E}">
        <p14:creationId xmlns:p14="http://schemas.microsoft.com/office/powerpoint/2010/main" val="422851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2628-58C5-0A55-AA26-1EE7359A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Tape and Bureaucracy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2504-9F6F-9A83-5A64-740CC6926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Buckle Up – this gets </a:t>
            </a:r>
            <a:r>
              <a:rPr lang="en-US" b="1" i="1" dirty="0"/>
              <a:t>insane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need to write the “Access Request Policy”. But we can’t.  Why?</a:t>
            </a:r>
          </a:p>
          <a:p>
            <a:pPr marL="0" indent="0">
              <a:buNone/>
            </a:pPr>
            <a:r>
              <a:rPr lang="en-US" dirty="0"/>
              <a:t>Because we don’t have the “Policy on Policies” written first.  This is the document that defines HOW the need for a policy is communicated, to WHO, then the RACI chart (who drafts, reviews, consults) on developing it, how it is finally approved, published, and communicated.</a:t>
            </a:r>
          </a:p>
          <a:p>
            <a:pPr marL="0" indent="0">
              <a:buNone/>
            </a:pPr>
            <a:r>
              <a:rPr lang="en-US" dirty="0"/>
              <a:t>Let’s go back to our Step #1.  Asset Inventory.</a:t>
            </a:r>
          </a:p>
        </p:txBody>
      </p:sp>
    </p:spTree>
    <p:extLst>
      <p:ext uri="{BB962C8B-B14F-4D97-AF65-F5344CB8AC3E}">
        <p14:creationId xmlns:p14="http://schemas.microsoft.com/office/powerpoint/2010/main" val="401440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C615-F402-81B6-69BA-A2D7796E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Inventory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2DFD6-6DC1-3339-E209-75FAA054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Let’s say you created a nice spreadsheet of all your assets.</a:t>
            </a:r>
          </a:p>
          <a:p>
            <a:pPr marL="0" indent="0">
              <a:buNone/>
            </a:pPr>
            <a:r>
              <a:rPr lang="en-US" dirty="0"/>
              <a:t>You opened Excel or Numbers, and entered the data.</a:t>
            </a:r>
          </a:p>
          <a:p>
            <a:pPr marL="0" indent="0">
              <a:buNone/>
            </a:pPr>
            <a:r>
              <a:rPr lang="en-US" dirty="0"/>
              <a:t>Now you need to click “File-&gt;Save As”.</a:t>
            </a:r>
          </a:p>
          <a:p>
            <a:pPr marL="0" indent="0">
              <a:buNone/>
            </a:pPr>
            <a:r>
              <a:rPr lang="en-US" dirty="0"/>
              <a:t>Guess what.  You can’t.  Why?</a:t>
            </a:r>
          </a:p>
          <a:p>
            <a:pPr marL="0" indent="0">
              <a:buNone/>
            </a:pPr>
            <a:r>
              <a:rPr lang="en-US" dirty="0"/>
              <a:t>You have to follow the File Naming and Numbering process that is part of the Document Naming Standard that is under the Document Management Policy.</a:t>
            </a:r>
          </a:p>
          <a:p>
            <a:pPr marL="0" indent="0">
              <a:buNone/>
            </a:pPr>
            <a:r>
              <a:rPr lang="en-US" dirty="0"/>
              <a:t>Yeah. Told you it would get insane.  In the DoD space, you are required to have a “Document Management Group” who you submit a request to for them to return the name and number for you to use…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35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B2CB-84C5-6AC6-014E-90DB842F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where?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91AA-918C-08FD-E176-E567169D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write the Document Management Policy</a:t>
            </a:r>
          </a:p>
          <a:p>
            <a:pPr lvl="1"/>
            <a:r>
              <a:rPr lang="en-US" dirty="0"/>
              <a:t>Define where documents are stored (</a:t>
            </a:r>
            <a:r>
              <a:rPr lang="en-US" dirty="0" err="1"/>
              <a:t>Sharepoint</a:t>
            </a:r>
            <a:r>
              <a:rPr lang="en-US" dirty="0"/>
              <a:t> or other repo)</a:t>
            </a:r>
          </a:p>
          <a:p>
            <a:pPr lvl="1"/>
            <a:r>
              <a:rPr lang="en-US" dirty="0"/>
              <a:t>Define access controls/visibility rules</a:t>
            </a:r>
          </a:p>
          <a:p>
            <a:pPr lvl="1"/>
            <a:r>
              <a:rPr lang="en-US" dirty="0"/>
              <a:t>Define usage of Naming and Numbering</a:t>
            </a:r>
          </a:p>
          <a:p>
            <a:r>
              <a:rPr lang="en-US" dirty="0"/>
              <a:t>Need to write the Document Naming and Numbering Standard</a:t>
            </a:r>
          </a:p>
          <a:p>
            <a:r>
              <a:rPr lang="en-US" dirty="0"/>
              <a:t>Still can’t save it</a:t>
            </a:r>
          </a:p>
          <a:p>
            <a:pPr lvl="1"/>
            <a:r>
              <a:rPr lang="en-US" dirty="0"/>
              <a:t>Have to follow the policy/standard/process/control development and approval process in the Policy on Policies and how it defines where draft documents are saved for sharing</a:t>
            </a:r>
          </a:p>
        </p:txBody>
      </p:sp>
    </p:spTree>
    <p:extLst>
      <p:ext uri="{BB962C8B-B14F-4D97-AF65-F5344CB8AC3E}">
        <p14:creationId xmlns:p14="http://schemas.microsoft.com/office/powerpoint/2010/main" val="68945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3768-AF1C-AA37-190D-18FDB599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96303-706A-30D8-1122-8A2EC722E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imagine doing this for the over 1,000 items on NIST – every policy, every standard, every process to cover all aspects of the operation of an IT based business</a:t>
            </a:r>
          </a:p>
          <a:p>
            <a:r>
              <a:rPr lang="en-US" dirty="0"/>
              <a:t>All documents MUST be reviewed frequently. Some annual, some bi-annual and some tri-annual</a:t>
            </a:r>
          </a:p>
          <a:p>
            <a:r>
              <a:rPr lang="en-US" dirty="0"/>
              <a:t>EVERY action must be auditable</a:t>
            </a:r>
          </a:p>
          <a:p>
            <a:r>
              <a:rPr lang="en-US" dirty="0"/>
              <a:t>Auditors must be able to perform forensic analysis of every incident or event – and your logs MUST support that  </a:t>
            </a:r>
          </a:p>
        </p:txBody>
      </p:sp>
    </p:spTree>
    <p:extLst>
      <p:ext uri="{BB962C8B-B14F-4D97-AF65-F5344CB8AC3E}">
        <p14:creationId xmlns:p14="http://schemas.microsoft.com/office/powerpoint/2010/main" val="2018554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2617-2B91-4110-EB72-A02954DC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Accountability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882E-D070-E5E1-2669-8371961D5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is King</a:t>
            </a:r>
          </a:p>
          <a:p>
            <a:r>
              <a:rPr lang="en-US" dirty="0"/>
              <a:t>No employee is ever held accountable if they follow the process</a:t>
            </a:r>
          </a:p>
          <a:p>
            <a:pPr lvl="1"/>
            <a:r>
              <a:rPr lang="en-US" dirty="0"/>
              <a:t>The process must need to be updated to handle the unforeseen issue</a:t>
            </a:r>
          </a:p>
          <a:p>
            <a:r>
              <a:rPr lang="en-US" dirty="0"/>
              <a:t>Anything that happens can be researched with a complete history time-line – actually, this is more “EVERYTHING” than “Anything”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600FFC-B741-C93F-28EF-82DD76E5C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 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ar(--fontFamilyBas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Louis Smith (You)</a:t>
            </a: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ar(--fontFamilyBas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FCDE1AD-7501-7495-4160-88D3B36F9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Recent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05BFC5A-CBC5-99BB-6E3C-1CD43EAC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 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ar(--fontFamilyBas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Sonali Das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08:59</a:t>
            </a: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ar(--fontFamilyBas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At 08:59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 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B1E4562-37F5-9C81-A3AD-96D4FAA80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Coffee with Kyra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3/5</a:t>
            </a: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ar(--fontFamilyBas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On 3/5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Christopher: Well I am still going to have coffee Thursday also, and YOU can't stop me....   🙂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199E2C30-EB13-4C32-0B30-DAAE01917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 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ar(--fontFamilyBas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Stefanie Curll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3/1</a:t>
            </a: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ar(--fontFamilyBas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On 3/1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👍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03251D8-6537-4317-AD95-66A13AEDE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 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ar(--fontFamilyBas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Munjal Parikh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2/23</a:t>
            </a: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ar(--fontFamilyBas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On 2/23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You: Thank you Sir!  It has been a hell of a ride.  From the Class of '71 to BEING 71.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13351656-64DC-A088-FAEE-C8DF84CD6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RE: Thrive &lt;&gt; Kyra Solutions - SIEM Project- ** Project Status Update **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2/20</a:t>
            </a: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ar(--fontFamilyBas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On 2/20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You: https://resources.github.com/security/integrating-github-advanced-security-with-thir…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7DC24447-528F-1CC1-D90A-BA17FC88A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 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ar(--fontFamilyBas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Doug McNease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2/13</a:t>
            </a: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ar(--fontFamilyBas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On 2/13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You: NH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2DB79F69-E256-7D39-93A2-483753E06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 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ar(--fontFamilyBas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Ben, Christopher, +2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1/5</a:t>
            </a: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ar(--fontFamilyBas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On 1/5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You: Sorry I can't be of more help.  I will try to get full access back.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9F624561-9BC7-8587-56B4-2F4BC0B7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 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ar(--fontFamilyBas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Mike Houghton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12/21/2023</a:t>
            </a: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ar(--fontFamilyBas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On 12/21/2023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Ah. I guess we didn't have the need. No worries. And thanks for looking around. Not …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3C4F9702-629D-954E-3613-F18F0D7EE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 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ar(--fontFamilyBas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Prasanth Nalle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12/6/2023</a:t>
            </a: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ar(--fontFamilyBas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On 12/6/2023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You: Sure. be right there.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04F8DFB3-2A56-771A-D0DB-AE85650AB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NH DES presentation prep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11/15/2023</a:t>
            </a: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ar(--fontFamilyBas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On 11/15/2023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Henry: Panda is our new closer. Must be on all calls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2B41FEE5-EE55-4BD7-3D62-3650A4415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22nd Century DES- 386-24 Vendor Face-to-Face interview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11/15/2023</a:t>
            </a: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ar(--fontFamilyBas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On 11/15/2023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Hunt,: Like the PM engagement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916B3620-DF4E-DCA5-1F0E-AA1CC712D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NH DES presentation prep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11/13/2023</a:t>
            </a: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ar(--fontFamilyBas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On 11/13/2023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Harshal: will do as soon as it is working. give me time till tomorrow please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C0B2DC7-FF23-77BB-6084-A3D1BB10C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 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ar(--fontFamilyBas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Ben Armstrong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11/9/2023</a:t>
            </a: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ar(--fontFamilyBas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On 11/9/2023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Good morning - let me know when you free up. Need pick your brain on NIST. I'm in my…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4C681314-42E7-B64F-2838-9481EA8B7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 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 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ar(--fontFamilyBas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Christopher Bickford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10/18/2023</a:t>
            </a: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ar(--fontFamilyBas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On 10/18/2023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thank you for your continued support  🙂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9">
            <a:extLst>
              <a:ext uri="{FF2B5EF4-FFF2-40B4-BE49-F238E27FC236}">
                <a16:creationId xmlns:a16="http://schemas.microsoft.com/office/drawing/2014/main" id="{35086B07-9820-79B6-8DBC-B7CBCBD27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Flosum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10/17/2023</a:t>
            </a: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ar(--fontFamilyBas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On 10/17/2023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Recording is ready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30">
            <a:extLst>
              <a:ext uri="{FF2B5EF4-FFF2-40B4-BE49-F238E27FC236}">
                <a16:creationId xmlns:a16="http://schemas.microsoft.com/office/drawing/2014/main" id="{24243653-E806-CEE3-ED7C-0F2A43C70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1F1F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Coffee with Kyra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9/7/2023</a:t>
            </a: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ar(--fontFamilyBas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On 9/7/2023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ontFamilyBase)"/>
              </a:rPr>
              <a:t>Prashant: Shout out to Jasmine Katy Ashish Harshal, without them establishing us as subject matter experts and thought Leaders would be extremely difficult.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 context menu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were mentioned.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SMS chat.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Unread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Last message: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 chat.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Meeting Chat.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You're starting a new conversation..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chat is muted.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can't send messages because you are not a member of the chat.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Coffee with Kyra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AutoShape 21">
            <a:extLst>
              <a:ext uri="{FF2B5EF4-FFF2-40B4-BE49-F238E27FC236}">
                <a16:creationId xmlns:a16="http://schemas.microsoft.com/office/drawing/2014/main" id="{E2CD72B6-1602-A8F5-B927-96973E7CA6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631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12">
            <a:extLst>
              <a:ext uri="{FF2B5EF4-FFF2-40B4-BE49-F238E27FC236}">
                <a16:creationId xmlns:a16="http://schemas.microsoft.com/office/drawing/2014/main" id="{AD5302B5-CCCA-A028-FA50-A6F16101F4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631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19">
            <a:extLst>
              <a:ext uri="{FF2B5EF4-FFF2-40B4-BE49-F238E27FC236}">
                <a16:creationId xmlns:a16="http://schemas.microsoft.com/office/drawing/2014/main" id="{2CF7C413-4C18-D6AF-769B-F1E0F6075D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631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28">
            <a:extLst>
              <a:ext uri="{FF2B5EF4-FFF2-40B4-BE49-F238E27FC236}">
                <a16:creationId xmlns:a16="http://schemas.microsoft.com/office/drawing/2014/main" id="{6913CC2B-0E06-B5E0-6C99-DB7F1AE236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631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6">
            <a:extLst>
              <a:ext uri="{FF2B5EF4-FFF2-40B4-BE49-F238E27FC236}">
                <a16:creationId xmlns:a16="http://schemas.microsoft.com/office/drawing/2014/main" id="{70336A93-ABCD-6B89-42BC-33E551E49B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639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7">
            <a:extLst>
              <a:ext uri="{FF2B5EF4-FFF2-40B4-BE49-F238E27FC236}">
                <a16:creationId xmlns:a16="http://schemas.microsoft.com/office/drawing/2014/main" id="{4C8587CD-C226-E777-5C96-EEB5986CBE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7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26">
            <a:extLst>
              <a:ext uri="{FF2B5EF4-FFF2-40B4-BE49-F238E27FC236}">
                <a16:creationId xmlns:a16="http://schemas.microsoft.com/office/drawing/2014/main" id="{5EFE8977-1CAA-96A9-A1CE-904898B59F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631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15">
            <a:extLst>
              <a:ext uri="{FF2B5EF4-FFF2-40B4-BE49-F238E27FC236}">
                <a16:creationId xmlns:a16="http://schemas.microsoft.com/office/drawing/2014/main" id="{BD1CED5C-CCCC-6BC1-27DB-63B759ECF5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631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17">
            <a:extLst>
              <a:ext uri="{FF2B5EF4-FFF2-40B4-BE49-F238E27FC236}">
                <a16:creationId xmlns:a16="http://schemas.microsoft.com/office/drawing/2014/main" id="{466D75BA-DFFF-5566-7462-D919B33167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631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10">
            <a:extLst>
              <a:ext uri="{FF2B5EF4-FFF2-40B4-BE49-F238E27FC236}">
                <a16:creationId xmlns:a16="http://schemas.microsoft.com/office/drawing/2014/main" id="{81FBB393-DB01-8297-EF6F-123DB06607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631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3">
            <a:extLst>
              <a:ext uri="{FF2B5EF4-FFF2-40B4-BE49-F238E27FC236}">
                <a16:creationId xmlns:a16="http://schemas.microsoft.com/office/drawing/2014/main" id="{D2294583-1938-27F9-8E16-5478D607F1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495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84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351B-9111-3478-2BC7-F0E7207D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E4F0C-4D2D-EC66-B570-AB953E679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all about protection -  Ensuring that every action is approved by an approval process</a:t>
            </a:r>
          </a:p>
          <a:p>
            <a:r>
              <a:rPr lang="en-US" dirty="0"/>
              <a:t>Every system is protected via the right resources in the right roles</a:t>
            </a:r>
          </a:p>
          <a:p>
            <a:r>
              <a:rPr lang="en-US" dirty="0"/>
              <a:t>All system data is protected via the right application of Hashing, Encryption, Digital Signature, and role-based access</a:t>
            </a:r>
          </a:p>
          <a:p>
            <a:r>
              <a:rPr lang="en-US" dirty="0"/>
              <a:t>All communications are protected via secure protocols per the standards you develop</a:t>
            </a:r>
          </a:p>
          <a:p>
            <a:r>
              <a:rPr lang="en-US" dirty="0"/>
              <a:t>Every action is auditable  </a:t>
            </a:r>
          </a:p>
          <a:p>
            <a:pPr lvl="1"/>
            <a:r>
              <a:rPr lang="en-US" dirty="0"/>
              <a:t>Data base triggers, code-level logging, tri-state financial audit records</a:t>
            </a:r>
          </a:p>
        </p:txBody>
      </p:sp>
    </p:spTree>
    <p:extLst>
      <p:ext uri="{BB962C8B-B14F-4D97-AF65-F5344CB8AC3E}">
        <p14:creationId xmlns:p14="http://schemas.microsoft.com/office/powerpoint/2010/main" val="4110450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FE3D-15F2-5123-591F-2C492BC8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3387-D9B0-7764-6B73-6A75EFBAD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logs are monitored for compliance</a:t>
            </a:r>
          </a:p>
          <a:p>
            <a:r>
              <a:rPr lang="en-US" dirty="0"/>
              <a:t>All systems are monitored for compliance</a:t>
            </a:r>
          </a:p>
          <a:p>
            <a:r>
              <a:rPr lang="en-US" dirty="0"/>
              <a:t>SIEM (Security Information and Event Management) solutions in place to monitor all activity via log analysis and other means</a:t>
            </a:r>
          </a:p>
          <a:p>
            <a:r>
              <a:rPr lang="en-US" dirty="0"/>
              <a:t>Near-real time detection and reporting</a:t>
            </a:r>
          </a:p>
          <a:p>
            <a:r>
              <a:rPr lang="en-US" dirty="0"/>
              <a:t>Compliance Reporting is automated</a:t>
            </a:r>
          </a:p>
          <a:p>
            <a:r>
              <a:rPr lang="en-US" dirty="0"/>
              <a:t>Threat Analysis is performed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53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343A-5E87-0C32-6ED4-CAB7C992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Incident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633C2-7E98-C6F8-8E36-F5E9A0E88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Audit trails must enable full forensic analysis of any security incident</a:t>
            </a:r>
          </a:p>
          <a:p>
            <a:r>
              <a:rPr lang="en-US" dirty="0"/>
              <a:t>Every action traces to the signed documents and log files</a:t>
            </a:r>
          </a:p>
          <a:p>
            <a:r>
              <a:rPr lang="en-US" dirty="0"/>
              <a:t>All logs are accessible to log analytic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5256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C37E-1928-7B8C-73E4-074EB0D3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00D8-F2B3-0B00-D5CF-D7C892C0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that NIST 800 was started by Federal level paper-pushers.  People whose favorite office furniture are 4-drawer lateral files.  They believe that the more files they have filled with paper, the happier they are.  They would never write a single policy if they could break it into 10.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They follow a few simple rules:</a:t>
            </a:r>
          </a:p>
          <a:p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Foundational:</a:t>
            </a:r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MITM (Man in the Middle)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Follow the Documented Process</a:t>
            </a:r>
          </a:p>
          <a:p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Documented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Written and filed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Logged and Archived</a:t>
            </a:r>
          </a:p>
          <a:p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Violations of the above: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It didn’t happen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It is a Security Incident to be investigated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85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D8C2-F69D-3202-B16A-B0337ECA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4AA0-4665-1550-129D-D00601D05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depth of audit logs and trails should allow you to delete the production system and all its data – and fully re-create it from your log files</a:t>
            </a:r>
          </a:p>
          <a:p>
            <a:r>
              <a:rPr lang="en-US" dirty="0"/>
              <a:t>As all are time-stamped, you can recover to any point in time</a:t>
            </a:r>
          </a:p>
          <a:p>
            <a:r>
              <a:rPr lang="en-US" dirty="0"/>
              <a:t>If data must be rolled back to a prior date, you may have to roll back the application as well</a:t>
            </a:r>
          </a:p>
          <a:p>
            <a:r>
              <a:rPr lang="en-US" dirty="0"/>
              <a:t>Determine requisite enhancements to the system security to prevent </a:t>
            </a:r>
            <a:r>
              <a:rPr lang="en-US" dirty="0" err="1"/>
              <a:t>reocurrance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13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148B-5D00-86A6-0C2B-B4238519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16A28-5A5D-584C-AF2C-2B3EF6DFB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Three of “100%”</a:t>
            </a:r>
          </a:p>
          <a:p>
            <a:pPr lvl="1"/>
            <a:r>
              <a:rPr lang="en-US" dirty="0"/>
              <a:t>Knowledge </a:t>
            </a:r>
          </a:p>
          <a:p>
            <a:pPr lvl="1"/>
            <a:r>
              <a:rPr lang="en-US" dirty="0"/>
              <a:t>Control </a:t>
            </a:r>
          </a:p>
          <a:p>
            <a:pPr lvl="1"/>
            <a:r>
              <a:rPr lang="en-US" dirty="0"/>
              <a:t>Tracking </a:t>
            </a:r>
          </a:p>
          <a:p>
            <a:pPr marL="0" indent="0">
              <a:buNone/>
            </a:pPr>
            <a:r>
              <a:rPr lang="en-US" dirty="0"/>
              <a:t>Three of “EVERYTHING”</a:t>
            </a:r>
          </a:p>
          <a:p>
            <a:pPr lvl="1"/>
            <a:r>
              <a:rPr lang="en-US" dirty="0"/>
              <a:t>Everything you own or control (assets)</a:t>
            </a:r>
          </a:p>
          <a:p>
            <a:pPr lvl="1"/>
            <a:r>
              <a:rPr lang="en-US" dirty="0"/>
              <a:t>Everything that runs it (software)</a:t>
            </a:r>
          </a:p>
          <a:p>
            <a:pPr lvl="1"/>
            <a:r>
              <a:rPr lang="en-US" dirty="0"/>
              <a:t>Everything that flows through or persists on it (data)</a:t>
            </a:r>
          </a:p>
          <a:p>
            <a:pPr marL="0" indent="0">
              <a:buNone/>
            </a:pPr>
            <a:r>
              <a:rPr lang="en-US" dirty="0"/>
              <a:t>Three of “NOTHING”:</a:t>
            </a:r>
          </a:p>
          <a:p>
            <a:pPr lvl="1"/>
            <a:r>
              <a:rPr lang="en-US" dirty="0"/>
              <a:t>Nothing is done without following the documented process</a:t>
            </a:r>
          </a:p>
          <a:p>
            <a:pPr lvl="1"/>
            <a:r>
              <a:rPr lang="en-US" dirty="0"/>
              <a:t>Nothing is done without approval</a:t>
            </a:r>
          </a:p>
          <a:p>
            <a:pPr lvl="1"/>
            <a:r>
              <a:rPr lang="en-US" dirty="0"/>
              <a:t>Nothing is done without tracking</a:t>
            </a:r>
          </a:p>
        </p:txBody>
      </p:sp>
    </p:spTree>
    <p:extLst>
      <p:ext uri="{BB962C8B-B14F-4D97-AF65-F5344CB8AC3E}">
        <p14:creationId xmlns:p14="http://schemas.microsoft.com/office/powerpoint/2010/main" val="81406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B31D-6D18-D066-E030-E4D49608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339C-4004-43EC-517D-DAE67FD75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that we have identified the environment, and the Roles and Responsibilities required to perform a job, we need to place a resource into a System Administrator role on one of the systems or applications.</a:t>
            </a:r>
          </a:p>
          <a:p>
            <a:pPr marL="0" indent="0">
              <a:buNone/>
            </a:pPr>
            <a:r>
              <a:rPr lang="en-US" dirty="0"/>
              <a:t>Here is where the paranoia of the government agency behind these frameworks impacts how we go about it.</a:t>
            </a:r>
          </a:p>
          <a:p>
            <a:pPr marL="0" indent="0">
              <a:buNone/>
            </a:pPr>
            <a:r>
              <a:rPr lang="en-US" dirty="0"/>
              <a:t>NOTHING is done without following a process.  Which is in a Standard. Which is implementing an aspect of a Policy.</a:t>
            </a:r>
          </a:p>
          <a:p>
            <a:pPr marL="0" indent="0">
              <a:buNone/>
            </a:pPr>
            <a:r>
              <a:rPr lang="en-US" dirty="0"/>
              <a:t>Everything will be logged in an auditable form and format.</a:t>
            </a:r>
          </a:p>
        </p:txBody>
      </p:sp>
    </p:spTree>
    <p:extLst>
      <p:ext uri="{BB962C8B-B14F-4D97-AF65-F5344CB8AC3E}">
        <p14:creationId xmlns:p14="http://schemas.microsoft.com/office/powerpoint/2010/main" val="188710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CEB7-0269-AC85-9B2F-A1066860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8607-E80D-5706-0BC7-17F699CB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Nothing is allowed to be done from request to execution. There must be a “Man in the Middle”.  The process always follows the path of:</a:t>
            </a:r>
          </a:p>
          <a:p>
            <a:pPr marL="0" indent="0">
              <a:buNone/>
            </a:pPr>
            <a:r>
              <a:rPr lang="en-US" dirty="0"/>
              <a:t>	Requester-&gt;Approver-&gt;Performer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back:</a:t>
            </a:r>
          </a:p>
          <a:p>
            <a:pPr marL="0" indent="0">
              <a:buNone/>
            </a:pPr>
            <a:r>
              <a:rPr lang="en-US" dirty="0"/>
              <a:t>	Performer-&gt;Reviewer-&gt;Confirmation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each follows a defined process.</a:t>
            </a:r>
          </a:p>
        </p:txBody>
      </p:sp>
    </p:spTree>
    <p:extLst>
      <p:ext uri="{BB962C8B-B14F-4D97-AF65-F5344CB8AC3E}">
        <p14:creationId xmlns:p14="http://schemas.microsoft.com/office/powerpoint/2010/main" val="370549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EDB4B-18EA-6539-F115-5F2A0BF4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630C-952A-584C-E6EA-1326F70D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just ask</a:t>
            </a:r>
          </a:p>
          <a:p>
            <a:r>
              <a:rPr lang="en-US" dirty="0"/>
              <a:t>Must use the approved “request” form for the action to be taken</a:t>
            </a:r>
          </a:p>
          <a:p>
            <a:r>
              <a:rPr lang="en-US" dirty="0"/>
              <a:t>Fills out and submits via the approved submission process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9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99AD-9F12-E176-E85D-99E70A3A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E7405-B7DA-6260-DA92-643439544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have authority to Approve or Deny requests</a:t>
            </a:r>
          </a:p>
          <a:p>
            <a:r>
              <a:rPr lang="en-US" dirty="0"/>
              <a:t>May have additional authority to “Amend and Approve”</a:t>
            </a:r>
          </a:p>
          <a:p>
            <a:r>
              <a:rPr lang="en-US" dirty="0"/>
              <a:t>NEVER makes a unilateral decision</a:t>
            </a:r>
          </a:p>
          <a:p>
            <a:r>
              <a:rPr lang="en-US" dirty="0"/>
              <a:t>Always follows the documented Approval Process</a:t>
            </a:r>
          </a:p>
          <a:p>
            <a:pPr lvl="1"/>
            <a:r>
              <a:rPr lang="en-US" dirty="0"/>
              <a:t>May have a “Decision Tree” documented in the process</a:t>
            </a:r>
          </a:p>
          <a:p>
            <a:r>
              <a:rPr lang="en-US" dirty="0"/>
              <a:t>Logs the decision, signs and forwards or returns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8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C2C0-3F13-2CF9-19F1-673815A4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3E211-6C8D-A4E4-F00D-B39C0682A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Follows the process to perform the approved action</a:t>
            </a:r>
          </a:p>
          <a:p>
            <a:r>
              <a:rPr lang="en-US" dirty="0"/>
              <a:t>Notifies and communicates to relevant parties</a:t>
            </a:r>
          </a:p>
          <a:p>
            <a:r>
              <a:rPr lang="en-US" dirty="0"/>
              <a:t>Documents action taken</a:t>
            </a:r>
          </a:p>
          <a:p>
            <a:r>
              <a:rPr lang="en-US" dirty="0"/>
              <a:t>Logs all actions as required</a:t>
            </a:r>
          </a:p>
          <a:p>
            <a:pPr lvl="1"/>
            <a:r>
              <a:rPr lang="en-US" dirty="0"/>
              <a:t>Under some conditions, this must be a copy of the system log with every command typed and the system response</a:t>
            </a:r>
          </a:p>
          <a:p>
            <a:r>
              <a:rPr lang="en-US" dirty="0"/>
              <a:t>Signs and returns to Approver</a:t>
            </a:r>
          </a:p>
        </p:txBody>
      </p:sp>
    </p:spTree>
    <p:extLst>
      <p:ext uri="{BB962C8B-B14F-4D97-AF65-F5344CB8AC3E}">
        <p14:creationId xmlns:p14="http://schemas.microsoft.com/office/powerpoint/2010/main" val="133528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00F2-FA75-5FB5-C5CE-47DAB436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D54D7-C0CD-F988-8910-8623572C3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Second role for the Approver – to review that the action was done as approved</a:t>
            </a:r>
          </a:p>
          <a:p>
            <a:pPr marL="0" indent="0">
              <a:buNone/>
            </a:pPr>
            <a:r>
              <a:rPr lang="en-US" dirty="0"/>
              <a:t>Signs, logs, and returns to Requester</a:t>
            </a:r>
          </a:p>
        </p:txBody>
      </p:sp>
    </p:spTree>
    <p:extLst>
      <p:ext uri="{BB962C8B-B14F-4D97-AF65-F5344CB8AC3E}">
        <p14:creationId xmlns:p14="http://schemas.microsoft.com/office/powerpoint/2010/main" val="238869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C01C-20D8-F172-1A6B-5A0C982D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8DB83-4EDB-F5BD-7942-27FF13BBB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requester follows the process to confirm that the action was taken as requested</a:t>
            </a:r>
          </a:p>
          <a:p>
            <a:r>
              <a:rPr lang="en-US" dirty="0"/>
              <a:t>Follow-up with resource to confirm access granted for a given system or application</a:t>
            </a:r>
          </a:p>
          <a:p>
            <a:r>
              <a:rPr lang="en-US" dirty="0"/>
              <a:t>Follow-up on “Amended” to complete missing information</a:t>
            </a:r>
          </a:p>
          <a:p>
            <a:pPr lvl="1"/>
            <a:r>
              <a:rPr lang="en-US" dirty="0"/>
              <a:t>E.g. waiting on FDLE L2 check for final Super Admin access</a:t>
            </a:r>
          </a:p>
          <a:p>
            <a:pPr marL="0" indent="0">
              <a:buNone/>
            </a:pPr>
            <a:r>
              <a:rPr lang="en-US" dirty="0"/>
              <a:t>Signs off, logs, files as required by process.</a:t>
            </a:r>
          </a:p>
        </p:txBody>
      </p:sp>
    </p:spTree>
    <p:extLst>
      <p:ext uri="{BB962C8B-B14F-4D97-AF65-F5344CB8AC3E}">
        <p14:creationId xmlns:p14="http://schemas.microsoft.com/office/powerpoint/2010/main" val="379452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1680</Words>
  <Application>Microsoft Office PowerPoint</Application>
  <PresentationFormat>Widescreen</PresentationFormat>
  <Paragraphs>210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var(--fontFamilyBase)</vt:lpstr>
      <vt:lpstr>Office Theme</vt:lpstr>
      <vt:lpstr>NIST 800</vt:lpstr>
      <vt:lpstr>Introduction</vt:lpstr>
      <vt:lpstr>Our first task</vt:lpstr>
      <vt:lpstr>MITM</vt:lpstr>
      <vt:lpstr>Requester</vt:lpstr>
      <vt:lpstr>Approver</vt:lpstr>
      <vt:lpstr>Performer</vt:lpstr>
      <vt:lpstr>Reviewer</vt:lpstr>
      <vt:lpstr>Confirmation</vt:lpstr>
      <vt:lpstr>Impact</vt:lpstr>
      <vt:lpstr>Deeper Impact</vt:lpstr>
      <vt:lpstr>Red Tape and Bureaucracy</vt:lpstr>
      <vt:lpstr>Asset Inventory Document</vt:lpstr>
      <vt:lpstr>Save where?</vt:lpstr>
      <vt:lpstr>The game</vt:lpstr>
      <vt:lpstr>Goal: Accountability</vt:lpstr>
      <vt:lpstr>Goal: Protection</vt:lpstr>
      <vt:lpstr>Goal: Compliance</vt:lpstr>
      <vt:lpstr>Goal: Incident Analysis</vt:lpstr>
      <vt:lpstr>Goal: Recovery</vt:lpstr>
      <vt:lpstr>Summation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NIST 800</dc:title>
  <dc:creator>Louis</dc:creator>
  <cp:lastModifiedBy>Louis</cp:lastModifiedBy>
  <cp:revision>10</cp:revision>
  <dcterms:created xsi:type="dcterms:W3CDTF">2024-03-06T15:54:55Z</dcterms:created>
  <dcterms:modified xsi:type="dcterms:W3CDTF">2024-04-08T14:40:09Z</dcterms:modified>
</cp:coreProperties>
</file>