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07" d="100"/>
          <a:sy n="107" d="100"/>
        </p:scale>
        <p:origin x="10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00D4-86A4-55CD-D746-23960E83A9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E2E06D-B86C-5B00-075D-B2CAD931C1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3F8EA1-1E7E-21B8-5A30-88F8DE68B776}"/>
              </a:ext>
            </a:extLst>
          </p:cNvPr>
          <p:cNvSpPr>
            <a:spLocks noGrp="1"/>
          </p:cNvSpPr>
          <p:nvPr>
            <p:ph type="dt" sz="half" idx="10"/>
          </p:nvPr>
        </p:nvSpPr>
        <p:spPr/>
        <p:txBody>
          <a:bodyPr/>
          <a:lstStyle/>
          <a:p>
            <a:fld id="{24C61BBB-346C-47AA-83A5-BF23C399C4D2}" type="datetimeFigureOut">
              <a:rPr lang="en-US" smtClean="0"/>
              <a:t>3/8/2024</a:t>
            </a:fld>
            <a:endParaRPr lang="en-US"/>
          </a:p>
        </p:txBody>
      </p:sp>
      <p:sp>
        <p:nvSpPr>
          <p:cNvPr id="5" name="Footer Placeholder 4">
            <a:extLst>
              <a:ext uri="{FF2B5EF4-FFF2-40B4-BE49-F238E27FC236}">
                <a16:creationId xmlns:a16="http://schemas.microsoft.com/office/drawing/2014/main" id="{4A44CD65-4344-038D-D842-EDDA7C2B0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8608B-21B4-D5B6-D096-9571675DB19B}"/>
              </a:ext>
            </a:extLst>
          </p:cNvPr>
          <p:cNvSpPr>
            <a:spLocks noGrp="1"/>
          </p:cNvSpPr>
          <p:nvPr>
            <p:ph type="sldNum" sz="quarter" idx="12"/>
          </p:nvPr>
        </p:nvSpPr>
        <p:spPr/>
        <p:txBody>
          <a:bodyPr/>
          <a:lstStyle/>
          <a:p>
            <a:fld id="{0AC7B791-08E4-409B-8EAD-2517581E271F}" type="slidenum">
              <a:rPr lang="en-US" smtClean="0"/>
              <a:t>‹#›</a:t>
            </a:fld>
            <a:endParaRPr lang="en-US"/>
          </a:p>
        </p:txBody>
      </p:sp>
    </p:spTree>
    <p:extLst>
      <p:ext uri="{BB962C8B-B14F-4D97-AF65-F5344CB8AC3E}">
        <p14:creationId xmlns:p14="http://schemas.microsoft.com/office/powerpoint/2010/main" val="335316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2C76-05A8-BF4D-8CF7-932A8AC1B5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4F925-3D1F-6767-D96D-2E6496CD9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CC1AC-4C65-7D46-F1B0-7E462C5B6EEA}"/>
              </a:ext>
            </a:extLst>
          </p:cNvPr>
          <p:cNvSpPr>
            <a:spLocks noGrp="1"/>
          </p:cNvSpPr>
          <p:nvPr>
            <p:ph type="dt" sz="half" idx="10"/>
          </p:nvPr>
        </p:nvSpPr>
        <p:spPr/>
        <p:txBody>
          <a:bodyPr/>
          <a:lstStyle/>
          <a:p>
            <a:fld id="{24C61BBB-346C-47AA-83A5-BF23C399C4D2}" type="datetimeFigureOut">
              <a:rPr lang="en-US" smtClean="0"/>
              <a:t>3/8/2024</a:t>
            </a:fld>
            <a:endParaRPr lang="en-US"/>
          </a:p>
        </p:txBody>
      </p:sp>
      <p:sp>
        <p:nvSpPr>
          <p:cNvPr id="5" name="Footer Placeholder 4">
            <a:extLst>
              <a:ext uri="{FF2B5EF4-FFF2-40B4-BE49-F238E27FC236}">
                <a16:creationId xmlns:a16="http://schemas.microsoft.com/office/drawing/2014/main" id="{4522D23A-C4F8-B425-6B4C-8D02ECFC4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993F7-9893-5B05-BA4E-8D4EFD31A472}"/>
              </a:ext>
            </a:extLst>
          </p:cNvPr>
          <p:cNvSpPr>
            <a:spLocks noGrp="1"/>
          </p:cNvSpPr>
          <p:nvPr>
            <p:ph type="sldNum" sz="quarter" idx="12"/>
          </p:nvPr>
        </p:nvSpPr>
        <p:spPr/>
        <p:txBody>
          <a:bodyPr/>
          <a:lstStyle/>
          <a:p>
            <a:fld id="{0AC7B791-08E4-409B-8EAD-2517581E271F}" type="slidenum">
              <a:rPr lang="en-US" smtClean="0"/>
              <a:t>‹#›</a:t>
            </a:fld>
            <a:endParaRPr lang="en-US"/>
          </a:p>
        </p:txBody>
      </p:sp>
    </p:spTree>
    <p:extLst>
      <p:ext uri="{BB962C8B-B14F-4D97-AF65-F5344CB8AC3E}">
        <p14:creationId xmlns:p14="http://schemas.microsoft.com/office/powerpoint/2010/main" val="367151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2EAA7-6602-D058-498D-601D62996F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EE8C1-C2EA-3F28-D820-83BA50A7D1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95FFF-856A-0389-89E2-7A930C992D93}"/>
              </a:ext>
            </a:extLst>
          </p:cNvPr>
          <p:cNvSpPr>
            <a:spLocks noGrp="1"/>
          </p:cNvSpPr>
          <p:nvPr>
            <p:ph type="dt" sz="half" idx="10"/>
          </p:nvPr>
        </p:nvSpPr>
        <p:spPr/>
        <p:txBody>
          <a:bodyPr/>
          <a:lstStyle/>
          <a:p>
            <a:fld id="{24C61BBB-346C-47AA-83A5-BF23C399C4D2}" type="datetimeFigureOut">
              <a:rPr lang="en-US" smtClean="0"/>
              <a:t>3/8/2024</a:t>
            </a:fld>
            <a:endParaRPr lang="en-US"/>
          </a:p>
        </p:txBody>
      </p:sp>
      <p:sp>
        <p:nvSpPr>
          <p:cNvPr id="5" name="Footer Placeholder 4">
            <a:extLst>
              <a:ext uri="{FF2B5EF4-FFF2-40B4-BE49-F238E27FC236}">
                <a16:creationId xmlns:a16="http://schemas.microsoft.com/office/drawing/2014/main" id="{70EBB046-9D88-80E8-F0AD-BE65C093E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B8D79-BF80-A603-DD52-C30CBC350B14}"/>
              </a:ext>
            </a:extLst>
          </p:cNvPr>
          <p:cNvSpPr>
            <a:spLocks noGrp="1"/>
          </p:cNvSpPr>
          <p:nvPr>
            <p:ph type="sldNum" sz="quarter" idx="12"/>
          </p:nvPr>
        </p:nvSpPr>
        <p:spPr/>
        <p:txBody>
          <a:bodyPr/>
          <a:lstStyle/>
          <a:p>
            <a:fld id="{0AC7B791-08E4-409B-8EAD-2517581E271F}" type="slidenum">
              <a:rPr lang="en-US" smtClean="0"/>
              <a:t>‹#›</a:t>
            </a:fld>
            <a:endParaRPr lang="en-US"/>
          </a:p>
        </p:txBody>
      </p:sp>
    </p:spTree>
    <p:extLst>
      <p:ext uri="{BB962C8B-B14F-4D97-AF65-F5344CB8AC3E}">
        <p14:creationId xmlns:p14="http://schemas.microsoft.com/office/powerpoint/2010/main" val="423307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ABBE-2E4E-ABD0-02B3-F6D381812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820B6-592F-AF3E-C0CB-3A81E3A499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98BAF-3004-6561-9562-4F07D157592F}"/>
              </a:ext>
            </a:extLst>
          </p:cNvPr>
          <p:cNvSpPr>
            <a:spLocks noGrp="1"/>
          </p:cNvSpPr>
          <p:nvPr>
            <p:ph type="dt" sz="half" idx="10"/>
          </p:nvPr>
        </p:nvSpPr>
        <p:spPr/>
        <p:txBody>
          <a:bodyPr/>
          <a:lstStyle/>
          <a:p>
            <a:fld id="{24C61BBB-346C-47AA-83A5-BF23C399C4D2}" type="datetimeFigureOut">
              <a:rPr lang="en-US" smtClean="0"/>
              <a:t>3/8/2024</a:t>
            </a:fld>
            <a:endParaRPr lang="en-US"/>
          </a:p>
        </p:txBody>
      </p:sp>
      <p:sp>
        <p:nvSpPr>
          <p:cNvPr id="5" name="Footer Placeholder 4">
            <a:extLst>
              <a:ext uri="{FF2B5EF4-FFF2-40B4-BE49-F238E27FC236}">
                <a16:creationId xmlns:a16="http://schemas.microsoft.com/office/drawing/2014/main" id="{8E708322-2127-2C91-6470-60F26C76E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BAD8E-32F4-EDA1-525D-68B15595DA9E}"/>
              </a:ext>
            </a:extLst>
          </p:cNvPr>
          <p:cNvSpPr>
            <a:spLocks noGrp="1"/>
          </p:cNvSpPr>
          <p:nvPr>
            <p:ph type="sldNum" sz="quarter" idx="12"/>
          </p:nvPr>
        </p:nvSpPr>
        <p:spPr/>
        <p:txBody>
          <a:bodyPr/>
          <a:lstStyle/>
          <a:p>
            <a:fld id="{0AC7B791-08E4-409B-8EAD-2517581E271F}" type="slidenum">
              <a:rPr lang="en-US" smtClean="0"/>
              <a:t>‹#›</a:t>
            </a:fld>
            <a:endParaRPr lang="en-US"/>
          </a:p>
        </p:txBody>
      </p:sp>
    </p:spTree>
    <p:extLst>
      <p:ext uri="{BB962C8B-B14F-4D97-AF65-F5344CB8AC3E}">
        <p14:creationId xmlns:p14="http://schemas.microsoft.com/office/powerpoint/2010/main" val="318668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408D-ACC7-37EC-1197-673CD589F5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E0C39B-41D6-6502-2102-BDF729372B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1E2F6-31F7-53DA-EAEB-1B58DD01EF8E}"/>
              </a:ext>
            </a:extLst>
          </p:cNvPr>
          <p:cNvSpPr>
            <a:spLocks noGrp="1"/>
          </p:cNvSpPr>
          <p:nvPr>
            <p:ph type="dt" sz="half" idx="10"/>
          </p:nvPr>
        </p:nvSpPr>
        <p:spPr/>
        <p:txBody>
          <a:bodyPr/>
          <a:lstStyle/>
          <a:p>
            <a:fld id="{24C61BBB-346C-47AA-83A5-BF23C399C4D2}" type="datetimeFigureOut">
              <a:rPr lang="en-US" smtClean="0"/>
              <a:t>3/8/2024</a:t>
            </a:fld>
            <a:endParaRPr lang="en-US"/>
          </a:p>
        </p:txBody>
      </p:sp>
      <p:sp>
        <p:nvSpPr>
          <p:cNvPr id="5" name="Footer Placeholder 4">
            <a:extLst>
              <a:ext uri="{FF2B5EF4-FFF2-40B4-BE49-F238E27FC236}">
                <a16:creationId xmlns:a16="http://schemas.microsoft.com/office/drawing/2014/main" id="{23BEB0EB-D997-8FA6-193D-3E7B71D13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11C8E-E1CF-5B23-395A-CA03F143442E}"/>
              </a:ext>
            </a:extLst>
          </p:cNvPr>
          <p:cNvSpPr>
            <a:spLocks noGrp="1"/>
          </p:cNvSpPr>
          <p:nvPr>
            <p:ph type="sldNum" sz="quarter" idx="12"/>
          </p:nvPr>
        </p:nvSpPr>
        <p:spPr/>
        <p:txBody>
          <a:bodyPr/>
          <a:lstStyle/>
          <a:p>
            <a:fld id="{0AC7B791-08E4-409B-8EAD-2517581E271F}" type="slidenum">
              <a:rPr lang="en-US" smtClean="0"/>
              <a:t>‹#›</a:t>
            </a:fld>
            <a:endParaRPr lang="en-US"/>
          </a:p>
        </p:txBody>
      </p:sp>
    </p:spTree>
    <p:extLst>
      <p:ext uri="{BB962C8B-B14F-4D97-AF65-F5344CB8AC3E}">
        <p14:creationId xmlns:p14="http://schemas.microsoft.com/office/powerpoint/2010/main" val="194368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EC25F-2A0E-F52B-FAE9-4DF43799A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31E80-4C0E-6A38-1089-B053E6BD59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F23ED6-83FE-F03B-0F15-8E480FDF9A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2C59E0-C9FF-A851-651E-D8E78E82774F}"/>
              </a:ext>
            </a:extLst>
          </p:cNvPr>
          <p:cNvSpPr>
            <a:spLocks noGrp="1"/>
          </p:cNvSpPr>
          <p:nvPr>
            <p:ph type="dt" sz="half" idx="10"/>
          </p:nvPr>
        </p:nvSpPr>
        <p:spPr/>
        <p:txBody>
          <a:bodyPr/>
          <a:lstStyle/>
          <a:p>
            <a:fld id="{24C61BBB-346C-47AA-83A5-BF23C399C4D2}" type="datetimeFigureOut">
              <a:rPr lang="en-US" smtClean="0"/>
              <a:t>3/8/2024</a:t>
            </a:fld>
            <a:endParaRPr lang="en-US"/>
          </a:p>
        </p:txBody>
      </p:sp>
      <p:sp>
        <p:nvSpPr>
          <p:cNvPr id="6" name="Footer Placeholder 5">
            <a:extLst>
              <a:ext uri="{FF2B5EF4-FFF2-40B4-BE49-F238E27FC236}">
                <a16:creationId xmlns:a16="http://schemas.microsoft.com/office/drawing/2014/main" id="{5A043A16-3397-B6DA-295A-2F39147866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D5BB9-BB77-F7CF-DCA4-B8E6A68D3AEA}"/>
              </a:ext>
            </a:extLst>
          </p:cNvPr>
          <p:cNvSpPr>
            <a:spLocks noGrp="1"/>
          </p:cNvSpPr>
          <p:nvPr>
            <p:ph type="sldNum" sz="quarter" idx="12"/>
          </p:nvPr>
        </p:nvSpPr>
        <p:spPr/>
        <p:txBody>
          <a:bodyPr/>
          <a:lstStyle/>
          <a:p>
            <a:fld id="{0AC7B791-08E4-409B-8EAD-2517581E271F}" type="slidenum">
              <a:rPr lang="en-US" smtClean="0"/>
              <a:t>‹#›</a:t>
            </a:fld>
            <a:endParaRPr lang="en-US"/>
          </a:p>
        </p:txBody>
      </p:sp>
    </p:spTree>
    <p:extLst>
      <p:ext uri="{BB962C8B-B14F-4D97-AF65-F5344CB8AC3E}">
        <p14:creationId xmlns:p14="http://schemas.microsoft.com/office/powerpoint/2010/main" val="332576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30C6-25B8-051E-F8FC-6CEEF62247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4B5E6D-7268-6704-5C34-550E1C5A01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C25F1B-D3A5-086E-29C3-A51AD3F9EF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05D038-98D3-B97E-42CF-D624BFD9D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6A459A-6209-F9E6-0950-9FA37896DE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844150-32F1-C183-958C-59D9F572DDF9}"/>
              </a:ext>
            </a:extLst>
          </p:cNvPr>
          <p:cNvSpPr>
            <a:spLocks noGrp="1"/>
          </p:cNvSpPr>
          <p:nvPr>
            <p:ph type="dt" sz="half" idx="10"/>
          </p:nvPr>
        </p:nvSpPr>
        <p:spPr/>
        <p:txBody>
          <a:bodyPr/>
          <a:lstStyle/>
          <a:p>
            <a:fld id="{24C61BBB-346C-47AA-83A5-BF23C399C4D2}" type="datetimeFigureOut">
              <a:rPr lang="en-US" smtClean="0"/>
              <a:t>3/8/2024</a:t>
            </a:fld>
            <a:endParaRPr lang="en-US"/>
          </a:p>
        </p:txBody>
      </p:sp>
      <p:sp>
        <p:nvSpPr>
          <p:cNvPr id="8" name="Footer Placeholder 7">
            <a:extLst>
              <a:ext uri="{FF2B5EF4-FFF2-40B4-BE49-F238E27FC236}">
                <a16:creationId xmlns:a16="http://schemas.microsoft.com/office/drawing/2014/main" id="{E207E776-384F-5711-CD40-02EE217194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8535BD-5A06-C748-4305-4682F04F4B87}"/>
              </a:ext>
            </a:extLst>
          </p:cNvPr>
          <p:cNvSpPr>
            <a:spLocks noGrp="1"/>
          </p:cNvSpPr>
          <p:nvPr>
            <p:ph type="sldNum" sz="quarter" idx="12"/>
          </p:nvPr>
        </p:nvSpPr>
        <p:spPr/>
        <p:txBody>
          <a:bodyPr/>
          <a:lstStyle/>
          <a:p>
            <a:fld id="{0AC7B791-08E4-409B-8EAD-2517581E271F}" type="slidenum">
              <a:rPr lang="en-US" smtClean="0"/>
              <a:t>‹#›</a:t>
            </a:fld>
            <a:endParaRPr lang="en-US"/>
          </a:p>
        </p:txBody>
      </p:sp>
    </p:spTree>
    <p:extLst>
      <p:ext uri="{BB962C8B-B14F-4D97-AF65-F5344CB8AC3E}">
        <p14:creationId xmlns:p14="http://schemas.microsoft.com/office/powerpoint/2010/main" val="397000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EE5E3-58B3-561F-65D5-F524070B97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7B640B-0A22-4693-D114-9B9BCB541CE2}"/>
              </a:ext>
            </a:extLst>
          </p:cNvPr>
          <p:cNvSpPr>
            <a:spLocks noGrp="1"/>
          </p:cNvSpPr>
          <p:nvPr>
            <p:ph type="dt" sz="half" idx="10"/>
          </p:nvPr>
        </p:nvSpPr>
        <p:spPr/>
        <p:txBody>
          <a:bodyPr/>
          <a:lstStyle/>
          <a:p>
            <a:fld id="{24C61BBB-346C-47AA-83A5-BF23C399C4D2}" type="datetimeFigureOut">
              <a:rPr lang="en-US" smtClean="0"/>
              <a:t>3/8/2024</a:t>
            </a:fld>
            <a:endParaRPr lang="en-US"/>
          </a:p>
        </p:txBody>
      </p:sp>
      <p:sp>
        <p:nvSpPr>
          <p:cNvPr id="4" name="Footer Placeholder 3">
            <a:extLst>
              <a:ext uri="{FF2B5EF4-FFF2-40B4-BE49-F238E27FC236}">
                <a16:creationId xmlns:a16="http://schemas.microsoft.com/office/drawing/2014/main" id="{C2A655BB-EFBE-B415-E943-8EFE889B92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5A6338-E59B-9CE0-EFFE-BF574F8CAF54}"/>
              </a:ext>
            </a:extLst>
          </p:cNvPr>
          <p:cNvSpPr>
            <a:spLocks noGrp="1"/>
          </p:cNvSpPr>
          <p:nvPr>
            <p:ph type="sldNum" sz="quarter" idx="12"/>
          </p:nvPr>
        </p:nvSpPr>
        <p:spPr/>
        <p:txBody>
          <a:bodyPr/>
          <a:lstStyle/>
          <a:p>
            <a:fld id="{0AC7B791-08E4-409B-8EAD-2517581E271F}" type="slidenum">
              <a:rPr lang="en-US" smtClean="0"/>
              <a:t>‹#›</a:t>
            </a:fld>
            <a:endParaRPr lang="en-US"/>
          </a:p>
        </p:txBody>
      </p:sp>
    </p:spTree>
    <p:extLst>
      <p:ext uri="{BB962C8B-B14F-4D97-AF65-F5344CB8AC3E}">
        <p14:creationId xmlns:p14="http://schemas.microsoft.com/office/powerpoint/2010/main" val="113629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D8BC5-C1F2-73E0-1D3C-F32903EC1106}"/>
              </a:ext>
            </a:extLst>
          </p:cNvPr>
          <p:cNvSpPr>
            <a:spLocks noGrp="1"/>
          </p:cNvSpPr>
          <p:nvPr>
            <p:ph type="dt" sz="half" idx="10"/>
          </p:nvPr>
        </p:nvSpPr>
        <p:spPr/>
        <p:txBody>
          <a:bodyPr/>
          <a:lstStyle/>
          <a:p>
            <a:fld id="{24C61BBB-346C-47AA-83A5-BF23C399C4D2}" type="datetimeFigureOut">
              <a:rPr lang="en-US" smtClean="0"/>
              <a:t>3/8/2024</a:t>
            </a:fld>
            <a:endParaRPr lang="en-US"/>
          </a:p>
        </p:txBody>
      </p:sp>
      <p:sp>
        <p:nvSpPr>
          <p:cNvPr id="3" name="Footer Placeholder 2">
            <a:extLst>
              <a:ext uri="{FF2B5EF4-FFF2-40B4-BE49-F238E27FC236}">
                <a16:creationId xmlns:a16="http://schemas.microsoft.com/office/drawing/2014/main" id="{B87E0B05-F603-66D1-F546-9DC8C2D7C3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E2D74F-35B8-8ACC-16FE-340FF02E4B8F}"/>
              </a:ext>
            </a:extLst>
          </p:cNvPr>
          <p:cNvSpPr>
            <a:spLocks noGrp="1"/>
          </p:cNvSpPr>
          <p:nvPr>
            <p:ph type="sldNum" sz="quarter" idx="12"/>
          </p:nvPr>
        </p:nvSpPr>
        <p:spPr/>
        <p:txBody>
          <a:bodyPr/>
          <a:lstStyle/>
          <a:p>
            <a:fld id="{0AC7B791-08E4-409B-8EAD-2517581E271F}" type="slidenum">
              <a:rPr lang="en-US" smtClean="0"/>
              <a:t>‹#›</a:t>
            </a:fld>
            <a:endParaRPr lang="en-US"/>
          </a:p>
        </p:txBody>
      </p:sp>
    </p:spTree>
    <p:extLst>
      <p:ext uri="{BB962C8B-B14F-4D97-AF65-F5344CB8AC3E}">
        <p14:creationId xmlns:p14="http://schemas.microsoft.com/office/powerpoint/2010/main" val="299363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33E28-6940-F2BB-00BE-5FB50C64B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FA4F57-E6E7-697E-80D4-8B380AE336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34C3F2-B2C5-D35E-9F3B-726E628E7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EACB79-4304-7A40-FE00-DBA7E449725C}"/>
              </a:ext>
            </a:extLst>
          </p:cNvPr>
          <p:cNvSpPr>
            <a:spLocks noGrp="1"/>
          </p:cNvSpPr>
          <p:nvPr>
            <p:ph type="dt" sz="half" idx="10"/>
          </p:nvPr>
        </p:nvSpPr>
        <p:spPr/>
        <p:txBody>
          <a:bodyPr/>
          <a:lstStyle/>
          <a:p>
            <a:fld id="{24C61BBB-346C-47AA-83A5-BF23C399C4D2}" type="datetimeFigureOut">
              <a:rPr lang="en-US" smtClean="0"/>
              <a:t>3/8/2024</a:t>
            </a:fld>
            <a:endParaRPr lang="en-US"/>
          </a:p>
        </p:txBody>
      </p:sp>
      <p:sp>
        <p:nvSpPr>
          <p:cNvPr id="6" name="Footer Placeholder 5">
            <a:extLst>
              <a:ext uri="{FF2B5EF4-FFF2-40B4-BE49-F238E27FC236}">
                <a16:creationId xmlns:a16="http://schemas.microsoft.com/office/drawing/2014/main" id="{2F8FDF29-B7D3-2ED1-B91B-B883065F8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D7A42E-6BE7-CDA1-062A-94E22E189BCD}"/>
              </a:ext>
            </a:extLst>
          </p:cNvPr>
          <p:cNvSpPr>
            <a:spLocks noGrp="1"/>
          </p:cNvSpPr>
          <p:nvPr>
            <p:ph type="sldNum" sz="quarter" idx="12"/>
          </p:nvPr>
        </p:nvSpPr>
        <p:spPr/>
        <p:txBody>
          <a:bodyPr/>
          <a:lstStyle/>
          <a:p>
            <a:fld id="{0AC7B791-08E4-409B-8EAD-2517581E271F}" type="slidenum">
              <a:rPr lang="en-US" smtClean="0"/>
              <a:t>‹#›</a:t>
            </a:fld>
            <a:endParaRPr lang="en-US"/>
          </a:p>
        </p:txBody>
      </p:sp>
    </p:spTree>
    <p:extLst>
      <p:ext uri="{BB962C8B-B14F-4D97-AF65-F5344CB8AC3E}">
        <p14:creationId xmlns:p14="http://schemas.microsoft.com/office/powerpoint/2010/main" val="153691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DD5B-9350-25D2-B2B2-66C678E7B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CE9F52-02EF-4662-7FD1-E6C82A8006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B5B8E9-E735-9115-44EC-BACE787CD2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3E7C8-C308-1D60-090B-25421D751F0C}"/>
              </a:ext>
            </a:extLst>
          </p:cNvPr>
          <p:cNvSpPr>
            <a:spLocks noGrp="1"/>
          </p:cNvSpPr>
          <p:nvPr>
            <p:ph type="dt" sz="half" idx="10"/>
          </p:nvPr>
        </p:nvSpPr>
        <p:spPr/>
        <p:txBody>
          <a:bodyPr/>
          <a:lstStyle/>
          <a:p>
            <a:fld id="{24C61BBB-346C-47AA-83A5-BF23C399C4D2}" type="datetimeFigureOut">
              <a:rPr lang="en-US" smtClean="0"/>
              <a:t>3/8/2024</a:t>
            </a:fld>
            <a:endParaRPr lang="en-US"/>
          </a:p>
        </p:txBody>
      </p:sp>
      <p:sp>
        <p:nvSpPr>
          <p:cNvPr id="6" name="Footer Placeholder 5">
            <a:extLst>
              <a:ext uri="{FF2B5EF4-FFF2-40B4-BE49-F238E27FC236}">
                <a16:creationId xmlns:a16="http://schemas.microsoft.com/office/drawing/2014/main" id="{534EAEA3-4065-36BB-97A5-4EF362C8E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EC90B-F16A-BE97-2223-A4BA51749FB8}"/>
              </a:ext>
            </a:extLst>
          </p:cNvPr>
          <p:cNvSpPr>
            <a:spLocks noGrp="1"/>
          </p:cNvSpPr>
          <p:nvPr>
            <p:ph type="sldNum" sz="quarter" idx="12"/>
          </p:nvPr>
        </p:nvSpPr>
        <p:spPr/>
        <p:txBody>
          <a:bodyPr/>
          <a:lstStyle/>
          <a:p>
            <a:fld id="{0AC7B791-08E4-409B-8EAD-2517581E271F}" type="slidenum">
              <a:rPr lang="en-US" smtClean="0"/>
              <a:t>‹#›</a:t>
            </a:fld>
            <a:endParaRPr lang="en-US"/>
          </a:p>
        </p:txBody>
      </p:sp>
    </p:spTree>
    <p:extLst>
      <p:ext uri="{BB962C8B-B14F-4D97-AF65-F5344CB8AC3E}">
        <p14:creationId xmlns:p14="http://schemas.microsoft.com/office/powerpoint/2010/main" val="1400946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F5C1F-B3B1-A333-CEDD-20E096404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9F2E32-F97F-4105-7049-364D33565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0CA08-AAF1-72EA-A6EE-2C38C154AE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C61BBB-346C-47AA-83A5-BF23C399C4D2}" type="datetimeFigureOut">
              <a:rPr lang="en-US" smtClean="0"/>
              <a:t>3/8/2024</a:t>
            </a:fld>
            <a:endParaRPr lang="en-US"/>
          </a:p>
        </p:txBody>
      </p:sp>
      <p:sp>
        <p:nvSpPr>
          <p:cNvPr id="5" name="Footer Placeholder 4">
            <a:extLst>
              <a:ext uri="{FF2B5EF4-FFF2-40B4-BE49-F238E27FC236}">
                <a16:creationId xmlns:a16="http://schemas.microsoft.com/office/drawing/2014/main" id="{E511F1B5-3A37-F6E8-18B8-2E33B8AE9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222FD9-B39F-F516-2DF8-33E3CC3311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C7B791-08E4-409B-8EAD-2517581E271F}" type="slidenum">
              <a:rPr lang="en-US" smtClean="0"/>
              <a:t>‹#›</a:t>
            </a:fld>
            <a:endParaRPr lang="en-US"/>
          </a:p>
        </p:txBody>
      </p:sp>
    </p:spTree>
    <p:extLst>
      <p:ext uri="{BB962C8B-B14F-4D97-AF65-F5344CB8AC3E}">
        <p14:creationId xmlns:p14="http://schemas.microsoft.com/office/powerpoint/2010/main" val="3282649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2DC5-A7BD-9331-B2D7-6379297C5E48}"/>
              </a:ext>
            </a:extLst>
          </p:cNvPr>
          <p:cNvSpPr>
            <a:spLocks noGrp="1"/>
          </p:cNvSpPr>
          <p:nvPr>
            <p:ph type="ctrTitle"/>
          </p:nvPr>
        </p:nvSpPr>
        <p:spPr/>
        <p:txBody>
          <a:bodyPr/>
          <a:lstStyle/>
          <a:p>
            <a:r>
              <a:rPr lang="en-US" dirty="0"/>
              <a:t>NIST 800</a:t>
            </a:r>
          </a:p>
        </p:txBody>
      </p:sp>
      <p:sp>
        <p:nvSpPr>
          <p:cNvPr id="3" name="Subtitle 2">
            <a:extLst>
              <a:ext uri="{FF2B5EF4-FFF2-40B4-BE49-F238E27FC236}">
                <a16:creationId xmlns:a16="http://schemas.microsoft.com/office/drawing/2014/main" id="{E6272A04-175D-A0A0-7A0E-386D81C7F86E}"/>
              </a:ext>
            </a:extLst>
          </p:cNvPr>
          <p:cNvSpPr>
            <a:spLocks noGrp="1"/>
          </p:cNvSpPr>
          <p:nvPr>
            <p:ph type="subTitle" idx="1"/>
          </p:nvPr>
        </p:nvSpPr>
        <p:spPr/>
        <p:txBody>
          <a:bodyPr/>
          <a:lstStyle/>
          <a:p>
            <a:r>
              <a:rPr lang="en-US" dirty="0"/>
              <a:t>The Home Game</a:t>
            </a:r>
          </a:p>
        </p:txBody>
      </p:sp>
    </p:spTree>
    <p:extLst>
      <p:ext uri="{BB962C8B-B14F-4D97-AF65-F5344CB8AC3E}">
        <p14:creationId xmlns:p14="http://schemas.microsoft.com/office/powerpoint/2010/main" val="3754040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B992-651A-3EAB-8094-CAF42CD96F35}"/>
              </a:ext>
            </a:extLst>
          </p:cNvPr>
          <p:cNvSpPr>
            <a:spLocks noGrp="1"/>
          </p:cNvSpPr>
          <p:nvPr>
            <p:ph type="title"/>
          </p:nvPr>
        </p:nvSpPr>
        <p:spPr/>
        <p:txBody>
          <a:bodyPr/>
          <a:lstStyle/>
          <a:p>
            <a:r>
              <a:rPr lang="en-US" dirty="0"/>
              <a:t>6. Roles and Responsibilities</a:t>
            </a:r>
          </a:p>
        </p:txBody>
      </p:sp>
      <p:sp>
        <p:nvSpPr>
          <p:cNvPr id="3" name="Content Placeholder 2">
            <a:extLst>
              <a:ext uri="{FF2B5EF4-FFF2-40B4-BE49-F238E27FC236}">
                <a16:creationId xmlns:a16="http://schemas.microsoft.com/office/drawing/2014/main" id="{E8EA2744-C86A-F109-0C8F-DE4F93E18F8D}"/>
              </a:ext>
            </a:extLst>
          </p:cNvPr>
          <p:cNvSpPr>
            <a:spLocks noGrp="1"/>
          </p:cNvSpPr>
          <p:nvPr>
            <p:ph idx="1"/>
          </p:nvPr>
        </p:nvSpPr>
        <p:spPr/>
        <p:txBody>
          <a:bodyPr/>
          <a:lstStyle/>
          <a:p>
            <a:r>
              <a:rPr lang="en-US" dirty="0"/>
              <a:t>Who is the “administrator” of the asset, platform, environment, or application?</a:t>
            </a:r>
          </a:p>
          <a:p>
            <a:r>
              <a:rPr lang="en-US" dirty="0"/>
              <a:t>Who is responsible for firmware or O/S updates?</a:t>
            </a:r>
          </a:p>
          <a:p>
            <a:r>
              <a:rPr lang="en-US" dirty="0"/>
              <a:t>If you have been married long enough  - Who is the responsible party for setting the thermostat?</a:t>
            </a:r>
          </a:p>
          <a:p>
            <a:pPr marL="0" indent="0">
              <a:buNone/>
            </a:pPr>
            <a:r>
              <a:rPr lang="en-US" dirty="0"/>
              <a:t>For a business, this in conjunction with the Classification exercise defines the number and skill level of the resources to be hired to manage/administer the various assets.</a:t>
            </a:r>
          </a:p>
        </p:txBody>
      </p:sp>
    </p:spTree>
    <p:extLst>
      <p:ext uri="{BB962C8B-B14F-4D97-AF65-F5344CB8AC3E}">
        <p14:creationId xmlns:p14="http://schemas.microsoft.com/office/powerpoint/2010/main" val="149247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9F70-FBF7-F4FD-B8B2-15BE02B1252D}"/>
              </a:ext>
            </a:extLst>
          </p:cNvPr>
          <p:cNvSpPr>
            <a:spLocks noGrp="1"/>
          </p:cNvSpPr>
          <p:nvPr>
            <p:ph type="title"/>
          </p:nvPr>
        </p:nvSpPr>
        <p:spPr/>
        <p:txBody>
          <a:bodyPr/>
          <a:lstStyle/>
          <a:p>
            <a:r>
              <a:rPr lang="en-US" dirty="0"/>
              <a:t>Recap and Coming Next</a:t>
            </a:r>
          </a:p>
        </p:txBody>
      </p:sp>
      <p:sp>
        <p:nvSpPr>
          <p:cNvPr id="3" name="Content Placeholder 2">
            <a:extLst>
              <a:ext uri="{FF2B5EF4-FFF2-40B4-BE49-F238E27FC236}">
                <a16:creationId xmlns:a16="http://schemas.microsoft.com/office/drawing/2014/main" id="{C6243854-7EEE-38A3-1255-975C526D6807}"/>
              </a:ext>
            </a:extLst>
          </p:cNvPr>
          <p:cNvSpPr>
            <a:spLocks noGrp="1"/>
          </p:cNvSpPr>
          <p:nvPr>
            <p:ph idx="1"/>
          </p:nvPr>
        </p:nvSpPr>
        <p:spPr/>
        <p:txBody>
          <a:bodyPr>
            <a:normAutofit fontScale="92500" lnSpcReduction="10000"/>
          </a:bodyPr>
          <a:lstStyle/>
          <a:p>
            <a:pPr marL="0" indent="0">
              <a:buNone/>
            </a:pPr>
            <a:r>
              <a:rPr lang="en-US" dirty="0"/>
              <a:t>I’m sure you are surprised by the scope you found at your home. </a:t>
            </a:r>
          </a:p>
          <a:p>
            <a:pPr marL="0" indent="0">
              <a:buNone/>
            </a:pPr>
            <a:r>
              <a:rPr lang="en-US" dirty="0"/>
              <a:t>I have 15 “Smart” light switches, Gaming PC, Flight Sim PC, Smart TV, Smart </a:t>
            </a:r>
            <a:r>
              <a:rPr lang="en-US" dirty="0" err="1"/>
              <a:t>blu-ray</a:t>
            </a:r>
            <a:r>
              <a:rPr lang="en-US" dirty="0"/>
              <a:t> player, Echo Dot, 3 laptops, 3 wi-fi enabled 3D printers (one with a live-feed wi-fi camera), Amazon Fire, iPad, and iPhone.  Other devices that are not “connected” but require USB updates to firmware. And a complete old-school server rack.  Needs static IP, which I don’t currently have.</a:t>
            </a:r>
          </a:p>
          <a:p>
            <a:pPr marL="0" indent="0">
              <a:buNone/>
            </a:pPr>
            <a:endParaRPr lang="en-US" dirty="0"/>
          </a:p>
          <a:p>
            <a:pPr marL="0" indent="0">
              <a:buNone/>
            </a:pPr>
            <a:r>
              <a:rPr lang="en-US" dirty="0"/>
              <a:t>So next we will learn how NIST and the other frameworks apply Policies, Standards, Procedures, Process, Controls and TONS of paperwork to manage and use these identified assets.</a:t>
            </a:r>
          </a:p>
        </p:txBody>
      </p:sp>
    </p:spTree>
    <p:extLst>
      <p:ext uri="{BB962C8B-B14F-4D97-AF65-F5344CB8AC3E}">
        <p14:creationId xmlns:p14="http://schemas.microsoft.com/office/powerpoint/2010/main" val="3882883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D7D8-1A4F-51B4-8E4A-FA577F88770A}"/>
              </a:ext>
            </a:extLst>
          </p:cNvPr>
          <p:cNvSpPr>
            <a:spLocks noGrp="1"/>
          </p:cNvSpPr>
          <p:nvPr>
            <p:ph type="title"/>
          </p:nvPr>
        </p:nvSpPr>
        <p:spPr/>
        <p:txBody>
          <a:bodyPr/>
          <a:lstStyle/>
          <a:p>
            <a:r>
              <a:rPr lang="en-US" dirty="0"/>
              <a:t>What is NIST 800?</a:t>
            </a:r>
          </a:p>
        </p:txBody>
      </p:sp>
      <p:sp>
        <p:nvSpPr>
          <p:cNvPr id="3" name="Content Placeholder 2">
            <a:extLst>
              <a:ext uri="{FF2B5EF4-FFF2-40B4-BE49-F238E27FC236}">
                <a16:creationId xmlns:a16="http://schemas.microsoft.com/office/drawing/2014/main" id="{166EBAEE-9DAE-8B07-36E5-297413A22BE0}"/>
              </a:ext>
            </a:extLst>
          </p:cNvPr>
          <p:cNvSpPr>
            <a:spLocks noGrp="1"/>
          </p:cNvSpPr>
          <p:nvPr>
            <p:ph idx="1"/>
          </p:nvPr>
        </p:nvSpPr>
        <p:spPr/>
        <p:txBody>
          <a:bodyPr/>
          <a:lstStyle/>
          <a:p>
            <a:r>
              <a:rPr lang="en-US" dirty="0"/>
              <a:t>One of the foundational cybersecurity frameworks.</a:t>
            </a:r>
          </a:p>
          <a:p>
            <a:r>
              <a:rPr lang="en-US" dirty="0"/>
              <a:t>Defines over 1,000 areas of concern to be tracked.</a:t>
            </a:r>
          </a:p>
          <a:p>
            <a:r>
              <a:rPr lang="en-US" dirty="0"/>
              <a:t>Defines over 5,000 auditable items.</a:t>
            </a:r>
          </a:p>
          <a:p>
            <a:pPr marL="0" indent="0">
              <a:buNone/>
            </a:pPr>
            <a:endParaRPr lang="en-US" dirty="0"/>
          </a:p>
        </p:txBody>
      </p:sp>
    </p:spTree>
    <p:extLst>
      <p:ext uri="{BB962C8B-B14F-4D97-AF65-F5344CB8AC3E}">
        <p14:creationId xmlns:p14="http://schemas.microsoft.com/office/powerpoint/2010/main" val="349879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C498-C2FD-4B05-A07C-0352ED75B853}"/>
              </a:ext>
            </a:extLst>
          </p:cNvPr>
          <p:cNvSpPr>
            <a:spLocks noGrp="1"/>
          </p:cNvSpPr>
          <p:nvPr>
            <p:ph type="title"/>
          </p:nvPr>
        </p:nvSpPr>
        <p:spPr/>
        <p:txBody>
          <a:bodyPr/>
          <a:lstStyle/>
          <a:p>
            <a:r>
              <a:rPr lang="en-US" dirty="0"/>
              <a:t>The core	</a:t>
            </a:r>
          </a:p>
        </p:txBody>
      </p:sp>
      <p:sp>
        <p:nvSpPr>
          <p:cNvPr id="3" name="Content Placeholder 2">
            <a:extLst>
              <a:ext uri="{FF2B5EF4-FFF2-40B4-BE49-F238E27FC236}">
                <a16:creationId xmlns:a16="http://schemas.microsoft.com/office/drawing/2014/main" id="{88B29D20-D64D-A0C6-0229-C53A94905C59}"/>
              </a:ext>
            </a:extLst>
          </p:cNvPr>
          <p:cNvSpPr>
            <a:spLocks noGrp="1"/>
          </p:cNvSpPr>
          <p:nvPr>
            <p:ph idx="1"/>
          </p:nvPr>
        </p:nvSpPr>
        <p:spPr/>
        <p:txBody>
          <a:bodyPr/>
          <a:lstStyle/>
          <a:p>
            <a:r>
              <a:rPr lang="en-US" dirty="0"/>
              <a:t>Total Knowledge</a:t>
            </a:r>
          </a:p>
          <a:p>
            <a:r>
              <a:rPr lang="en-US" dirty="0"/>
              <a:t>Total Documentation</a:t>
            </a:r>
          </a:p>
          <a:p>
            <a:r>
              <a:rPr lang="en-US" dirty="0"/>
              <a:t>Total Process Definition</a:t>
            </a:r>
          </a:p>
          <a:p>
            <a:r>
              <a:rPr lang="en-US" dirty="0"/>
              <a:t>Total Tracking</a:t>
            </a:r>
          </a:p>
          <a:p>
            <a:r>
              <a:rPr lang="en-US" dirty="0"/>
              <a:t>Total Auditability</a:t>
            </a:r>
          </a:p>
          <a:p>
            <a:r>
              <a:rPr lang="en-US" dirty="0"/>
              <a:t>Massive paper trails</a:t>
            </a:r>
          </a:p>
          <a:p>
            <a:r>
              <a:rPr lang="en-US" dirty="0"/>
              <a:t>3-point process preferred</a:t>
            </a:r>
          </a:p>
        </p:txBody>
      </p:sp>
    </p:spTree>
    <p:extLst>
      <p:ext uri="{BB962C8B-B14F-4D97-AF65-F5344CB8AC3E}">
        <p14:creationId xmlns:p14="http://schemas.microsoft.com/office/powerpoint/2010/main" val="169290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06AA-ED9F-B312-B78F-0DBF1A3C6204}"/>
              </a:ext>
            </a:extLst>
          </p:cNvPr>
          <p:cNvSpPr>
            <a:spLocks noGrp="1"/>
          </p:cNvSpPr>
          <p:nvPr>
            <p:ph type="title"/>
          </p:nvPr>
        </p:nvSpPr>
        <p:spPr/>
        <p:txBody>
          <a:bodyPr/>
          <a:lstStyle/>
          <a:p>
            <a:r>
              <a:rPr lang="en-US" dirty="0"/>
              <a:t>The Primary Six</a:t>
            </a:r>
          </a:p>
        </p:txBody>
      </p:sp>
      <p:sp>
        <p:nvSpPr>
          <p:cNvPr id="3" name="Content Placeholder 2">
            <a:extLst>
              <a:ext uri="{FF2B5EF4-FFF2-40B4-BE49-F238E27FC236}">
                <a16:creationId xmlns:a16="http://schemas.microsoft.com/office/drawing/2014/main" id="{D5101EF7-AA42-2CE1-51A7-3DEC8E2CF80C}"/>
              </a:ext>
            </a:extLst>
          </p:cNvPr>
          <p:cNvSpPr>
            <a:spLocks noGrp="1"/>
          </p:cNvSpPr>
          <p:nvPr>
            <p:ph idx="1"/>
          </p:nvPr>
        </p:nvSpPr>
        <p:spPr/>
        <p:txBody>
          <a:bodyPr/>
          <a:lstStyle/>
          <a:p>
            <a:pPr marL="0" indent="0">
              <a:buNone/>
            </a:pPr>
            <a:r>
              <a:rPr lang="en-US" dirty="0"/>
              <a:t>Total knowledge is a goal – and shows the SoC (Separation of Concern) by building the foundation across six steps:</a:t>
            </a:r>
          </a:p>
          <a:p>
            <a:pPr marL="514350" indent="-514350">
              <a:buFont typeface="+mj-lt"/>
              <a:buAutoNum type="arabicPeriod"/>
            </a:pPr>
            <a:r>
              <a:rPr lang="en-US" dirty="0"/>
              <a:t>Asset Inventory</a:t>
            </a:r>
          </a:p>
          <a:p>
            <a:pPr marL="514350" indent="-514350">
              <a:buFont typeface="+mj-lt"/>
              <a:buAutoNum type="arabicPeriod"/>
            </a:pPr>
            <a:r>
              <a:rPr lang="en-US" dirty="0"/>
              <a:t>Platform Inventory</a:t>
            </a:r>
          </a:p>
          <a:p>
            <a:pPr marL="514350" indent="-514350">
              <a:buFont typeface="+mj-lt"/>
              <a:buAutoNum type="arabicPeriod"/>
            </a:pPr>
            <a:r>
              <a:rPr lang="en-US" dirty="0"/>
              <a:t>Communication and Data Flows</a:t>
            </a:r>
          </a:p>
          <a:p>
            <a:pPr marL="514350" indent="-514350">
              <a:buFont typeface="+mj-lt"/>
              <a:buAutoNum type="arabicPeriod"/>
            </a:pPr>
            <a:r>
              <a:rPr lang="en-US" dirty="0"/>
              <a:t>External Systems</a:t>
            </a:r>
          </a:p>
          <a:p>
            <a:pPr marL="514350" indent="-514350">
              <a:buFont typeface="+mj-lt"/>
              <a:buAutoNum type="arabicPeriod"/>
            </a:pPr>
            <a:r>
              <a:rPr lang="en-US" dirty="0"/>
              <a:t>Classification and Criticality</a:t>
            </a:r>
          </a:p>
          <a:p>
            <a:pPr marL="514350" indent="-514350">
              <a:buFont typeface="+mj-lt"/>
              <a:buAutoNum type="arabicPeriod"/>
            </a:pPr>
            <a:r>
              <a:rPr lang="en-US" dirty="0"/>
              <a:t>Administrative and Support Roles and Responsibilities</a:t>
            </a:r>
          </a:p>
        </p:txBody>
      </p:sp>
    </p:spTree>
    <p:extLst>
      <p:ext uri="{BB962C8B-B14F-4D97-AF65-F5344CB8AC3E}">
        <p14:creationId xmlns:p14="http://schemas.microsoft.com/office/powerpoint/2010/main" val="237853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DC702-04DA-52C0-F9DE-549C2E12E063}"/>
              </a:ext>
            </a:extLst>
          </p:cNvPr>
          <p:cNvSpPr>
            <a:spLocks noGrp="1"/>
          </p:cNvSpPr>
          <p:nvPr>
            <p:ph type="title"/>
          </p:nvPr>
        </p:nvSpPr>
        <p:spPr/>
        <p:txBody>
          <a:bodyPr/>
          <a:lstStyle/>
          <a:p>
            <a:r>
              <a:rPr lang="en-US" dirty="0"/>
              <a:t>1. Asset Inventory</a:t>
            </a:r>
          </a:p>
        </p:txBody>
      </p:sp>
      <p:sp>
        <p:nvSpPr>
          <p:cNvPr id="3" name="Content Placeholder 2">
            <a:extLst>
              <a:ext uri="{FF2B5EF4-FFF2-40B4-BE49-F238E27FC236}">
                <a16:creationId xmlns:a16="http://schemas.microsoft.com/office/drawing/2014/main" id="{5B761490-629D-8BC7-0BA0-921757968F07}"/>
              </a:ext>
            </a:extLst>
          </p:cNvPr>
          <p:cNvSpPr>
            <a:spLocks noGrp="1"/>
          </p:cNvSpPr>
          <p:nvPr>
            <p:ph idx="1"/>
          </p:nvPr>
        </p:nvSpPr>
        <p:spPr/>
        <p:txBody>
          <a:bodyPr/>
          <a:lstStyle/>
          <a:p>
            <a:r>
              <a:rPr lang="en-US" dirty="0"/>
              <a:t>Create a spreadsheet of EVERY IT device in your home</a:t>
            </a:r>
          </a:p>
          <a:p>
            <a:r>
              <a:rPr lang="en-US" dirty="0"/>
              <a:t>Starting with the ISP connection</a:t>
            </a:r>
          </a:p>
          <a:p>
            <a:r>
              <a:rPr lang="en-US" dirty="0"/>
              <a:t>All “Smart” devices and appliances</a:t>
            </a:r>
          </a:p>
          <a:p>
            <a:r>
              <a:rPr lang="en-US" dirty="0"/>
              <a:t>All computers and gaming consoles</a:t>
            </a:r>
          </a:p>
          <a:p>
            <a:r>
              <a:rPr lang="en-US" dirty="0"/>
              <a:t>All network attached equipment</a:t>
            </a:r>
          </a:p>
          <a:p>
            <a:pPr marL="0" indent="0">
              <a:buNone/>
            </a:pPr>
            <a:r>
              <a:rPr lang="en-US" dirty="0"/>
              <a:t>Imagine the scope of this effort for your client – every Physical and Virtual device or platform from every DEV laptop to every server/service/platform.</a:t>
            </a:r>
          </a:p>
        </p:txBody>
      </p:sp>
    </p:spTree>
    <p:extLst>
      <p:ext uri="{BB962C8B-B14F-4D97-AF65-F5344CB8AC3E}">
        <p14:creationId xmlns:p14="http://schemas.microsoft.com/office/powerpoint/2010/main" val="55888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693D-82AA-F5C8-44CE-B5B37BE6D8BC}"/>
              </a:ext>
            </a:extLst>
          </p:cNvPr>
          <p:cNvSpPr>
            <a:spLocks noGrp="1"/>
          </p:cNvSpPr>
          <p:nvPr>
            <p:ph type="title"/>
          </p:nvPr>
        </p:nvSpPr>
        <p:spPr/>
        <p:txBody>
          <a:bodyPr/>
          <a:lstStyle/>
          <a:p>
            <a:r>
              <a:rPr lang="en-US" dirty="0"/>
              <a:t>2. Platform Inventory</a:t>
            </a:r>
          </a:p>
        </p:txBody>
      </p:sp>
      <p:sp>
        <p:nvSpPr>
          <p:cNvPr id="3" name="Content Placeholder 2">
            <a:extLst>
              <a:ext uri="{FF2B5EF4-FFF2-40B4-BE49-F238E27FC236}">
                <a16:creationId xmlns:a16="http://schemas.microsoft.com/office/drawing/2014/main" id="{DEF616E9-D529-D19D-38D1-5E2FBB13DDC9}"/>
              </a:ext>
            </a:extLst>
          </p:cNvPr>
          <p:cNvSpPr>
            <a:spLocks noGrp="1"/>
          </p:cNvSpPr>
          <p:nvPr>
            <p:ph idx="1"/>
          </p:nvPr>
        </p:nvSpPr>
        <p:spPr/>
        <p:txBody>
          <a:bodyPr>
            <a:normAutofit lnSpcReduction="10000"/>
          </a:bodyPr>
          <a:lstStyle/>
          <a:p>
            <a:r>
              <a:rPr lang="en-US" dirty="0"/>
              <a:t>Every Operating System</a:t>
            </a:r>
          </a:p>
          <a:p>
            <a:r>
              <a:rPr lang="en-US" dirty="0"/>
              <a:t>Every device with Firmware</a:t>
            </a:r>
          </a:p>
          <a:p>
            <a:r>
              <a:rPr lang="en-US" dirty="0"/>
              <a:t>Every device with OTA updates</a:t>
            </a:r>
          </a:p>
          <a:p>
            <a:r>
              <a:rPr lang="en-US" dirty="0"/>
              <a:t>Every device with an Admin console</a:t>
            </a:r>
          </a:p>
          <a:p>
            <a:pPr lvl="1"/>
            <a:r>
              <a:rPr lang="en-US" dirty="0"/>
              <a:t>Start with your router and its config and firewall config</a:t>
            </a:r>
          </a:p>
          <a:p>
            <a:pPr marL="0" indent="0">
              <a:buNone/>
            </a:pPr>
            <a:r>
              <a:rPr lang="en-US" dirty="0"/>
              <a:t>This is not for the devices (those are in #1), but for the versions of firmware, operating system, or middleware layer installed.  Eventually you will create Firmware Update process documentation. For clients, this includes “middleware” like Docker, Oracle, Kubernetes, and App Servers.</a:t>
            </a:r>
          </a:p>
        </p:txBody>
      </p:sp>
    </p:spTree>
    <p:extLst>
      <p:ext uri="{BB962C8B-B14F-4D97-AF65-F5344CB8AC3E}">
        <p14:creationId xmlns:p14="http://schemas.microsoft.com/office/powerpoint/2010/main" val="116670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B5B8-3ECD-C900-DC03-6081E48B55D6}"/>
              </a:ext>
            </a:extLst>
          </p:cNvPr>
          <p:cNvSpPr>
            <a:spLocks noGrp="1"/>
          </p:cNvSpPr>
          <p:nvPr>
            <p:ph type="title"/>
          </p:nvPr>
        </p:nvSpPr>
        <p:spPr/>
        <p:txBody>
          <a:bodyPr/>
          <a:lstStyle/>
          <a:p>
            <a:r>
              <a:rPr lang="en-US" dirty="0"/>
              <a:t>3. Communication and Data Flow</a:t>
            </a:r>
          </a:p>
        </p:txBody>
      </p:sp>
      <p:sp>
        <p:nvSpPr>
          <p:cNvPr id="3" name="Content Placeholder 2">
            <a:extLst>
              <a:ext uri="{FF2B5EF4-FFF2-40B4-BE49-F238E27FC236}">
                <a16:creationId xmlns:a16="http://schemas.microsoft.com/office/drawing/2014/main" id="{09A88563-98C4-5DA2-87A6-1E4834606855}"/>
              </a:ext>
            </a:extLst>
          </p:cNvPr>
          <p:cNvSpPr>
            <a:spLocks noGrp="1"/>
          </p:cNvSpPr>
          <p:nvPr>
            <p:ph idx="1"/>
          </p:nvPr>
        </p:nvSpPr>
        <p:spPr/>
        <p:txBody>
          <a:bodyPr/>
          <a:lstStyle/>
          <a:p>
            <a:pPr marL="0" indent="0">
              <a:buNone/>
            </a:pPr>
            <a:r>
              <a:rPr lang="en-US" dirty="0"/>
              <a:t>This can be fun. From your PC, set your firewall to “always ask” and remove all approved programs. Reboot and watch how many programs “Phone Home”.</a:t>
            </a:r>
          </a:p>
          <a:p>
            <a:r>
              <a:rPr lang="en-US" dirty="0"/>
              <a:t>Many “Smart” appliances are known for leaking credentials in plain text.</a:t>
            </a:r>
          </a:p>
          <a:p>
            <a:r>
              <a:rPr lang="en-US" dirty="0"/>
              <a:t>Many devices report to a central hub where you can monitor usage.  Any idea what data is being sent?</a:t>
            </a:r>
          </a:p>
          <a:p>
            <a:pPr marL="0" indent="0">
              <a:buNone/>
            </a:pPr>
            <a:r>
              <a:rPr lang="en-US" dirty="0"/>
              <a:t>Now think about doing this for a client – every API call, every POST, every datagram that flows through their network, and the data elements on them to be protected via encryption.</a:t>
            </a:r>
          </a:p>
        </p:txBody>
      </p:sp>
    </p:spTree>
    <p:extLst>
      <p:ext uri="{BB962C8B-B14F-4D97-AF65-F5344CB8AC3E}">
        <p14:creationId xmlns:p14="http://schemas.microsoft.com/office/powerpoint/2010/main" val="197686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65C0-3D1B-9D3C-DEC2-5CD1C1AF72F5}"/>
              </a:ext>
            </a:extLst>
          </p:cNvPr>
          <p:cNvSpPr>
            <a:spLocks noGrp="1"/>
          </p:cNvSpPr>
          <p:nvPr>
            <p:ph type="title"/>
          </p:nvPr>
        </p:nvSpPr>
        <p:spPr/>
        <p:txBody>
          <a:bodyPr/>
          <a:lstStyle/>
          <a:p>
            <a:r>
              <a:rPr lang="en-US" dirty="0"/>
              <a:t>4. External Systems</a:t>
            </a:r>
          </a:p>
        </p:txBody>
      </p:sp>
      <p:sp>
        <p:nvSpPr>
          <p:cNvPr id="3" name="Content Placeholder 2">
            <a:extLst>
              <a:ext uri="{FF2B5EF4-FFF2-40B4-BE49-F238E27FC236}">
                <a16:creationId xmlns:a16="http://schemas.microsoft.com/office/drawing/2014/main" id="{063944BB-5256-EA3F-7EC5-218EA95D1699}"/>
              </a:ext>
            </a:extLst>
          </p:cNvPr>
          <p:cNvSpPr>
            <a:spLocks noGrp="1"/>
          </p:cNvSpPr>
          <p:nvPr>
            <p:ph idx="1"/>
          </p:nvPr>
        </p:nvSpPr>
        <p:spPr/>
        <p:txBody>
          <a:bodyPr/>
          <a:lstStyle/>
          <a:p>
            <a:r>
              <a:rPr lang="en-US" dirty="0"/>
              <a:t>Every central app or website that shows/reports your monthly usage</a:t>
            </a:r>
          </a:p>
          <a:p>
            <a:r>
              <a:rPr lang="en-US" dirty="0"/>
              <a:t>Refer to your lists from #3 and #1 and see who they “phone home” to</a:t>
            </a:r>
          </a:p>
          <a:p>
            <a:r>
              <a:rPr lang="en-US" dirty="0"/>
              <a:t>Don’t forget – your “hosted” password manager is an external system</a:t>
            </a:r>
          </a:p>
          <a:p>
            <a:r>
              <a:rPr lang="en-US" dirty="0"/>
              <a:t>Hosted “License” verification (or Steam for gamers)</a:t>
            </a:r>
          </a:p>
          <a:p>
            <a:r>
              <a:rPr lang="en-US" dirty="0"/>
              <a:t>Your email provider is one if your equipment/service sends you notifications of usage (or “forgot to enable the alarm”)</a:t>
            </a:r>
          </a:p>
        </p:txBody>
      </p:sp>
    </p:spTree>
    <p:extLst>
      <p:ext uri="{BB962C8B-B14F-4D97-AF65-F5344CB8AC3E}">
        <p14:creationId xmlns:p14="http://schemas.microsoft.com/office/powerpoint/2010/main" val="196518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519E-34C4-0FE2-3F1F-A4796F05F62C}"/>
              </a:ext>
            </a:extLst>
          </p:cNvPr>
          <p:cNvSpPr>
            <a:spLocks noGrp="1"/>
          </p:cNvSpPr>
          <p:nvPr>
            <p:ph type="title"/>
          </p:nvPr>
        </p:nvSpPr>
        <p:spPr/>
        <p:txBody>
          <a:bodyPr/>
          <a:lstStyle/>
          <a:p>
            <a:r>
              <a:rPr lang="en-US" dirty="0"/>
              <a:t>5. Classification and Criticality		</a:t>
            </a:r>
          </a:p>
        </p:txBody>
      </p:sp>
      <p:sp>
        <p:nvSpPr>
          <p:cNvPr id="3" name="Content Placeholder 2">
            <a:extLst>
              <a:ext uri="{FF2B5EF4-FFF2-40B4-BE49-F238E27FC236}">
                <a16:creationId xmlns:a16="http://schemas.microsoft.com/office/drawing/2014/main" id="{51B53D1A-9DA1-9B62-4644-4E3AE14DADA1}"/>
              </a:ext>
            </a:extLst>
          </p:cNvPr>
          <p:cNvSpPr>
            <a:spLocks noGrp="1"/>
          </p:cNvSpPr>
          <p:nvPr>
            <p:ph idx="1"/>
          </p:nvPr>
        </p:nvSpPr>
        <p:spPr/>
        <p:txBody>
          <a:bodyPr>
            <a:normAutofit lnSpcReduction="10000"/>
          </a:bodyPr>
          <a:lstStyle/>
          <a:p>
            <a:r>
              <a:rPr lang="en-US" dirty="0"/>
              <a:t>Next we document how critical each system, app, external, and communication path is.</a:t>
            </a:r>
          </a:p>
          <a:p>
            <a:r>
              <a:rPr lang="en-US" dirty="0"/>
              <a:t>If you have kids, the path to Steam or other gaming license manager is really “Mission Critical” to them!  (you did document all the gaming consoles in #1, didn’t you?)</a:t>
            </a:r>
          </a:p>
          <a:p>
            <a:r>
              <a:rPr lang="en-US" dirty="0"/>
              <a:t>Is it really “Mission Critical” for the fridge to remind you to get milk? Or just “core”?</a:t>
            </a:r>
          </a:p>
          <a:p>
            <a:pPr marL="0" indent="0">
              <a:buNone/>
            </a:pPr>
            <a:r>
              <a:rPr lang="en-US" dirty="0"/>
              <a:t>And this is us having fun. Imagine what this is like for your client who does it for real for every system and application they own. That drives backup plans and hot-standby costs, as well as the next step.</a:t>
            </a:r>
          </a:p>
        </p:txBody>
      </p:sp>
    </p:spTree>
    <p:extLst>
      <p:ext uri="{BB962C8B-B14F-4D97-AF65-F5344CB8AC3E}">
        <p14:creationId xmlns:p14="http://schemas.microsoft.com/office/powerpoint/2010/main" val="1740302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405</TotalTime>
  <Words>785</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NIST 800</vt:lpstr>
      <vt:lpstr>What is NIST 800?</vt:lpstr>
      <vt:lpstr>The core </vt:lpstr>
      <vt:lpstr>The Primary Six</vt:lpstr>
      <vt:lpstr>1. Asset Inventory</vt:lpstr>
      <vt:lpstr>2. Platform Inventory</vt:lpstr>
      <vt:lpstr>3. Communication and Data Flow</vt:lpstr>
      <vt:lpstr>4. External Systems</vt:lpstr>
      <vt:lpstr>5. Classification and Criticality  </vt:lpstr>
      <vt:lpstr>6. Roles and Responsibilities</vt:lpstr>
      <vt:lpstr>Recap and Coming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 800</dc:title>
  <dc:creator>Louis</dc:creator>
  <cp:lastModifiedBy>Louis</cp:lastModifiedBy>
  <cp:revision>3</cp:revision>
  <dcterms:created xsi:type="dcterms:W3CDTF">2024-03-06T15:26:35Z</dcterms:created>
  <dcterms:modified xsi:type="dcterms:W3CDTF">2024-03-08T16:12:34Z</dcterms:modified>
</cp:coreProperties>
</file>