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2C79-95FF-9B8A-7EA7-55B0194F6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0CF50-14FA-43D0-1F24-0FFA6F2A3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E3053-9869-1C39-A370-AF98415B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E2-CC31-4050-98D9-7EFAB7A1960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143A-5218-E05A-1EB3-FE2E7E24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E937-8A58-A0A7-835C-D6A6BA44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57C-B075-4A79-BF3C-1A91CBC4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3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034E-A7B2-A01E-5EF7-40BEC26C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3D595-032C-DB2D-47B3-0337025F5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241A-8754-70C7-6371-91E965E7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E2-CC31-4050-98D9-7EFAB7A1960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C7F3-D105-BF4F-85AC-0589B4E7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036A-EF17-6DB0-A6FB-5AB91450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57C-B075-4A79-BF3C-1A91CBC4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FFCED-8CC9-8106-734D-F27A2A555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D1A31-62DC-05AB-DBAC-5B397A9B3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9CD1-F55C-0600-5A8C-A16A487F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E2-CC31-4050-98D9-7EFAB7A1960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B490-4FD2-B8F6-CE7D-08BEA687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C480-5363-46F5-51CE-FE2A6D8B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57C-B075-4A79-BF3C-1A91CBC4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6AED-FD7B-6CD7-BDA8-BA98F139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3B35-A2CB-A45E-1CEA-286D005D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D2F1-88DD-B2EA-0441-7D0FD48B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E2-CC31-4050-98D9-7EFAB7A1960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FF9DF-4328-B80E-2CF9-B8FBC10E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3D6E6-94CE-E00F-A3C9-825738DA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57C-B075-4A79-BF3C-1A91CBC4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C886-E58F-AB05-A6C6-68380902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4929-6F13-BF41-E49C-2D1DBF44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09F12-F844-0EDE-598E-BBB4767A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E2-CC31-4050-98D9-7EFAB7A1960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DE341-885C-E609-1B1D-9BF7D831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38FA1-F5BD-490A-E686-EEBC7C81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57C-B075-4A79-BF3C-1A91CBC4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8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43C7-F498-0A00-36CF-6240189F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0927-7AAD-3CBD-1D7A-9F4CFCF21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292B-D539-3B89-4D23-4ACBC237F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A396A-261D-9B6A-6FED-595F45DC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E2-CC31-4050-98D9-7EFAB7A1960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336FF-0F41-90D8-DD08-7A60D758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7CC5A-7B33-00BB-8E5A-5AF03864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57C-B075-4A79-BF3C-1A91CBC4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7B94-A885-F1E9-2A4C-99B58BD3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5F23-9C83-95D0-1A31-3883BA76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65267-300A-E92B-2CE0-B6861AB5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BBA3B-35AA-7F7E-2CA4-5A8E73AE5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3D4A7-3E88-286A-D150-E3F30E61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53574-0790-52A3-90AA-81D10337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E2-CC31-4050-98D9-7EFAB7A1960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0C567-98B5-5E69-9315-A98210DB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DF38B-F3EA-0423-81B9-B969075B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57C-B075-4A79-BF3C-1A91CBC4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1489-0C9E-1302-2DE5-FE76552E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E5E12-71C9-A5DD-AF2A-FA8B11B0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E2-CC31-4050-98D9-7EFAB7A1960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C3AAC-2E62-C98B-C492-AED301D9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C75A-688D-0D55-1555-716EB8E4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57C-B075-4A79-BF3C-1A91CBC4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1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61EF8-D177-B461-561E-375A58C1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E2-CC31-4050-98D9-7EFAB7A1960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C4EA6-CFC5-AC5D-80F0-700CEE65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597EC-9DAA-4E47-9FC5-1F28DFB1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57C-B075-4A79-BF3C-1A91CBC4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B49-7932-85FE-0684-D984FA7F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BE1F-3948-E825-6333-F777138F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97680-63DD-F95A-406D-DD42C54C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59CC8-F306-9672-B893-AAFBAFFA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E2-CC31-4050-98D9-7EFAB7A1960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3FDB-E6DB-2B5F-00DD-95F79897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3AB95-87B0-62E4-72A7-BF03515B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57C-B075-4A79-BF3C-1A91CBC4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5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1456-67BC-E9BA-533D-A219095E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54747-ED8A-A80D-A23F-AC03141A3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00370-9EF6-235F-528F-396394204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4DCE4-A46F-B7DA-1320-6B7E84A9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E2-CC31-4050-98D9-7EFAB7A1960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47B07-7372-55C0-0478-22FB3F22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48CF-AAF7-2310-C554-927C54F4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C57C-B075-4A79-BF3C-1A91CBC4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3B968-DE80-6B4B-256C-C7B195BD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89AF3-9904-BC37-3D84-EF15EE487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427D-D100-44DE-DCB7-893034A8B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3613E2-CC31-4050-98D9-7EFAB7A1960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12D9A-25B4-0CF6-D669-5857B2EF3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D6C1-D4C0-C790-44C0-0D672B496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0C57C-B075-4A79-BF3C-1A91CBC4B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B90C-D01B-7254-D50E-D7F723BD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NIST 800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F1607-E7C3-15E2-0482-818790DD7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Separation of Concern</a:t>
            </a:r>
          </a:p>
          <a:p>
            <a:r>
              <a:rPr lang="en-US" dirty="0"/>
              <a:t>The primary six</a:t>
            </a:r>
          </a:p>
        </p:txBody>
      </p:sp>
    </p:spTree>
    <p:extLst>
      <p:ext uri="{BB962C8B-B14F-4D97-AF65-F5344CB8AC3E}">
        <p14:creationId xmlns:p14="http://schemas.microsoft.com/office/powerpoint/2010/main" val="350523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3527-9009-2E96-3737-0E6543A6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primary 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E57A-FB6E-FC5F-2461-89071B2E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Asset Inventory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Platform Inventory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Communication and Data 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External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Classification and Criticality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Administrative and Support Roles and Responsibilities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6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CC08-CEEB-189A-D0C6-F7F802B3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Asset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581D-2127-A84A-5A51-45FAD491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CAPEX for replacing hardware (laptops, desktops, physical servers)</a:t>
            </a:r>
          </a:p>
          <a:p>
            <a:r>
              <a:rPr lang="en-US" dirty="0"/>
              <a:t>Defines virtual server costs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Helps to define the standard for hardware purchasing and life-cycle.  This also drives the number of resources required in the purchasing/contracting group as well as R&amp;R for them.</a:t>
            </a:r>
          </a:p>
        </p:txBody>
      </p:sp>
    </p:spTree>
    <p:extLst>
      <p:ext uri="{BB962C8B-B14F-4D97-AF65-F5344CB8AC3E}">
        <p14:creationId xmlns:p14="http://schemas.microsoft.com/office/powerpoint/2010/main" val="385071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FDCC-C633-6622-C8A0-EE9C6384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Platform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D044-E86C-93F2-9757-E10C2614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8" y="1816661"/>
            <a:ext cx="10515600" cy="4351338"/>
          </a:xfrm>
        </p:spPr>
        <p:txBody>
          <a:bodyPr/>
          <a:lstStyle/>
          <a:p>
            <a:r>
              <a:rPr lang="en-US" dirty="0"/>
              <a:t>Defines all operating systems</a:t>
            </a:r>
          </a:p>
          <a:p>
            <a:r>
              <a:rPr lang="en-US" dirty="0"/>
              <a:t>Defines all middleware solutions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the first software licensing layer, and also defines the skillsets of administrators the enterprise will need.  Windows server admins, UNIX admins, Oracle, Web Server, and all other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17688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51A3-29D5-B86E-8D3A-F3630CED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Communications and Data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F9ACF-09FD-1E9D-EC09-4CC15A87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core data security</a:t>
            </a:r>
          </a:p>
          <a:p>
            <a:r>
              <a:rPr lang="en-US" dirty="0"/>
              <a:t>Defines legal requirements based on data elements (PII, PCI, FERPA, HIPPA)</a:t>
            </a:r>
          </a:p>
          <a:p>
            <a:r>
              <a:rPr lang="en-US" dirty="0"/>
              <a:t>Identifies the needs for backup or parallel connections</a:t>
            </a:r>
          </a:p>
          <a:p>
            <a:r>
              <a:rPr lang="en-US" dirty="0"/>
              <a:t>Identifies risk for credential or data exposure</a:t>
            </a:r>
          </a:p>
        </p:txBody>
      </p:sp>
    </p:spTree>
    <p:extLst>
      <p:ext uri="{BB962C8B-B14F-4D97-AF65-F5344CB8AC3E}">
        <p14:creationId xmlns:p14="http://schemas.microsoft.com/office/powerpoint/2010/main" val="229632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6943-A275-3035-24BC-E759924D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External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B32E-0664-ACBF-C450-99832669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software contracts/MOU/Licensing for external suppliers of services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9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07C2-8D8E-9C6A-8133-AA05C0ED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Classification and Criticality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555C-AE8C-7AE2-357A-729A5595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level of support for each system</a:t>
            </a:r>
          </a:p>
          <a:p>
            <a:r>
              <a:rPr lang="en-US" dirty="0"/>
              <a:t>Defines up-time or outage concerns</a:t>
            </a:r>
          </a:p>
          <a:p>
            <a:r>
              <a:rPr lang="en-US" dirty="0"/>
              <a:t>Defines applications requiring hot-failover or multi-platform implementation</a:t>
            </a:r>
          </a:p>
          <a:p>
            <a:r>
              <a:rPr lang="en-US" dirty="0"/>
              <a:t>Defines level/frequency of backup solutions</a:t>
            </a:r>
          </a:p>
          <a:p>
            <a:r>
              <a:rPr lang="en-US" dirty="0"/>
              <a:t>Drives decisions on # and skill of resources to manage mission-critical or business core applications and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82254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1ABF-91B8-B372-6225-920EF3A9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E67F-04BF-5195-4126-989CF4D9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5 drive the decisions on need for various roles</a:t>
            </a:r>
          </a:p>
          <a:p>
            <a:r>
              <a:rPr lang="en-US" dirty="0"/>
              <a:t>Do you define a systems admin for the server and a middleware admin for the platform and an application admin to manage the app and a user admin to manage users – or just one guy with no hair left</a:t>
            </a:r>
          </a:p>
          <a:p>
            <a:r>
              <a:rPr lang="en-US" dirty="0"/>
              <a:t>The scope of responsibilities for each or for it all</a:t>
            </a:r>
          </a:p>
          <a:p>
            <a:r>
              <a:rPr lang="en-US" dirty="0"/>
              <a:t>Defines 8-5 support, or 8-5 + on call, or manned 24x7</a:t>
            </a:r>
          </a:p>
        </p:txBody>
      </p:sp>
    </p:spTree>
    <p:extLst>
      <p:ext uri="{BB962C8B-B14F-4D97-AF65-F5344CB8AC3E}">
        <p14:creationId xmlns:p14="http://schemas.microsoft.com/office/powerpoint/2010/main" val="116188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03CC-7A15-01CB-46B8-93C555F2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AF7B-4555-8F78-D883-BA2B6F50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one of these helps the (dis)organization to define and control its costs of doing business.  These also set a baseline of security controls to be put into place on the communications lines, the messages, and the data contained within those messages.</a:t>
            </a:r>
          </a:p>
          <a:p>
            <a:pPr marL="0" indent="0">
              <a:buNone/>
            </a:pPr>
            <a:r>
              <a:rPr lang="en-US" dirty="0"/>
              <a:t>And all the policies, standards, processes and controls to be developed.</a:t>
            </a:r>
          </a:p>
        </p:txBody>
      </p:sp>
    </p:spTree>
    <p:extLst>
      <p:ext uri="{BB962C8B-B14F-4D97-AF65-F5344CB8AC3E}">
        <p14:creationId xmlns:p14="http://schemas.microsoft.com/office/powerpoint/2010/main" val="190776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384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NIST 800</vt:lpstr>
      <vt:lpstr>The primary six</vt:lpstr>
      <vt:lpstr>1. Asset Inventory</vt:lpstr>
      <vt:lpstr>2. Platform Inventory</vt:lpstr>
      <vt:lpstr>3. Communications and Data Flows</vt:lpstr>
      <vt:lpstr>4. External Systems</vt:lpstr>
      <vt:lpstr>5. Classification and Criticality</vt:lpstr>
      <vt:lpstr>6. Roles and Responsibilities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 800</dc:title>
  <dc:creator>Louis</dc:creator>
  <cp:lastModifiedBy>Louis</cp:lastModifiedBy>
  <cp:revision>3</cp:revision>
  <dcterms:created xsi:type="dcterms:W3CDTF">2024-03-08T14:33:13Z</dcterms:created>
  <dcterms:modified xsi:type="dcterms:W3CDTF">2024-03-08T16:14:59Z</dcterms:modified>
</cp:coreProperties>
</file>