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4"/>
  </p:notesMasterIdLst>
  <p:sldIdLst>
    <p:sldId id="279" r:id="rId2"/>
    <p:sldId id="302" r:id="rId3"/>
    <p:sldId id="257" r:id="rId4"/>
    <p:sldId id="256" r:id="rId5"/>
    <p:sldId id="278" r:id="rId6"/>
    <p:sldId id="258" r:id="rId7"/>
    <p:sldId id="259" r:id="rId8"/>
    <p:sldId id="281" r:id="rId9"/>
    <p:sldId id="282" r:id="rId10"/>
    <p:sldId id="289" r:id="rId11"/>
    <p:sldId id="270" r:id="rId12"/>
    <p:sldId id="269" r:id="rId13"/>
    <p:sldId id="265" r:id="rId14"/>
    <p:sldId id="266" r:id="rId15"/>
    <p:sldId id="283" r:id="rId16"/>
    <p:sldId id="277" r:id="rId17"/>
    <p:sldId id="271" r:id="rId18"/>
    <p:sldId id="267" r:id="rId19"/>
    <p:sldId id="273" r:id="rId20"/>
    <p:sldId id="275" r:id="rId21"/>
    <p:sldId id="276" r:id="rId22"/>
    <p:sldId id="288" r:id="rId23"/>
    <p:sldId id="291" r:id="rId24"/>
    <p:sldId id="290" r:id="rId25"/>
    <p:sldId id="301" r:id="rId26"/>
    <p:sldId id="298" r:id="rId27"/>
    <p:sldId id="294" r:id="rId28"/>
    <p:sldId id="295" r:id="rId29"/>
    <p:sldId id="296" r:id="rId30"/>
    <p:sldId id="297" r:id="rId31"/>
    <p:sldId id="299" r:id="rId32"/>
    <p:sldId id="30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ra Jones" initials="KJ" lastIdx="2" clrIdx="0">
    <p:extLst>
      <p:ext uri="{19B8F6BF-5375-455C-9EA6-DF929625EA0E}">
        <p15:presenceInfo xmlns:p15="http://schemas.microsoft.com/office/powerpoint/2012/main" userId="S-1-5-21-1715567821-1979792683-1801674531-126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D2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84094" autoAdjust="0"/>
  </p:normalViewPr>
  <p:slideViewPr>
    <p:cSldViewPr snapToGrid="0">
      <p:cViewPr varScale="1">
        <p:scale>
          <a:sx n="78" d="100"/>
          <a:sy n="78" d="100"/>
        </p:scale>
        <p:origin x="591" y="36"/>
      </p:cViewPr>
      <p:guideLst/>
    </p:cSldViewPr>
  </p:slideViewPr>
  <p:notesTextViewPr>
    <p:cViewPr>
      <p:scale>
        <a:sx n="1" d="1"/>
        <a:sy n="1" d="1"/>
      </p:scale>
      <p:origin x="0" y="0"/>
    </p:cViewPr>
  </p:notesTextViewPr>
  <p:notesViewPr>
    <p:cSldViewPr snapToGrid="0">
      <p:cViewPr varScale="1">
        <p:scale>
          <a:sx n="87" d="100"/>
          <a:sy n="87" d="100"/>
        </p:scale>
        <p:origin x="315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ra Jones" userId="35505452d0470ea9" providerId="LiveId" clId="{99C96279-830F-400A-9434-5200D17FA42A}"/>
    <pc:docChg chg="modSld">
      <pc:chgData name="Kyra Jones" userId="35505452d0470ea9" providerId="LiveId" clId="{99C96279-830F-400A-9434-5200D17FA42A}" dt="2023-04-04T01:59:25.378" v="6" actId="14100"/>
      <pc:docMkLst>
        <pc:docMk/>
      </pc:docMkLst>
      <pc:sldChg chg="addSp modSp mod">
        <pc:chgData name="Kyra Jones" userId="35505452d0470ea9" providerId="LiveId" clId="{99C96279-830F-400A-9434-5200D17FA42A}" dt="2023-04-04T01:58:48.049" v="3" actId="14100"/>
        <pc:sldMkLst>
          <pc:docMk/>
          <pc:sldMk cId="4211524205" sldId="295"/>
        </pc:sldMkLst>
        <pc:spChg chg="add mod">
          <ac:chgData name="Kyra Jones" userId="35505452d0470ea9" providerId="LiveId" clId="{99C96279-830F-400A-9434-5200D17FA42A}" dt="2023-04-04T01:58:48.049" v="3" actId="14100"/>
          <ac:spMkLst>
            <pc:docMk/>
            <pc:sldMk cId="4211524205" sldId="295"/>
            <ac:spMk id="3" creationId="{0DEA84EF-8796-4D16-584E-DC642FED5DFC}"/>
          </ac:spMkLst>
        </pc:spChg>
      </pc:sldChg>
      <pc:sldChg chg="addSp modSp mod">
        <pc:chgData name="Kyra Jones" userId="35505452d0470ea9" providerId="LiveId" clId="{99C96279-830F-400A-9434-5200D17FA42A}" dt="2023-04-04T01:59:25.378" v="6" actId="14100"/>
        <pc:sldMkLst>
          <pc:docMk/>
          <pc:sldMk cId="4052760911" sldId="296"/>
        </pc:sldMkLst>
        <pc:spChg chg="add mod">
          <ac:chgData name="Kyra Jones" userId="35505452d0470ea9" providerId="LiveId" clId="{99C96279-830F-400A-9434-5200D17FA42A}" dt="2023-04-04T01:59:25.378" v="6" actId="14100"/>
          <ac:spMkLst>
            <pc:docMk/>
            <pc:sldMk cId="4052760911" sldId="296"/>
            <ac:spMk id="2" creationId="{317E73BC-C274-1245-AA1B-9389CE8F34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3AC30-1761-442C-B52E-F5F8549172AB}"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26BF4-9678-4B65-B187-41A1035FF617}" type="slidenum">
              <a:rPr lang="en-US" smtClean="0"/>
              <a:t>‹#›</a:t>
            </a:fld>
            <a:endParaRPr lang="en-US"/>
          </a:p>
        </p:txBody>
      </p:sp>
    </p:spTree>
    <p:extLst>
      <p:ext uri="{BB962C8B-B14F-4D97-AF65-F5344CB8AC3E}">
        <p14:creationId xmlns:p14="http://schemas.microsoft.com/office/powerpoint/2010/main" val="133356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26BF4-9678-4B65-B187-41A1035FF617}" type="slidenum">
              <a:rPr lang="en-US" smtClean="0"/>
              <a:t>1</a:t>
            </a:fld>
            <a:endParaRPr lang="en-US"/>
          </a:p>
        </p:txBody>
      </p:sp>
    </p:spTree>
    <p:extLst>
      <p:ext uri="{BB962C8B-B14F-4D97-AF65-F5344CB8AC3E}">
        <p14:creationId xmlns:p14="http://schemas.microsoft.com/office/powerpoint/2010/main" val="1560279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notice that unlike the “Email” option, there is no spot to enter the recipients information. Instead, all you have to do is upload the documents. </a:t>
            </a:r>
          </a:p>
          <a:p>
            <a:endParaRPr lang="en-US" dirty="0"/>
          </a:p>
          <a:p>
            <a:r>
              <a:rPr lang="en-US" dirty="0"/>
              <a:t>So just like before, you click “Browse Files” </a:t>
            </a:r>
          </a:p>
          <a:p>
            <a:endParaRPr lang="en-US" dirty="0"/>
          </a:p>
          <a:p>
            <a:r>
              <a:rPr lang="en-US" dirty="0"/>
              <a:t>&gt; From Computer and choose the documents you wish to send. </a:t>
            </a:r>
          </a:p>
        </p:txBody>
      </p:sp>
      <p:sp>
        <p:nvSpPr>
          <p:cNvPr id="4" name="Slide Number Placeholder 3"/>
          <p:cNvSpPr>
            <a:spLocks noGrp="1"/>
          </p:cNvSpPr>
          <p:nvPr>
            <p:ph type="sldNum" sz="quarter" idx="5"/>
          </p:nvPr>
        </p:nvSpPr>
        <p:spPr/>
        <p:txBody>
          <a:bodyPr/>
          <a:lstStyle/>
          <a:p>
            <a:fld id="{C3826BF4-9678-4B65-B187-41A1035FF617}" type="slidenum">
              <a:rPr lang="en-US" smtClean="0"/>
              <a:t>12</a:t>
            </a:fld>
            <a:endParaRPr lang="en-US"/>
          </a:p>
        </p:txBody>
      </p:sp>
    </p:spTree>
    <p:extLst>
      <p:ext uri="{BB962C8B-B14F-4D97-AF65-F5344CB8AC3E}">
        <p14:creationId xmlns:p14="http://schemas.microsoft.com/office/powerpoint/2010/main" val="300477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all the documents that you want to send uploaded, a link should automatically generate. </a:t>
            </a:r>
          </a:p>
          <a:p>
            <a:endParaRPr lang="en-US" dirty="0"/>
          </a:p>
          <a:p>
            <a:r>
              <a:rPr lang="en-US" dirty="0"/>
              <a:t>Hit “Copy Link” and the link will be copied to your clipboard. </a:t>
            </a:r>
          </a:p>
        </p:txBody>
      </p:sp>
      <p:sp>
        <p:nvSpPr>
          <p:cNvPr id="4" name="Slide Number Placeholder 3"/>
          <p:cNvSpPr>
            <a:spLocks noGrp="1"/>
          </p:cNvSpPr>
          <p:nvPr>
            <p:ph type="sldNum" sz="quarter" idx="5"/>
          </p:nvPr>
        </p:nvSpPr>
        <p:spPr/>
        <p:txBody>
          <a:bodyPr/>
          <a:lstStyle/>
          <a:p>
            <a:fld id="{C3826BF4-9678-4B65-B187-41A1035FF617}" type="slidenum">
              <a:rPr lang="en-US" smtClean="0"/>
              <a:t>13</a:t>
            </a:fld>
            <a:endParaRPr lang="en-US"/>
          </a:p>
        </p:txBody>
      </p:sp>
    </p:spTree>
    <p:extLst>
      <p:ext uri="{BB962C8B-B14F-4D97-AF65-F5344CB8AC3E}">
        <p14:creationId xmlns:p14="http://schemas.microsoft.com/office/powerpoint/2010/main" val="2165067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can include the link in an email to your member. This link will not require the member to sign in so you can send documents that don’t need to be secured. </a:t>
            </a:r>
          </a:p>
        </p:txBody>
      </p:sp>
      <p:sp>
        <p:nvSpPr>
          <p:cNvPr id="4" name="Slide Number Placeholder 3"/>
          <p:cNvSpPr>
            <a:spLocks noGrp="1"/>
          </p:cNvSpPr>
          <p:nvPr>
            <p:ph type="sldNum" sz="quarter" idx="5"/>
          </p:nvPr>
        </p:nvSpPr>
        <p:spPr/>
        <p:txBody>
          <a:bodyPr/>
          <a:lstStyle/>
          <a:p>
            <a:fld id="{C3826BF4-9678-4B65-B187-41A1035FF617}" type="slidenum">
              <a:rPr lang="en-US" smtClean="0"/>
              <a:t>14</a:t>
            </a:fld>
            <a:endParaRPr lang="en-US"/>
          </a:p>
        </p:txBody>
      </p:sp>
    </p:spTree>
    <p:extLst>
      <p:ext uri="{BB962C8B-B14F-4D97-AF65-F5344CB8AC3E}">
        <p14:creationId xmlns:p14="http://schemas.microsoft.com/office/powerpoint/2010/main" val="253725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talk about requesting documents from our members. </a:t>
            </a:r>
          </a:p>
          <a:p>
            <a:endParaRPr lang="en-US" dirty="0"/>
          </a:p>
          <a:p>
            <a:r>
              <a:rPr lang="en-US" dirty="0"/>
              <a:t>Going back to the dashboard we will click on “Request Files”. </a:t>
            </a:r>
          </a:p>
        </p:txBody>
      </p:sp>
      <p:sp>
        <p:nvSpPr>
          <p:cNvPr id="4" name="Slide Number Placeholder 3"/>
          <p:cNvSpPr>
            <a:spLocks noGrp="1"/>
          </p:cNvSpPr>
          <p:nvPr>
            <p:ph type="sldNum" sz="quarter" idx="5"/>
          </p:nvPr>
        </p:nvSpPr>
        <p:spPr/>
        <p:txBody>
          <a:bodyPr/>
          <a:lstStyle/>
          <a:p>
            <a:fld id="{C3826BF4-9678-4B65-B187-41A1035FF617}" type="slidenum">
              <a:rPr lang="en-US" smtClean="0"/>
              <a:t>17</a:t>
            </a:fld>
            <a:endParaRPr lang="en-US"/>
          </a:p>
        </p:txBody>
      </p:sp>
    </p:spTree>
    <p:extLst>
      <p:ext uri="{BB962C8B-B14F-4D97-AF65-F5344CB8AC3E}">
        <p14:creationId xmlns:p14="http://schemas.microsoft.com/office/powerpoint/2010/main" val="3190959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screen should pop up. </a:t>
            </a:r>
          </a:p>
          <a:p>
            <a:endParaRPr lang="en-US" dirty="0"/>
          </a:p>
          <a:p>
            <a:r>
              <a:rPr lang="en-US" dirty="0"/>
              <a:t>The first option “Request with Citrix” will not be used.</a:t>
            </a:r>
            <a:endParaRPr lang="en-US" b="1"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option “Get a Request Link” is what we will use to receive pretty much every document from our members. </a:t>
            </a:r>
            <a:r>
              <a:rPr lang="en-US" b="1" dirty="0"/>
              <a:t>It is vitally important that you use this option for every single wire to get the wire instructions!! This is the main reason we are moving to this system! </a:t>
            </a:r>
            <a:r>
              <a:rPr lang="en-US" dirty="0"/>
              <a:t>Now let’s talk about the “Get a Request Link” option. If you choose this option, you will still have to send your email through Outlook, but the member will upload all the documents to Citrix ShareFile. </a:t>
            </a:r>
          </a:p>
        </p:txBody>
      </p:sp>
      <p:sp>
        <p:nvSpPr>
          <p:cNvPr id="4" name="Slide Number Placeholder 3"/>
          <p:cNvSpPr>
            <a:spLocks noGrp="1"/>
          </p:cNvSpPr>
          <p:nvPr>
            <p:ph type="sldNum" sz="quarter" idx="5"/>
          </p:nvPr>
        </p:nvSpPr>
        <p:spPr/>
        <p:txBody>
          <a:bodyPr/>
          <a:lstStyle/>
          <a:p>
            <a:fld id="{C3826BF4-9678-4B65-B187-41A1035FF617}" type="slidenum">
              <a:rPr lang="en-US" smtClean="0"/>
              <a:t>18</a:t>
            </a:fld>
            <a:endParaRPr lang="en-US"/>
          </a:p>
        </p:txBody>
      </p:sp>
    </p:spTree>
    <p:extLst>
      <p:ext uri="{BB962C8B-B14F-4D97-AF65-F5344CB8AC3E}">
        <p14:creationId xmlns:p14="http://schemas.microsoft.com/office/powerpoint/2010/main" val="3475112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all you have to do is choose where you want the files to be uploaded to. The preset should be “File Box” and that’s completely fine to save your documents to, BUT anything saved in there has an expiration of 180 days. So if you have something you want to be able to save permanently, you will want to save it to “Personal Folders”.</a:t>
            </a:r>
          </a:p>
          <a:p>
            <a:endParaRPr lang="en-US" dirty="0"/>
          </a:p>
          <a:p>
            <a:r>
              <a:rPr lang="en-US" dirty="0"/>
              <a:t>To do this, you can click “Edit” and choose the folder you want to use. </a:t>
            </a:r>
          </a:p>
          <a:p>
            <a:endParaRPr lang="en-US" dirty="0"/>
          </a:p>
          <a:p>
            <a:r>
              <a:rPr lang="en-US" dirty="0"/>
              <a:t>Then click “Get a Link”</a:t>
            </a:r>
          </a:p>
        </p:txBody>
      </p:sp>
      <p:sp>
        <p:nvSpPr>
          <p:cNvPr id="4" name="Slide Number Placeholder 3"/>
          <p:cNvSpPr>
            <a:spLocks noGrp="1"/>
          </p:cNvSpPr>
          <p:nvPr>
            <p:ph type="sldNum" sz="quarter" idx="5"/>
          </p:nvPr>
        </p:nvSpPr>
        <p:spPr/>
        <p:txBody>
          <a:bodyPr/>
          <a:lstStyle/>
          <a:p>
            <a:fld id="{C3826BF4-9678-4B65-B187-41A1035FF617}" type="slidenum">
              <a:rPr lang="en-US" smtClean="0"/>
              <a:t>19</a:t>
            </a:fld>
            <a:endParaRPr lang="en-US"/>
          </a:p>
        </p:txBody>
      </p:sp>
    </p:spTree>
    <p:extLst>
      <p:ext uri="{BB962C8B-B14F-4D97-AF65-F5344CB8AC3E}">
        <p14:creationId xmlns:p14="http://schemas.microsoft.com/office/powerpoint/2010/main" val="1696395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something that looks similar to the following. </a:t>
            </a:r>
          </a:p>
          <a:p>
            <a:endParaRPr lang="en-US" dirty="0"/>
          </a:p>
          <a:p>
            <a:r>
              <a:rPr lang="en-US" dirty="0"/>
              <a:t>Click on “Copy Link” and just like we do with sending documents unsecured, you will need to compose an email in Outlook and include the link. </a:t>
            </a:r>
          </a:p>
        </p:txBody>
      </p:sp>
      <p:sp>
        <p:nvSpPr>
          <p:cNvPr id="4" name="Slide Number Placeholder 3"/>
          <p:cNvSpPr>
            <a:spLocks noGrp="1"/>
          </p:cNvSpPr>
          <p:nvPr>
            <p:ph type="sldNum" sz="quarter" idx="5"/>
          </p:nvPr>
        </p:nvSpPr>
        <p:spPr/>
        <p:txBody>
          <a:bodyPr/>
          <a:lstStyle/>
          <a:p>
            <a:fld id="{C3826BF4-9678-4B65-B187-41A1035FF617}" type="slidenum">
              <a:rPr lang="en-US" smtClean="0"/>
              <a:t>20</a:t>
            </a:fld>
            <a:endParaRPr lang="en-US"/>
          </a:p>
        </p:txBody>
      </p:sp>
    </p:spTree>
    <p:extLst>
      <p:ext uri="{BB962C8B-B14F-4D97-AF65-F5344CB8AC3E}">
        <p14:creationId xmlns:p14="http://schemas.microsoft.com/office/powerpoint/2010/main" val="1267385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look something like this.</a:t>
            </a:r>
          </a:p>
        </p:txBody>
      </p:sp>
      <p:sp>
        <p:nvSpPr>
          <p:cNvPr id="4" name="Slide Number Placeholder 3"/>
          <p:cNvSpPr>
            <a:spLocks noGrp="1"/>
          </p:cNvSpPr>
          <p:nvPr>
            <p:ph type="sldNum" sz="quarter" idx="5"/>
          </p:nvPr>
        </p:nvSpPr>
        <p:spPr/>
        <p:txBody>
          <a:bodyPr/>
          <a:lstStyle/>
          <a:p>
            <a:fld id="{C3826BF4-9678-4B65-B187-41A1035FF617}" type="slidenum">
              <a:rPr lang="en-US" smtClean="0"/>
              <a:t>21</a:t>
            </a:fld>
            <a:endParaRPr lang="en-US"/>
          </a:p>
        </p:txBody>
      </p:sp>
    </p:spTree>
    <p:extLst>
      <p:ext uri="{BB962C8B-B14F-4D97-AF65-F5344CB8AC3E}">
        <p14:creationId xmlns:p14="http://schemas.microsoft.com/office/powerpoint/2010/main" val="2602742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soon as the member hits the “Upload” button, you should receive an email to your Cyprus email such as above. It will tell you what documents were uploaded and there will be a button to download them.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click on the “Download These Items” button, it will open the documents in Citrix ShareFile.</a:t>
            </a:r>
          </a:p>
        </p:txBody>
      </p:sp>
      <p:sp>
        <p:nvSpPr>
          <p:cNvPr id="4" name="Slide Number Placeholder 3"/>
          <p:cNvSpPr>
            <a:spLocks noGrp="1"/>
          </p:cNvSpPr>
          <p:nvPr>
            <p:ph type="sldNum" sz="quarter" idx="5"/>
          </p:nvPr>
        </p:nvSpPr>
        <p:spPr/>
        <p:txBody>
          <a:bodyPr/>
          <a:lstStyle/>
          <a:p>
            <a:fld id="{C3826BF4-9678-4B65-B187-41A1035FF617}" type="slidenum">
              <a:rPr lang="en-US" smtClean="0"/>
              <a:t>22</a:t>
            </a:fld>
            <a:endParaRPr lang="en-US"/>
          </a:p>
        </p:txBody>
      </p:sp>
    </p:spTree>
    <p:extLst>
      <p:ext uri="{BB962C8B-B14F-4D97-AF65-F5344CB8AC3E}">
        <p14:creationId xmlns:p14="http://schemas.microsoft.com/office/powerpoint/2010/main" val="178263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member sent you a single document, this should open up a preview of the document on Citrix ShareFile. </a:t>
            </a:r>
          </a:p>
          <a:p>
            <a:endParaRPr lang="en-US" dirty="0"/>
          </a:p>
          <a:p>
            <a:r>
              <a:rPr lang="en-US" dirty="0"/>
              <a:t>You can click on the “Download” button either here </a:t>
            </a:r>
          </a:p>
          <a:p>
            <a:endParaRPr lang="en-US" dirty="0"/>
          </a:p>
          <a:p>
            <a:r>
              <a:rPr lang="en-US" dirty="0"/>
              <a:t>Or here to download the document. </a:t>
            </a:r>
          </a:p>
        </p:txBody>
      </p:sp>
      <p:sp>
        <p:nvSpPr>
          <p:cNvPr id="4" name="Slide Number Placeholder 3"/>
          <p:cNvSpPr>
            <a:spLocks noGrp="1"/>
          </p:cNvSpPr>
          <p:nvPr>
            <p:ph type="sldNum" sz="quarter" idx="5"/>
          </p:nvPr>
        </p:nvSpPr>
        <p:spPr/>
        <p:txBody>
          <a:bodyPr/>
          <a:lstStyle/>
          <a:p>
            <a:fld id="{C3826BF4-9678-4B65-B187-41A1035FF617}" type="slidenum">
              <a:rPr lang="en-US" smtClean="0"/>
              <a:t>23</a:t>
            </a:fld>
            <a:endParaRPr lang="en-US"/>
          </a:p>
        </p:txBody>
      </p:sp>
    </p:spTree>
    <p:extLst>
      <p:ext uri="{BB962C8B-B14F-4D97-AF65-F5344CB8AC3E}">
        <p14:creationId xmlns:p14="http://schemas.microsoft.com/office/powerpoint/2010/main" val="2436982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Citrix ShareFile should be single sign on, so you will just need to click “Sign In” on the left side and it should log you straight in. </a:t>
            </a:r>
          </a:p>
        </p:txBody>
      </p:sp>
      <p:sp>
        <p:nvSpPr>
          <p:cNvPr id="4" name="Slide Number Placeholder 3"/>
          <p:cNvSpPr>
            <a:spLocks noGrp="1"/>
          </p:cNvSpPr>
          <p:nvPr>
            <p:ph type="sldNum" sz="quarter" idx="5"/>
          </p:nvPr>
        </p:nvSpPr>
        <p:spPr/>
        <p:txBody>
          <a:bodyPr/>
          <a:lstStyle/>
          <a:p>
            <a:fld id="{C3826BF4-9678-4B65-B187-41A1035FF617}" type="slidenum">
              <a:rPr lang="en-US" smtClean="0"/>
              <a:t>3</a:t>
            </a:fld>
            <a:endParaRPr lang="en-US"/>
          </a:p>
        </p:txBody>
      </p:sp>
    </p:spTree>
    <p:extLst>
      <p:ext uri="{BB962C8B-B14F-4D97-AF65-F5344CB8AC3E}">
        <p14:creationId xmlns:p14="http://schemas.microsoft.com/office/powerpoint/2010/main" val="5524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member has sent multiple documents, you will be able to either select all for download, or choose which of the documents you would like to download. </a:t>
            </a:r>
          </a:p>
          <a:p>
            <a:endParaRPr lang="en-US" b="1" dirty="0"/>
          </a:p>
          <a:p>
            <a:r>
              <a:rPr lang="en-US" b="1" dirty="0"/>
              <a:t>And please make sure that you are still saving your forms to title apps and blue books for anything that needs to be </a:t>
            </a:r>
            <a:r>
              <a:rPr lang="en-US" b="1" dirty="0" err="1"/>
              <a:t>DocuSigned</a:t>
            </a:r>
            <a:r>
              <a:rPr lang="en-US" b="1" dirty="0"/>
              <a:t> such as wires! </a:t>
            </a:r>
          </a:p>
          <a:p>
            <a:endParaRPr lang="en-US" dirty="0"/>
          </a:p>
        </p:txBody>
      </p:sp>
      <p:sp>
        <p:nvSpPr>
          <p:cNvPr id="4" name="Slide Number Placeholder 3"/>
          <p:cNvSpPr>
            <a:spLocks noGrp="1"/>
          </p:cNvSpPr>
          <p:nvPr>
            <p:ph type="sldNum" sz="quarter" idx="5"/>
          </p:nvPr>
        </p:nvSpPr>
        <p:spPr/>
        <p:txBody>
          <a:bodyPr/>
          <a:lstStyle/>
          <a:p>
            <a:fld id="{C3826BF4-9678-4B65-B187-41A1035FF617}" type="slidenum">
              <a:rPr lang="en-US" smtClean="0"/>
              <a:t>24</a:t>
            </a:fld>
            <a:endParaRPr lang="en-US"/>
          </a:p>
        </p:txBody>
      </p:sp>
    </p:spTree>
    <p:extLst>
      <p:ext uri="{BB962C8B-B14F-4D97-AF65-F5344CB8AC3E}">
        <p14:creationId xmlns:p14="http://schemas.microsoft.com/office/powerpoint/2010/main" val="1342494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26BF4-9678-4B65-B187-41A1035FF617}" type="slidenum">
              <a:rPr lang="en-US" smtClean="0"/>
              <a:t>25</a:t>
            </a:fld>
            <a:endParaRPr lang="en-US"/>
          </a:p>
        </p:txBody>
      </p:sp>
    </p:spTree>
    <p:extLst>
      <p:ext uri="{BB962C8B-B14F-4D97-AF65-F5344CB8AC3E}">
        <p14:creationId xmlns:p14="http://schemas.microsoft.com/office/powerpoint/2010/main" val="201242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going back to the dashboard, we are going to briefly talk on how to access and edit your folders. </a:t>
            </a:r>
          </a:p>
          <a:p>
            <a:endParaRPr lang="en-US" dirty="0"/>
          </a:p>
          <a:p>
            <a:r>
              <a:rPr lang="en-US" dirty="0"/>
              <a:t>If you click on the “Folders” tab, it will expand to show a few options. </a:t>
            </a:r>
          </a:p>
          <a:p>
            <a:endParaRPr lang="en-US" dirty="0"/>
          </a:p>
          <a:p>
            <a:r>
              <a:rPr lang="en-US" dirty="0"/>
              <a:t>There is your “Personal Folders”</a:t>
            </a:r>
          </a:p>
          <a:p>
            <a:endParaRPr lang="en-US" dirty="0"/>
          </a:p>
          <a:p>
            <a:r>
              <a:rPr lang="en-US" dirty="0"/>
              <a:t>“Shared Folders” </a:t>
            </a:r>
          </a:p>
          <a:p>
            <a:endParaRPr lang="en-US" dirty="0"/>
          </a:p>
          <a:p>
            <a:r>
              <a:rPr lang="en-US" dirty="0"/>
              <a:t>And “File Box”. All of these are just different folders to save documents in that you are receiving or sending via ShareFile. Please keep in mind that “Shared Folder” is shared amongst everyone in the Contact Center and everyone will receive a notification if you save something in there. Please do NOT save anything in there unless you are specifically told to. Because “File Box” is the default (and probably the one everyone will use the most), we will only talk about that one, but feel free to play around with the other folders if you would like.</a:t>
            </a:r>
          </a:p>
        </p:txBody>
      </p:sp>
      <p:sp>
        <p:nvSpPr>
          <p:cNvPr id="4" name="Slide Number Placeholder 3"/>
          <p:cNvSpPr>
            <a:spLocks noGrp="1"/>
          </p:cNvSpPr>
          <p:nvPr>
            <p:ph type="sldNum" sz="quarter" idx="5"/>
          </p:nvPr>
        </p:nvSpPr>
        <p:spPr/>
        <p:txBody>
          <a:bodyPr/>
          <a:lstStyle/>
          <a:p>
            <a:fld id="{C3826BF4-9678-4B65-B187-41A1035FF617}" type="slidenum">
              <a:rPr lang="en-US" smtClean="0"/>
              <a:t>27</a:t>
            </a:fld>
            <a:endParaRPr lang="en-US"/>
          </a:p>
        </p:txBody>
      </p:sp>
    </p:spTree>
    <p:extLst>
      <p:ext uri="{BB962C8B-B14F-4D97-AF65-F5344CB8AC3E}">
        <p14:creationId xmlns:p14="http://schemas.microsoft.com/office/powerpoint/2010/main" val="111930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“File Box” looks like. If you haven’t sent anything it will appear empty. </a:t>
            </a:r>
          </a:p>
          <a:p>
            <a:endParaRPr lang="en-US" dirty="0"/>
          </a:p>
          <a:p>
            <a:r>
              <a:rPr lang="en-US" dirty="0"/>
              <a:t>If you decide you need to either view or download one of the saved documents, you will just click on the box next to the name of the document. </a:t>
            </a:r>
          </a:p>
        </p:txBody>
      </p:sp>
      <p:sp>
        <p:nvSpPr>
          <p:cNvPr id="4" name="Slide Number Placeholder 3"/>
          <p:cNvSpPr>
            <a:spLocks noGrp="1"/>
          </p:cNvSpPr>
          <p:nvPr>
            <p:ph type="sldNum" sz="quarter" idx="5"/>
          </p:nvPr>
        </p:nvSpPr>
        <p:spPr/>
        <p:txBody>
          <a:bodyPr/>
          <a:lstStyle/>
          <a:p>
            <a:fld id="{C3826BF4-9678-4B65-B187-41A1035FF617}" type="slidenum">
              <a:rPr lang="en-US" smtClean="0"/>
              <a:t>28</a:t>
            </a:fld>
            <a:endParaRPr lang="en-US"/>
          </a:p>
        </p:txBody>
      </p:sp>
    </p:spTree>
    <p:extLst>
      <p:ext uri="{BB962C8B-B14F-4D97-AF65-F5344CB8AC3E}">
        <p14:creationId xmlns:p14="http://schemas.microsoft.com/office/powerpoint/2010/main" val="4147956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selected a document, various options will show up towards the top of the screen.</a:t>
            </a:r>
          </a:p>
          <a:p>
            <a:endParaRPr lang="en-US" dirty="0"/>
          </a:p>
          <a:p>
            <a:r>
              <a:rPr lang="en-US" dirty="0"/>
              <a:t>You can “Download”,</a:t>
            </a:r>
          </a:p>
          <a:p>
            <a:endParaRPr lang="en-US" dirty="0"/>
          </a:p>
          <a:p>
            <a:r>
              <a:rPr lang="en-US" dirty="0"/>
              <a:t>“Delete”, </a:t>
            </a:r>
          </a:p>
          <a:p>
            <a:endParaRPr lang="en-US" dirty="0"/>
          </a:p>
          <a:p>
            <a:r>
              <a:rPr lang="en-US" dirty="0"/>
              <a:t> or “Preview” the document.</a:t>
            </a:r>
          </a:p>
        </p:txBody>
      </p:sp>
      <p:sp>
        <p:nvSpPr>
          <p:cNvPr id="4" name="Slide Number Placeholder 3"/>
          <p:cNvSpPr>
            <a:spLocks noGrp="1"/>
          </p:cNvSpPr>
          <p:nvPr>
            <p:ph type="sldNum" sz="quarter" idx="5"/>
          </p:nvPr>
        </p:nvSpPr>
        <p:spPr/>
        <p:txBody>
          <a:bodyPr/>
          <a:lstStyle/>
          <a:p>
            <a:fld id="{C3826BF4-9678-4B65-B187-41A1035FF617}" type="slidenum">
              <a:rPr lang="en-US" smtClean="0"/>
              <a:t>29</a:t>
            </a:fld>
            <a:endParaRPr lang="en-US"/>
          </a:p>
        </p:txBody>
      </p:sp>
    </p:spTree>
    <p:extLst>
      <p:ext uri="{BB962C8B-B14F-4D97-AF65-F5344CB8AC3E}">
        <p14:creationId xmlns:p14="http://schemas.microsoft.com/office/powerpoint/2010/main" val="2482161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going back to the dashboard once more, we will quickly go over “Inbox”. </a:t>
            </a:r>
          </a:p>
          <a:p>
            <a:endParaRPr lang="en-US" dirty="0"/>
          </a:p>
          <a:p>
            <a:r>
              <a:rPr lang="en-US" dirty="0"/>
              <a:t>Once you have clicked it, there should be a couple more options. However the only one that you will really need to use is “Sent”</a:t>
            </a:r>
          </a:p>
          <a:p>
            <a:endParaRPr lang="en-US" dirty="0"/>
          </a:p>
          <a:p>
            <a:r>
              <a:rPr lang="en-US" dirty="0"/>
              <a:t>So we will go ahead and talk about that. </a:t>
            </a:r>
          </a:p>
        </p:txBody>
      </p:sp>
      <p:sp>
        <p:nvSpPr>
          <p:cNvPr id="4" name="Slide Number Placeholder 3"/>
          <p:cNvSpPr>
            <a:spLocks noGrp="1"/>
          </p:cNvSpPr>
          <p:nvPr>
            <p:ph type="sldNum" sz="quarter" idx="5"/>
          </p:nvPr>
        </p:nvSpPr>
        <p:spPr/>
        <p:txBody>
          <a:bodyPr/>
          <a:lstStyle/>
          <a:p>
            <a:fld id="{C3826BF4-9678-4B65-B187-41A1035FF617}" type="slidenum">
              <a:rPr lang="en-US" smtClean="0"/>
              <a:t>30</a:t>
            </a:fld>
            <a:endParaRPr lang="en-US"/>
          </a:p>
        </p:txBody>
      </p:sp>
    </p:spTree>
    <p:extLst>
      <p:ext uri="{BB962C8B-B14F-4D97-AF65-F5344CB8AC3E}">
        <p14:creationId xmlns:p14="http://schemas.microsoft.com/office/powerpoint/2010/main" val="1405021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your “Sent” tab should look like.</a:t>
            </a:r>
          </a:p>
          <a:p>
            <a:endParaRPr lang="en-US" dirty="0"/>
          </a:p>
          <a:p>
            <a:r>
              <a:rPr lang="en-US" dirty="0"/>
              <a:t>To see the details about the documents you sent, click on the recipients name. </a:t>
            </a:r>
          </a:p>
          <a:p>
            <a:endParaRPr lang="en-US" dirty="0"/>
          </a:p>
          <a:p>
            <a:r>
              <a:rPr lang="en-US" dirty="0"/>
              <a:t>To resend an email, you will click on “Resend” and then fill out the “Subject” and “Message” boxes again before clicking send. </a:t>
            </a:r>
          </a:p>
        </p:txBody>
      </p:sp>
      <p:sp>
        <p:nvSpPr>
          <p:cNvPr id="4" name="Slide Number Placeholder 3"/>
          <p:cNvSpPr>
            <a:spLocks noGrp="1"/>
          </p:cNvSpPr>
          <p:nvPr>
            <p:ph type="sldNum" sz="quarter" idx="5"/>
          </p:nvPr>
        </p:nvSpPr>
        <p:spPr/>
        <p:txBody>
          <a:bodyPr/>
          <a:lstStyle/>
          <a:p>
            <a:fld id="{C3826BF4-9678-4B65-B187-41A1035FF617}" type="slidenum">
              <a:rPr lang="en-US" smtClean="0"/>
              <a:t>31</a:t>
            </a:fld>
            <a:endParaRPr lang="en-US"/>
          </a:p>
        </p:txBody>
      </p:sp>
    </p:spTree>
    <p:extLst>
      <p:ext uri="{BB962C8B-B14F-4D97-AF65-F5344CB8AC3E}">
        <p14:creationId xmlns:p14="http://schemas.microsoft.com/office/powerpoint/2010/main" val="612519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26BF4-9678-4B65-B187-41A1035FF617}" type="slidenum">
              <a:rPr lang="en-US" smtClean="0"/>
              <a:t>32</a:t>
            </a:fld>
            <a:endParaRPr lang="en-US"/>
          </a:p>
        </p:txBody>
      </p:sp>
    </p:spTree>
    <p:extLst>
      <p:ext uri="{BB962C8B-B14F-4D97-AF65-F5344CB8AC3E}">
        <p14:creationId xmlns:p14="http://schemas.microsoft.com/office/powerpoint/2010/main" val="258145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screen that you should see when you log in. </a:t>
            </a:r>
          </a:p>
          <a:p>
            <a:endParaRPr lang="en-US" dirty="0"/>
          </a:p>
          <a:p>
            <a:r>
              <a:rPr lang="en-US" dirty="0"/>
              <a:t>You can always return here by clicking “Dashboard”. </a:t>
            </a:r>
          </a:p>
          <a:p>
            <a:endParaRPr lang="en-US" dirty="0"/>
          </a:p>
          <a:p>
            <a:r>
              <a:rPr lang="en-US" dirty="0"/>
              <a:t>The next tab is “Folders”, this is where you can access and upload your documents.</a:t>
            </a:r>
          </a:p>
          <a:p>
            <a:endParaRPr lang="en-US" dirty="0"/>
          </a:p>
          <a:p>
            <a:r>
              <a:rPr lang="en-US" dirty="0"/>
              <a:t>The final tab we will use is the “Inbox”. This is where you can see everything you have sent and edit or resend them if you need to. </a:t>
            </a:r>
          </a:p>
          <a:p>
            <a:endParaRPr lang="en-US" dirty="0"/>
          </a:p>
          <a:p>
            <a:r>
              <a:rPr lang="en-US" dirty="0"/>
              <a:t>On your dashboard you should have a “Recent Files” section which will show you the 5 most recent sent items. </a:t>
            </a:r>
          </a:p>
          <a:p>
            <a:endParaRPr lang="en-US" dirty="0"/>
          </a:p>
          <a:p>
            <a:r>
              <a:rPr lang="en-US" dirty="0"/>
              <a:t>And to the right of that, you can see your “Shortcuts” section which is the quickest way to send and request files. </a:t>
            </a:r>
          </a:p>
          <a:p>
            <a:endParaRPr lang="en-US" dirty="0"/>
          </a:p>
          <a:p>
            <a:r>
              <a:rPr lang="en-US" dirty="0"/>
              <a:t>Firstly we are going to talk about the “Share Files” option which is used for sending documents!</a:t>
            </a:r>
          </a:p>
        </p:txBody>
      </p:sp>
      <p:sp>
        <p:nvSpPr>
          <p:cNvPr id="4" name="Slide Number Placeholder 3"/>
          <p:cNvSpPr>
            <a:spLocks noGrp="1"/>
          </p:cNvSpPr>
          <p:nvPr>
            <p:ph type="sldNum" sz="quarter" idx="5"/>
          </p:nvPr>
        </p:nvSpPr>
        <p:spPr/>
        <p:txBody>
          <a:bodyPr/>
          <a:lstStyle/>
          <a:p>
            <a:fld id="{C3826BF4-9678-4B65-B187-41A1035FF617}" type="slidenum">
              <a:rPr lang="en-US" smtClean="0"/>
              <a:t>4</a:t>
            </a:fld>
            <a:endParaRPr lang="en-US"/>
          </a:p>
        </p:txBody>
      </p:sp>
    </p:spTree>
    <p:extLst>
      <p:ext uri="{BB962C8B-B14F-4D97-AF65-F5344CB8AC3E}">
        <p14:creationId xmlns:p14="http://schemas.microsoft.com/office/powerpoint/2010/main" val="4210161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clicked on the “Share Files” shortcut, you should see this page. There are two options to send documents and which of these you use depends on whether or not you are going to be sending the forms secure. </a:t>
            </a:r>
          </a:p>
          <a:p>
            <a:endParaRPr lang="en-US" dirty="0"/>
          </a:p>
          <a:p>
            <a:r>
              <a:rPr lang="en-US" dirty="0"/>
              <a:t>If you are going to send the documents secure, you will want to choose the “Email with Citrix” option. </a:t>
            </a:r>
          </a:p>
          <a:p>
            <a:endParaRPr lang="en-US" dirty="0"/>
          </a:p>
          <a:p>
            <a:r>
              <a:rPr lang="en-US" dirty="0"/>
              <a:t>If you are not going to send the documents secure, you will want to choose the “Get a Link” option.  </a:t>
            </a:r>
          </a:p>
          <a:p>
            <a:endParaRPr lang="en-US" dirty="0"/>
          </a:p>
          <a:p>
            <a:r>
              <a:rPr lang="en-US" dirty="0"/>
              <a:t>We will never use the “Feedback and Approval” option.</a:t>
            </a:r>
          </a:p>
          <a:p>
            <a:endParaRPr lang="en-US" dirty="0"/>
          </a:p>
          <a:p>
            <a:r>
              <a:rPr lang="en-US" dirty="0"/>
              <a:t>For now, we are going to focus on the “Email with Citrix” option which is what we should use in order to send secure documents. </a:t>
            </a:r>
          </a:p>
        </p:txBody>
      </p:sp>
      <p:sp>
        <p:nvSpPr>
          <p:cNvPr id="4" name="Slide Number Placeholder 3"/>
          <p:cNvSpPr>
            <a:spLocks noGrp="1"/>
          </p:cNvSpPr>
          <p:nvPr>
            <p:ph type="sldNum" sz="quarter" idx="5"/>
          </p:nvPr>
        </p:nvSpPr>
        <p:spPr/>
        <p:txBody>
          <a:bodyPr/>
          <a:lstStyle/>
          <a:p>
            <a:fld id="{C3826BF4-9678-4B65-B187-41A1035FF617}" type="slidenum">
              <a:rPr lang="en-US" smtClean="0"/>
              <a:t>6</a:t>
            </a:fld>
            <a:endParaRPr lang="en-US"/>
          </a:p>
        </p:txBody>
      </p:sp>
    </p:spTree>
    <p:extLst>
      <p:ext uri="{BB962C8B-B14F-4D97-AF65-F5344CB8AC3E}">
        <p14:creationId xmlns:p14="http://schemas.microsoft.com/office/powerpoint/2010/main" val="305869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clicked on it, you should see this screen. </a:t>
            </a:r>
          </a:p>
          <a:p>
            <a:endParaRPr lang="en-US" dirty="0"/>
          </a:p>
          <a:p>
            <a:r>
              <a:rPr lang="en-US" dirty="0"/>
              <a:t>This is where you will put in the recipients email, compose the subject and message. </a:t>
            </a:r>
          </a:p>
          <a:p>
            <a:endParaRPr lang="en-US" dirty="0"/>
          </a:p>
          <a:p>
            <a:r>
              <a:rPr lang="en-US" dirty="0"/>
              <a:t>And this is where you will include the files. </a:t>
            </a:r>
          </a:p>
          <a:p>
            <a:endParaRPr lang="en-US" dirty="0"/>
          </a:p>
          <a:p>
            <a:r>
              <a:rPr lang="en-US" dirty="0"/>
              <a:t>Here is an example of what it should look like. I recommend including a small message about the system and your contact information.</a:t>
            </a:r>
          </a:p>
          <a:p>
            <a:endParaRPr lang="en-US" dirty="0"/>
          </a:p>
          <a:p>
            <a:r>
              <a:rPr lang="en-US" dirty="0"/>
              <a:t>This is what I have saved to send with anything I send secured. Please take this and use it for your secured emails. You will want to adjust the name, title, and email, and you can make any additional changes to the message as need be. </a:t>
            </a:r>
          </a:p>
        </p:txBody>
      </p:sp>
      <p:sp>
        <p:nvSpPr>
          <p:cNvPr id="4" name="Slide Number Placeholder 3"/>
          <p:cNvSpPr>
            <a:spLocks noGrp="1"/>
          </p:cNvSpPr>
          <p:nvPr>
            <p:ph type="sldNum" sz="quarter" idx="5"/>
          </p:nvPr>
        </p:nvSpPr>
        <p:spPr/>
        <p:txBody>
          <a:bodyPr/>
          <a:lstStyle/>
          <a:p>
            <a:fld id="{C3826BF4-9678-4B65-B187-41A1035FF617}" type="slidenum">
              <a:rPr lang="en-US" smtClean="0"/>
              <a:t>7</a:t>
            </a:fld>
            <a:endParaRPr lang="en-US"/>
          </a:p>
        </p:txBody>
      </p:sp>
    </p:spTree>
    <p:extLst>
      <p:ext uri="{BB962C8B-B14F-4D97-AF65-F5344CB8AC3E}">
        <p14:creationId xmlns:p14="http://schemas.microsoft.com/office/powerpoint/2010/main" val="2238402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have filled out the required bits of information to the left, you will need to click the “Edit Message Options”. </a:t>
            </a:r>
          </a:p>
          <a:p>
            <a:endParaRPr lang="en-US" dirty="0"/>
          </a:p>
          <a:p>
            <a:r>
              <a:rPr lang="en-US" dirty="0"/>
              <a:t>This screen should pop-up. The first time you ever use the “Email with Citrix” option, the setting for “Require recipients to log in” should be unchecked. </a:t>
            </a:r>
          </a:p>
          <a:p>
            <a:endParaRPr lang="en-US" dirty="0"/>
          </a:p>
          <a:p>
            <a:r>
              <a:rPr lang="en-US" dirty="0"/>
              <a:t>You will want to check this then hit done. This requires the member to register and/or sign into a Cyprus Credit Union ShareFile account. </a:t>
            </a:r>
          </a:p>
        </p:txBody>
      </p:sp>
      <p:sp>
        <p:nvSpPr>
          <p:cNvPr id="4" name="Slide Number Placeholder 3"/>
          <p:cNvSpPr>
            <a:spLocks noGrp="1"/>
          </p:cNvSpPr>
          <p:nvPr>
            <p:ph type="sldNum" sz="quarter" idx="5"/>
          </p:nvPr>
        </p:nvSpPr>
        <p:spPr/>
        <p:txBody>
          <a:bodyPr/>
          <a:lstStyle/>
          <a:p>
            <a:fld id="{C3826BF4-9678-4B65-B187-41A1035FF617}" type="slidenum">
              <a:rPr lang="en-US" smtClean="0"/>
              <a:t>8</a:t>
            </a:fld>
            <a:endParaRPr lang="en-US"/>
          </a:p>
        </p:txBody>
      </p:sp>
    </p:spTree>
    <p:extLst>
      <p:ext uri="{BB962C8B-B14F-4D97-AF65-F5344CB8AC3E}">
        <p14:creationId xmlns:p14="http://schemas.microsoft.com/office/powerpoint/2010/main" val="1989856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all of that is done, you will want to attached your files! To do this, click on the “Browse Files” option on the right side. </a:t>
            </a:r>
          </a:p>
          <a:p>
            <a:endParaRPr lang="en-US" dirty="0"/>
          </a:p>
          <a:p>
            <a:r>
              <a:rPr lang="en-US" dirty="0"/>
              <a:t>If you already have the file in your ShareFile folder you can choose ShareFile, but otherwise you will need to choose “From Computer” and then find and upload your documents. As far as I am aware, there is no limit on documents. I have sent nearly 200 statements at the same time using Citrix ShareFile. </a:t>
            </a:r>
          </a:p>
        </p:txBody>
      </p:sp>
      <p:sp>
        <p:nvSpPr>
          <p:cNvPr id="4" name="Slide Number Placeholder 3"/>
          <p:cNvSpPr>
            <a:spLocks noGrp="1"/>
          </p:cNvSpPr>
          <p:nvPr>
            <p:ph type="sldNum" sz="quarter" idx="5"/>
          </p:nvPr>
        </p:nvSpPr>
        <p:spPr/>
        <p:txBody>
          <a:bodyPr/>
          <a:lstStyle/>
          <a:p>
            <a:fld id="{C3826BF4-9678-4B65-B187-41A1035FF617}" type="slidenum">
              <a:rPr lang="en-US" smtClean="0"/>
              <a:t>9</a:t>
            </a:fld>
            <a:endParaRPr lang="en-US"/>
          </a:p>
        </p:txBody>
      </p:sp>
    </p:spTree>
    <p:extLst>
      <p:ext uri="{BB962C8B-B14F-4D97-AF65-F5344CB8AC3E}">
        <p14:creationId xmlns:p14="http://schemas.microsoft.com/office/powerpoint/2010/main" val="172546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 documents you are trying to send should show up and you can delete any if you need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Members will be able to see the name’s of your documents! Please don’t name your document anything silly. And please don’t send the member a document with their account number in the name!</a:t>
            </a:r>
          </a:p>
          <a:p>
            <a:endParaRPr lang="en-US" dirty="0"/>
          </a:p>
          <a:p>
            <a:r>
              <a:rPr lang="en-US" dirty="0"/>
              <a:t>Then you hit send! And viola! You have sent your secure email!</a:t>
            </a:r>
          </a:p>
        </p:txBody>
      </p:sp>
      <p:sp>
        <p:nvSpPr>
          <p:cNvPr id="4" name="Slide Number Placeholder 3"/>
          <p:cNvSpPr>
            <a:spLocks noGrp="1"/>
          </p:cNvSpPr>
          <p:nvPr>
            <p:ph type="sldNum" sz="quarter" idx="5"/>
          </p:nvPr>
        </p:nvSpPr>
        <p:spPr/>
        <p:txBody>
          <a:bodyPr/>
          <a:lstStyle/>
          <a:p>
            <a:fld id="{C3826BF4-9678-4B65-B187-41A1035FF617}" type="slidenum">
              <a:rPr lang="en-US" smtClean="0"/>
              <a:t>10</a:t>
            </a:fld>
            <a:endParaRPr lang="en-US"/>
          </a:p>
        </p:txBody>
      </p:sp>
    </p:spTree>
    <p:extLst>
      <p:ext uri="{BB962C8B-B14F-4D97-AF65-F5344CB8AC3E}">
        <p14:creationId xmlns:p14="http://schemas.microsoft.com/office/powerpoint/2010/main" val="147519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going back to our ways to send files, lets talk about the second option, getting a link. If you choose this option, you will still have to send your email through Outlook, but you can upload all the documents here. </a:t>
            </a:r>
          </a:p>
        </p:txBody>
      </p:sp>
      <p:sp>
        <p:nvSpPr>
          <p:cNvPr id="4" name="Slide Number Placeholder 3"/>
          <p:cNvSpPr>
            <a:spLocks noGrp="1"/>
          </p:cNvSpPr>
          <p:nvPr>
            <p:ph type="sldNum" sz="quarter" idx="5"/>
          </p:nvPr>
        </p:nvSpPr>
        <p:spPr/>
        <p:txBody>
          <a:bodyPr/>
          <a:lstStyle/>
          <a:p>
            <a:fld id="{C3826BF4-9678-4B65-B187-41A1035FF617}" type="slidenum">
              <a:rPr lang="en-US" smtClean="0"/>
              <a:t>11</a:t>
            </a:fld>
            <a:endParaRPr lang="en-US"/>
          </a:p>
        </p:txBody>
      </p:sp>
    </p:spTree>
    <p:extLst>
      <p:ext uri="{BB962C8B-B14F-4D97-AF65-F5344CB8AC3E}">
        <p14:creationId xmlns:p14="http://schemas.microsoft.com/office/powerpoint/2010/main" val="47501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406122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73412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8051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3228160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8845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1808543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1714596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335765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346312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E24221-DF4E-4317-89FA-924016125B5A}"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397149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E24221-DF4E-4317-89FA-924016125B5A}"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33816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24221-DF4E-4317-89FA-924016125B5A}"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415345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E24221-DF4E-4317-89FA-924016125B5A}"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87774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24221-DF4E-4317-89FA-924016125B5A}"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244070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E24221-DF4E-4317-89FA-924016125B5A}"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258582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E24221-DF4E-4317-89FA-924016125B5A}"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D428D-ECC4-484A-AE75-A3BCC623EE14}" type="slidenum">
              <a:rPr lang="en-US" smtClean="0"/>
              <a:t>‹#›</a:t>
            </a:fld>
            <a:endParaRPr lang="en-US"/>
          </a:p>
        </p:txBody>
      </p:sp>
    </p:spTree>
    <p:extLst>
      <p:ext uri="{BB962C8B-B14F-4D97-AF65-F5344CB8AC3E}">
        <p14:creationId xmlns:p14="http://schemas.microsoft.com/office/powerpoint/2010/main" val="23196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E24221-DF4E-4317-89FA-924016125B5A}" type="datetimeFigureOut">
              <a:rPr lang="en-US" smtClean="0"/>
              <a:t>4/3/2023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FD428D-ECC4-484A-AE75-A3BCC623EE14}" type="slidenum">
              <a:rPr lang="en-US" smtClean="0"/>
              <a:t>‹#›</a:t>
            </a:fld>
            <a:endParaRPr lang="en-US"/>
          </a:p>
        </p:txBody>
      </p:sp>
    </p:spTree>
    <p:extLst>
      <p:ext uri="{BB962C8B-B14F-4D97-AF65-F5344CB8AC3E}">
        <p14:creationId xmlns:p14="http://schemas.microsoft.com/office/powerpoint/2010/main" val="137032414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C394-ADCB-4485-89CF-C67476A5FF04}"/>
              </a:ext>
            </a:extLst>
          </p:cNvPr>
          <p:cNvSpPr>
            <a:spLocks noGrp="1"/>
          </p:cNvSpPr>
          <p:nvPr>
            <p:ph type="ctrTitle"/>
          </p:nvPr>
        </p:nvSpPr>
        <p:spPr>
          <a:xfrm>
            <a:off x="1524000" y="1273629"/>
            <a:ext cx="7630886" cy="2360752"/>
          </a:xfrm>
        </p:spPr>
        <p:txBody>
          <a:bodyPr>
            <a:normAutofit/>
          </a:bodyPr>
          <a:lstStyle/>
          <a:p>
            <a:r>
              <a:rPr lang="en-US" dirty="0"/>
              <a:t>Welcome to Citrix ShareFile!</a:t>
            </a:r>
          </a:p>
        </p:txBody>
      </p:sp>
      <p:sp>
        <p:nvSpPr>
          <p:cNvPr id="3" name="Subtitle 2">
            <a:extLst>
              <a:ext uri="{FF2B5EF4-FFF2-40B4-BE49-F238E27FC236}">
                <a16:creationId xmlns:a16="http://schemas.microsoft.com/office/drawing/2014/main" id="{0FF30835-EA62-4D0F-AB99-C91D425493D6}"/>
              </a:ext>
            </a:extLst>
          </p:cNvPr>
          <p:cNvSpPr>
            <a:spLocks noGrp="1"/>
          </p:cNvSpPr>
          <p:nvPr>
            <p:ph type="subTitle" idx="1"/>
          </p:nvPr>
        </p:nvSpPr>
        <p:spPr>
          <a:xfrm>
            <a:off x="1524000" y="4079875"/>
            <a:ext cx="7630886" cy="1655762"/>
          </a:xfrm>
        </p:spPr>
        <p:txBody>
          <a:bodyPr/>
          <a:lstStyle/>
          <a:p>
            <a:r>
              <a:rPr lang="en-US" dirty="0"/>
              <a:t>Please access Citrix ShareFile through the link below:</a:t>
            </a:r>
          </a:p>
          <a:p>
            <a:endParaRPr lang="en-US" dirty="0"/>
          </a:p>
          <a:p>
            <a:r>
              <a:rPr lang="en-US" dirty="0"/>
              <a:t>https://cypruscreditunion.sharefile.com/dashboard</a:t>
            </a:r>
          </a:p>
        </p:txBody>
      </p:sp>
    </p:spTree>
    <p:extLst>
      <p:ext uri="{BB962C8B-B14F-4D97-AF65-F5344CB8AC3E}">
        <p14:creationId xmlns:p14="http://schemas.microsoft.com/office/powerpoint/2010/main" val="1308830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F9DAF5-A984-4B60-9C25-D48B64E793BB}"/>
              </a:ext>
            </a:extLst>
          </p:cNvPr>
          <p:cNvPicPr>
            <a:picLocks noChangeAspect="1"/>
          </p:cNvPicPr>
          <p:nvPr/>
        </p:nvPicPr>
        <p:blipFill>
          <a:blip r:embed="rId3"/>
          <a:stretch>
            <a:fillRect/>
          </a:stretch>
        </p:blipFill>
        <p:spPr>
          <a:xfrm>
            <a:off x="0" y="0"/>
            <a:ext cx="11528004" cy="6858000"/>
          </a:xfrm>
          <a:prstGeom prst="rect">
            <a:avLst/>
          </a:prstGeom>
        </p:spPr>
      </p:pic>
      <p:pic>
        <p:nvPicPr>
          <p:cNvPr id="3" name="Picture 2">
            <a:extLst>
              <a:ext uri="{FF2B5EF4-FFF2-40B4-BE49-F238E27FC236}">
                <a16:creationId xmlns:a16="http://schemas.microsoft.com/office/drawing/2014/main" id="{5A82A50E-EDE4-4131-AD46-B97CE38D9009}"/>
              </a:ext>
            </a:extLst>
          </p:cNvPr>
          <p:cNvPicPr>
            <a:picLocks noChangeAspect="1"/>
          </p:cNvPicPr>
          <p:nvPr/>
        </p:nvPicPr>
        <p:blipFill>
          <a:blip r:embed="rId4"/>
          <a:stretch>
            <a:fillRect/>
          </a:stretch>
        </p:blipFill>
        <p:spPr>
          <a:xfrm>
            <a:off x="1236027" y="883920"/>
            <a:ext cx="3476875" cy="3950017"/>
          </a:xfrm>
          <a:prstGeom prst="rect">
            <a:avLst/>
          </a:prstGeom>
        </p:spPr>
      </p:pic>
      <p:pic>
        <p:nvPicPr>
          <p:cNvPr id="5" name="Picture 4">
            <a:extLst>
              <a:ext uri="{FF2B5EF4-FFF2-40B4-BE49-F238E27FC236}">
                <a16:creationId xmlns:a16="http://schemas.microsoft.com/office/drawing/2014/main" id="{B7511FA0-4976-41BE-A3CF-7A95E51615C3}"/>
              </a:ext>
            </a:extLst>
          </p:cNvPr>
          <p:cNvPicPr>
            <a:picLocks noChangeAspect="1"/>
          </p:cNvPicPr>
          <p:nvPr/>
        </p:nvPicPr>
        <p:blipFill>
          <a:blip r:embed="rId5"/>
          <a:stretch>
            <a:fillRect/>
          </a:stretch>
        </p:blipFill>
        <p:spPr>
          <a:xfrm>
            <a:off x="5791200" y="883920"/>
            <a:ext cx="5694106" cy="5618479"/>
          </a:xfrm>
          <a:prstGeom prst="rect">
            <a:avLst/>
          </a:prstGeom>
        </p:spPr>
      </p:pic>
      <p:sp>
        <p:nvSpPr>
          <p:cNvPr id="15" name="Arrow: Up 14">
            <a:extLst>
              <a:ext uri="{FF2B5EF4-FFF2-40B4-BE49-F238E27FC236}">
                <a16:creationId xmlns:a16="http://schemas.microsoft.com/office/drawing/2014/main" id="{1B2E4908-8D98-4AA1-9888-46853B68AE53}"/>
              </a:ext>
            </a:extLst>
          </p:cNvPr>
          <p:cNvSpPr/>
          <p:nvPr/>
        </p:nvSpPr>
        <p:spPr>
          <a:xfrm rot="14816451">
            <a:off x="1118299" y="5718312"/>
            <a:ext cx="235457" cy="11970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71B2C3-6CE2-444B-B69E-919387AD5D75}"/>
              </a:ext>
            </a:extLst>
          </p:cNvPr>
          <p:cNvSpPr txBox="1"/>
          <p:nvPr/>
        </p:nvSpPr>
        <p:spPr>
          <a:xfrm>
            <a:off x="6096000" y="2665729"/>
            <a:ext cx="5208484" cy="2776850"/>
          </a:xfrm>
          <a:prstGeom prst="rect">
            <a:avLst/>
          </a:prstGeom>
          <a:noFill/>
        </p:spPr>
        <p:txBody>
          <a:bodyPr wrap="square" rtlCol="0">
            <a:spAutoFit/>
          </a:bodyPr>
          <a:lstStyle/>
          <a:p>
            <a:pPr algn="ctr">
              <a:lnSpc>
                <a:spcPct val="200000"/>
              </a:lnSpc>
            </a:pPr>
            <a:r>
              <a:rPr lang="en-US" b="1" dirty="0"/>
              <a:t>Members will be able to see the name’s of your documents! Please don’t name your document anything silly. And please don’t send the member a document with their account number in the name!</a:t>
            </a:r>
          </a:p>
        </p:txBody>
      </p:sp>
      <p:sp>
        <p:nvSpPr>
          <p:cNvPr id="10" name="Arrow: Up 9">
            <a:extLst>
              <a:ext uri="{FF2B5EF4-FFF2-40B4-BE49-F238E27FC236}">
                <a16:creationId xmlns:a16="http://schemas.microsoft.com/office/drawing/2014/main" id="{0303EE67-362C-420D-A9F0-489E1DAF407A}"/>
              </a:ext>
            </a:extLst>
          </p:cNvPr>
          <p:cNvSpPr/>
          <p:nvPr/>
        </p:nvSpPr>
        <p:spPr>
          <a:xfrm rot="20128840">
            <a:off x="7786545" y="1785677"/>
            <a:ext cx="223186" cy="11563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63686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D0071B-3A19-4D7A-A29A-3A7454525E52}"/>
              </a:ext>
            </a:extLst>
          </p:cNvPr>
          <p:cNvPicPr>
            <a:picLocks noChangeAspect="1"/>
          </p:cNvPicPr>
          <p:nvPr/>
        </p:nvPicPr>
        <p:blipFill>
          <a:blip r:embed="rId3"/>
          <a:stretch>
            <a:fillRect/>
          </a:stretch>
        </p:blipFill>
        <p:spPr>
          <a:xfrm>
            <a:off x="1" y="0"/>
            <a:ext cx="11803310" cy="6852633"/>
          </a:xfrm>
          <a:prstGeom prst="rect">
            <a:avLst/>
          </a:prstGeom>
        </p:spPr>
      </p:pic>
      <p:sp>
        <p:nvSpPr>
          <p:cNvPr id="3" name="Rectangle 2">
            <a:extLst>
              <a:ext uri="{FF2B5EF4-FFF2-40B4-BE49-F238E27FC236}">
                <a16:creationId xmlns:a16="http://schemas.microsoft.com/office/drawing/2014/main" id="{066B4E06-E68E-4E55-81DF-9049A1FABED0}"/>
              </a:ext>
            </a:extLst>
          </p:cNvPr>
          <p:cNvSpPr/>
          <p:nvPr/>
        </p:nvSpPr>
        <p:spPr>
          <a:xfrm>
            <a:off x="4966936" y="1736164"/>
            <a:ext cx="1869440" cy="2398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4413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8FDAD5-A978-4945-BF1F-065756E3E7D7}"/>
              </a:ext>
            </a:extLst>
          </p:cNvPr>
          <p:cNvPicPr>
            <a:picLocks noChangeAspect="1"/>
          </p:cNvPicPr>
          <p:nvPr/>
        </p:nvPicPr>
        <p:blipFill>
          <a:blip r:embed="rId3"/>
          <a:stretch>
            <a:fillRect/>
          </a:stretch>
        </p:blipFill>
        <p:spPr>
          <a:xfrm>
            <a:off x="0" y="0"/>
            <a:ext cx="11602139" cy="6858000"/>
          </a:xfrm>
          <a:prstGeom prst="rect">
            <a:avLst/>
          </a:prstGeom>
        </p:spPr>
      </p:pic>
      <p:pic>
        <p:nvPicPr>
          <p:cNvPr id="3" name="Picture 2">
            <a:extLst>
              <a:ext uri="{FF2B5EF4-FFF2-40B4-BE49-F238E27FC236}">
                <a16:creationId xmlns:a16="http://schemas.microsoft.com/office/drawing/2014/main" id="{51D39DA5-A19C-4D7D-AFD4-96040BA7FD9E}"/>
              </a:ext>
            </a:extLst>
          </p:cNvPr>
          <p:cNvPicPr>
            <a:picLocks noChangeAspect="1"/>
          </p:cNvPicPr>
          <p:nvPr/>
        </p:nvPicPr>
        <p:blipFill>
          <a:blip r:embed="rId4"/>
          <a:stretch>
            <a:fillRect/>
          </a:stretch>
        </p:blipFill>
        <p:spPr>
          <a:xfrm>
            <a:off x="4603820" y="2865120"/>
            <a:ext cx="2457380" cy="2655952"/>
          </a:xfrm>
          <a:prstGeom prst="rect">
            <a:avLst/>
          </a:prstGeom>
        </p:spPr>
      </p:pic>
      <p:sp>
        <p:nvSpPr>
          <p:cNvPr id="4" name="Arrow: Up 3">
            <a:extLst>
              <a:ext uri="{FF2B5EF4-FFF2-40B4-BE49-F238E27FC236}">
                <a16:creationId xmlns:a16="http://schemas.microsoft.com/office/drawing/2014/main" id="{4F59642B-57FC-4370-A07E-874109EC7588}"/>
              </a:ext>
            </a:extLst>
          </p:cNvPr>
          <p:cNvSpPr/>
          <p:nvPr/>
        </p:nvSpPr>
        <p:spPr>
          <a:xfrm rot="4990861">
            <a:off x="5029462" y="4171220"/>
            <a:ext cx="189471" cy="757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Up 4">
            <a:extLst>
              <a:ext uri="{FF2B5EF4-FFF2-40B4-BE49-F238E27FC236}">
                <a16:creationId xmlns:a16="http://schemas.microsoft.com/office/drawing/2014/main" id="{F95D5F78-BEE3-4305-A1F0-43FA9C554335}"/>
              </a:ext>
            </a:extLst>
          </p:cNvPr>
          <p:cNvSpPr/>
          <p:nvPr/>
        </p:nvSpPr>
        <p:spPr>
          <a:xfrm rot="6219433">
            <a:off x="4899298" y="4496029"/>
            <a:ext cx="189471" cy="757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9121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7A4BB8-EF11-4119-9CA2-E4D3AD1FB438}"/>
              </a:ext>
            </a:extLst>
          </p:cNvPr>
          <p:cNvPicPr>
            <a:picLocks noChangeAspect="1"/>
          </p:cNvPicPr>
          <p:nvPr/>
        </p:nvPicPr>
        <p:blipFill>
          <a:blip r:embed="rId3"/>
          <a:stretch>
            <a:fillRect/>
          </a:stretch>
        </p:blipFill>
        <p:spPr>
          <a:xfrm>
            <a:off x="0" y="0"/>
            <a:ext cx="12192000" cy="6652811"/>
          </a:xfrm>
          <a:prstGeom prst="rect">
            <a:avLst/>
          </a:prstGeom>
        </p:spPr>
      </p:pic>
      <p:sp>
        <p:nvSpPr>
          <p:cNvPr id="3" name="Arrow: Up 2">
            <a:extLst>
              <a:ext uri="{FF2B5EF4-FFF2-40B4-BE49-F238E27FC236}">
                <a16:creationId xmlns:a16="http://schemas.microsoft.com/office/drawing/2014/main" id="{BE9F76E8-9D6D-4EDA-A764-21CEC20CDCA5}"/>
              </a:ext>
            </a:extLst>
          </p:cNvPr>
          <p:cNvSpPr/>
          <p:nvPr/>
        </p:nvSpPr>
        <p:spPr>
          <a:xfrm rot="17960216">
            <a:off x="8388149" y="1979241"/>
            <a:ext cx="541858" cy="11284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8938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8A4E72-8A4A-4913-A899-B1F131E7D2E4}"/>
              </a:ext>
            </a:extLst>
          </p:cNvPr>
          <p:cNvPicPr>
            <a:picLocks noChangeAspect="1"/>
          </p:cNvPicPr>
          <p:nvPr/>
        </p:nvPicPr>
        <p:blipFill>
          <a:blip r:embed="rId3"/>
          <a:stretch>
            <a:fillRect/>
          </a:stretch>
        </p:blipFill>
        <p:spPr>
          <a:xfrm>
            <a:off x="765810" y="423227"/>
            <a:ext cx="8343900" cy="5686425"/>
          </a:xfrm>
          <a:prstGeom prst="rect">
            <a:avLst/>
          </a:prstGeom>
        </p:spPr>
      </p:pic>
      <p:sp>
        <p:nvSpPr>
          <p:cNvPr id="3" name="Arrow: Up 2">
            <a:extLst>
              <a:ext uri="{FF2B5EF4-FFF2-40B4-BE49-F238E27FC236}">
                <a16:creationId xmlns:a16="http://schemas.microsoft.com/office/drawing/2014/main" id="{527682A1-99D6-41D6-8381-009232908A3A}"/>
              </a:ext>
            </a:extLst>
          </p:cNvPr>
          <p:cNvSpPr/>
          <p:nvPr/>
        </p:nvSpPr>
        <p:spPr>
          <a:xfrm rot="17960216">
            <a:off x="5939589" y="2352152"/>
            <a:ext cx="541858" cy="11284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8720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542E-3FF7-4BB4-8CC4-E3569F9C73E3}"/>
              </a:ext>
            </a:extLst>
          </p:cNvPr>
          <p:cNvSpPr>
            <a:spLocks noGrp="1"/>
          </p:cNvSpPr>
          <p:nvPr>
            <p:ph type="title"/>
          </p:nvPr>
        </p:nvSpPr>
        <p:spPr>
          <a:xfrm>
            <a:off x="677334" y="609600"/>
            <a:ext cx="8596668" cy="1615440"/>
          </a:xfrm>
        </p:spPr>
        <p:txBody>
          <a:bodyPr>
            <a:normAutofit fontScale="90000"/>
          </a:bodyPr>
          <a:lstStyle/>
          <a:p>
            <a:r>
              <a:rPr lang="en-US" dirty="0"/>
              <a:t>Quiz! Which of the following should be sent secure and which of the following doesn’t have to be sent secure? </a:t>
            </a:r>
          </a:p>
        </p:txBody>
      </p:sp>
      <p:sp>
        <p:nvSpPr>
          <p:cNvPr id="3" name="Content Placeholder 2">
            <a:extLst>
              <a:ext uri="{FF2B5EF4-FFF2-40B4-BE49-F238E27FC236}">
                <a16:creationId xmlns:a16="http://schemas.microsoft.com/office/drawing/2014/main" id="{6D9419D7-F1F7-4DB2-80B4-B7B4E627ACA9}"/>
              </a:ext>
            </a:extLst>
          </p:cNvPr>
          <p:cNvSpPr>
            <a:spLocks noGrp="1"/>
          </p:cNvSpPr>
          <p:nvPr>
            <p:ph idx="1"/>
          </p:nvPr>
        </p:nvSpPr>
        <p:spPr>
          <a:xfrm>
            <a:off x="677334" y="2407920"/>
            <a:ext cx="8596668" cy="3633442"/>
          </a:xfrm>
        </p:spPr>
        <p:txBody>
          <a:bodyPr/>
          <a:lstStyle/>
          <a:p>
            <a:r>
              <a:rPr lang="en-US" dirty="0"/>
              <a:t>Official Cyprus statements</a:t>
            </a:r>
          </a:p>
          <a:p>
            <a:r>
              <a:rPr lang="en-US" dirty="0"/>
              <a:t>Payoff with account number showing</a:t>
            </a:r>
          </a:p>
          <a:p>
            <a:r>
              <a:rPr lang="en-US" dirty="0"/>
              <a:t>Letterhead without any sensitive information</a:t>
            </a:r>
          </a:p>
          <a:p>
            <a:r>
              <a:rPr lang="en-US" dirty="0"/>
              <a:t>Blank direct deposit form</a:t>
            </a:r>
          </a:p>
          <a:p>
            <a:r>
              <a:rPr lang="en-US" dirty="0"/>
              <a:t>Payoff with account number completely crossed out</a:t>
            </a:r>
          </a:p>
          <a:p>
            <a:r>
              <a:rPr lang="en-US" dirty="0"/>
              <a:t>Tax forms</a:t>
            </a:r>
          </a:p>
          <a:p>
            <a:r>
              <a:rPr lang="en-US" dirty="0"/>
              <a:t>Letterhead with account number</a:t>
            </a:r>
          </a:p>
          <a:p>
            <a:r>
              <a:rPr lang="en-US" dirty="0"/>
              <a:t>Filled out direct deposit form</a:t>
            </a:r>
          </a:p>
        </p:txBody>
      </p:sp>
    </p:spTree>
    <p:extLst>
      <p:ext uri="{BB962C8B-B14F-4D97-AF65-F5344CB8AC3E}">
        <p14:creationId xmlns:p14="http://schemas.microsoft.com/office/powerpoint/2010/main" val="9069931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C394-ADCB-4485-89CF-C67476A5FF04}"/>
              </a:ext>
            </a:extLst>
          </p:cNvPr>
          <p:cNvSpPr>
            <a:spLocks noGrp="1"/>
          </p:cNvSpPr>
          <p:nvPr>
            <p:ph type="ctrTitle"/>
          </p:nvPr>
        </p:nvSpPr>
        <p:spPr>
          <a:xfrm>
            <a:off x="3030070" y="2909547"/>
            <a:ext cx="4986170" cy="1038905"/>
          </a:xfrm>
        </p:spPr>
        <p:txBody>
          <a:bodyPr>
            <a:normAutofit/>
          </a:bodyPr>
          <a:lstStyle/>
          <a:p>
            <a:r>
              <a:rPr lang="en-US" dirty="0"/>
              <a:t>Receiving Files!</a:t>
            </a:r>
          </a:p>
        </p:txBody>
      </p:sp>
    </p:spTree>
    <p:extLst>
      <p:ext uri="{BB962C8B-B14F-4D97-AF65-F5344CB8AC3E}">
        <p14:creationId xmlns:p14="http://schemas.microsoft.com/office/powerpoint/2010/main" val="245939090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A8F03C-72B8-4003-8389-8AF763643BA3}"/>
              </a:ext>
            </a:extLst>
          </p:cNvPr>
          <p:cNvPicPr>
            <a:picLocks noChangeAspect="1"/>
          </p:cNvPicPr>
          <p:nvPr/>
        </p:nvPicPr>
        <p:blipFill>
          <a:blip r:embed="rId3"/>
          <a:stretch>
            <a:fillRect/>
          </a:stretch>
        </p:blipFill>
        <p:spPr>
          <a:xfrm>
            <a:off x="-1" y="0"/>
            <a:ext cx="12189301" cy="6224631"/>
          </a:xfrm>
          <a:prstGeom prst="rect">
            <a:avLst/>
          </a:prstGeom>
        </p:spPr>
      </p:pic>
      <p:sp>
        <p:nvSpPr>
          <p:cNvPr id="3" name="Rectangle 2">
            <a:extLst>
              <a:ext uri="{FF2B5EF4-FFF2-40B4-BE49-F238E27FC236}">
                <a16:creationId xmlns:a16="http://schemas.microsoft.com/office/drawing/2014/main" id="{C8C1147B-9F8D-4709-A38F-24BE9BF56CC8}"/>
              </a:ext>
            </a:extLst>
          </p:cNvPr>
          <p:cNvSpPr/>
          <p:nvPr/>
        </p:nvSpPr>
        <p:spPr>
          <a:xfrm>
            <a:off x="8461487" y="2184400"/>
            <a:ext cx="1088913" cy="92791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8880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363892-60F8-44A6-8B71-5D03478A6E10}"/>
              </a:ext>
            </a:extLst>
          </p:cNvPr>
          <p:cNvPicPr>
            <a:picLocks noChangeAspect="1"/>
          </p:cNvPicPr>
          <p:nvPr/>
        </p:nvPicPr>
        <p:blipFill>
          <a:blip r:embed="rId3"/>
          <a:stretch>
            <a:fillRect/>
          </a:stretch>
        </p:blipFill>
        <p:spPr>
          <a:xfrm>
            <a:off x="0" y="0"/>
            <a:ext cx="11587892" cy="6858000"/>
          </a:xfrm>
          <a:prstGeom prst="rect">
            <a:avLst/>
          </a:prstGeom>
        </p:spPr>
      </p:pic>
      <p:sp>
        <p:nvSpPr>
          <p:cNvPr id="6" name="Rectangle 5">
            <a:extLst>
              <a:ext uri="{FF2B5EF4-FFF2-40B4-BE49-F238E27FC236}">
                <a16:creationId xmlns:a16="http://schemas.microsoft.com/office/drawing/2014/main" id="{15FDBE29-37BF-45DB-B586-7E6F15F1B58F}"/>
              </a:ext>
            </a:extLst>
          </p:cNvPr>
          <p:cNvSpPr/>
          <p:nvPr/>
        </p:nvSpPr>
        <p:spPr>
          <a:xfrm>
            <a:off x="5920294" y="1705086"/>
            <a:ext cx="1869440" cy="2398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A354D01-3AEC-41A0-948B-4606523519EE}"/>
              </a:ext>
            </a:extLst>
          </p:cNvPr>
          <p:cNvCxnSpPr>
            <a:cxnSpLocks/>
          </p:cNvCxnSpPr>
          <p:nvPr/>
        </p:nvCxnSpPr>
        <p:spPr>
          <a:xfrm>
            <a:off x="3843350" y="1705086"/>
            <a:ext cx="1757680" cy="23989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3B7B1C7-88D3-4CD1-85D7-D9AADE81F0A2}"/>
              </a:ext>
            </a:extLst>
          </p:cNvPr>
          <p:cNvCxnSpPr>
            <a:cxnSpLocks/>
          </p:cNvCxnSpPr>
          <p:nvPr/>
        </p:nvCxnSpPr>
        <p:spPr>
          <a:xfrm flipH="1">
            <a:off x="3955110" y="1705086"/>
            <a:ext cx="1645920" cy="2398956"/>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2907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9F5C76-1D94-4E3E-98F0-ECCCB3773E7C}"/>
              </a:ext>
            </a:extLst>
          </p:cNvPr>
          <p:cNvPicPr>
            <a:picLocks noChangeAspect="1"/>
          </p:cNvPicPr>
          <p:nvPr/>
        </p:nvPicPr>
        <p:blipFill>
          <a:blip r:embed="rId3"/>
          <a:stretch>
            <a:fillRect/>
          </a:stretch>
        </p:blipFill>
        <p:spPr>
          <a:xfrm>
            <a:off x="0" y="0"/>
            <a:ext cx="11932495" cy="6858000"/>
          </a:xfrm>
          <a:prstGeom prst="rect">
            <a:avLst/>
          </a:prstGeom>
        </p:spPr>
      </p:pic>
      <p:sp>
        <p:nvSpPr>
          <p:cNvPr id="3" name="Arrow: Up 2">
            <a:extLst>
              <a:ext uri="{FF2B5EF4-FFF2-40B4-BE49-F238E27FC236}">
                <a16:creationId xmlns:a16="http://schemas.microsoft.com/office/drawing/2014/main" id="{5259CE2E-7BD5-4098-899C-65720E53A4E3}"/>
              </a:ext>
            </a:extLst>
          </p:cNvPr>
          <p:cNvSpPr/>
          <p:nvPr/>
        </p:nvSpPr>
        <p:spPr>
          <a:xfrm rot="18899013">
            <a:off x="8027561" y="3976741"/>
            <a:ext cx="352806" cy="6322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5D5234-0668-430A-B446-AFC5933FC84A}"/>
              </a:ext>
            </a:extLst>
          </p:cNvPr>
          <p:cNvPicPr>
            <a:picLocks noChangeAspect="1"/>
          </p:cNvPicPr>
          <p:nvPr/>
        </p:nvPicPr>
        <p:blipFill rotWithShape="1">
          <a:blip r:embed="rId4"/>
          <a:srcRect l="33292" t="84358" r="34379" b="7773"/>
          <a:stretch/>
        </p:blipFill>
        <p:spPr>
          <a:xfrm>
            <a:off x="3943350" y="3625850"/>
            <a:ext cx="3765550" cy="528320"/>
          </a:xfrm>
          <a:prstGeom prst="rect">
            <a:avLst/>
          </a:prstGeom>
        </p:spPr>
      </p:pic>
      <p:sp>
        <p:nvSpPr>
          <p:cNvPr id="5" name="Arrow: Up 4">
            <a:extLst>
              <a:ext uri="{FF2B5EF4-FFF2-40B4-BE49-F238E27FC236}">
                <a16:creationId xmlns:a16="http://schemas.microsoft.com/office/drawing/2014/main" id="{E7D713DC-C02E-43AC-AF03-B98560195BE8}"/>
              </a:ext>
            </a:extLst>
          </p:cNvPr>
          <p:cNvSpPr/>
          <p:nvPr/>
        </p:nvSpPr>
        <p:spPr>
          <a:xfrm rot="18899013">
            <a:off x="4647322" y="4744333"/>
            <a:ext cx="352806" cy="6322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7791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C394-ADCB-4485-89CF-C67476A5FF04}"/>
              </a:ext>
            </a:extLst>
          </p:cNvPr>
          <p:cNvSpPr>
            <a:spLocks noGrp="1"/>
          </p:cNvSpPr>
          <p:nvPr>
            <p:ph type="ctrTitle"/>
          </p:nvPr>
        </p:nvSpPr>
        <p:spPr>
          <a:xfrm>
            <a:off x="1090507" y="800017"/>
            <a:ext cx="7766936" cy="1096899"/>
          </a:xfrm>
        </p:spPr>
        <p:txBody>
          <a:bodyPr>
            <a:normAutofit/>
          </a:bodyPr>
          <a:lstStyle/>
          <a:p>
            <a:pPr algn="ctr"/>
            <a:r>
              <a:rPr lang="en-US" dirty="0"/>
              <a:t>Why Citrix?</a:t>
            </a:r>
          </a:p>
        </p:txBody>
      </p:sp>
      <p:sp>
        <p:nvSpPr>
          <p:cNvPr id="3" name="Subtitle 2">
            <a:extLst>
              <a:ext uri="{FF2B5EF4-FFF2-40B4-BE49-F238E27FC236}">
                <a16:creationId xmlns:a16="http://schemas.microsoft.com/office/drawing/2014/main" id="{C1E467B4-EB8F-4CBD-944D-9CF435B83B8E}"/>
              </a:ext>
            </a:extLst>
          </p:cNvPr>
          <p:cNvSpPr>
            <a:spLocks noGrp="1"/>
          </p:cNvSpPr>
          <p:nvPr>
            <p:ph type="subTitle" idx="1"/>
          </p:nvPr>
        </p:nvSpPr>
        <p:spPr>
          <a:xfrm>
            <a:off x="1090507" y="2191553"/>
            <a:ext cx="7766936" cy="3701247"/>
          </a:xfrm>
        </p:spPr>
        <p:txBody>
          <a:bodyPr>
            <a:normAutofit/>
          </a:bodyPr>
          <a:lstStyle/>
          <a:p>
            <a:pPr marL="285750" indent="-285750" algn="l">
              <a:buFont typeface="Arial" panose="020B0604020202020204" pitchFamily="34" charset="0"/>
              <a:buChar char="•"/>
            </a:pPr>
            <a:r>
              <a:rPr lang="en-US" dirty="0"/>
              <a:t>Here at Cyprus, we care about the safety of our member’s information. In order to prevent any issues and securely send AND receive information, we have decided to begin using Citrix ShareFile. </a:t>
            </a:r>
            <a:r>
              <a:rPr lang="en-US" dirty="0">
                <a:highlight>
                  <a:srgbClr val="FFFF00"/>
                </a:highlight>
              </a:rPr>
              <a:t>This will be used EVERY SINGLE TIME you send or receive a document or screenshot. </a:t>
            </a:r>
          </a:p>
          <a:p>
            <a:pPr marL="285750" indent="-285750" algn="l">
              <a:buFont typeface="Arial" panose="020B0604020202020204" pitchFamily="34" charset="0"/>
              <a:buChar char="•"/>
            </a:pPr>
            <a:r>
              <a:rPr lang="en-US" dirty="0"/>
              <a:t>Everyone needs to swap completely over to Citrix ShareFile by the end of February. As of March 1</a:t>
            </a:r>
            <a:r>
              <a:rPr lang="en-US" baseline="30000" dirty="0"/>
              <a:t>st</a:t>
            </a:r>
            <a:r>
              <a:rPr lang="en-US" dirty="0"/>
              <a:t>, you cannot send or request any documents through Outlook. </a:t>
            </a:r>
          </a:p>
          <a:p>
            <a:pPr marL="285750" indent="-285750" algn="l">
              <a:buFont typeface="Arial" panose="020B0604020202020204" pitchFamily="34" charset="0"/>
              <a:buChar char="•"/>
            </a:pPr>
            <a:r>
              <a:rPr lang="en-US" dirty="0"/>
              <a:t>Even though it’s a bit scary to use a new system, trust me when I say that this system will be really good to use, especially for sending multiple documents at the same time. </a:t>
            </a:r>
          </a:p>
        </p:txBody>
      </p:sp>
    </p:spTree>
    <p:extLst>
      <p:ext uri="{BB962C8B-B14F-4D97-AF65-F5344CB8AC3E}">
        <p14:creationId xmlns:p14="http://schemas.microsoft.com/office/powerpoint/2010/main" val="29891768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B6996B-571E-4560-B6B8-88D1DBDCBCFA}"/>
              </a:ext>
            </a:extLst>
          </p:cNvPr>
          <p:cNvPicPr>
            <a:picLocks noChangeAspect="1"/>
          </p:cNvPicPr>
          <p:nvPr/>
        </p:nvPicPr>
        <p:blipFill>
          <a:blip r:embed="rId3"/>
          <a:stretch>
            <a:fillRect/>
          </a:stretch>
        </p:blipFill>
        <p:spPr>
          <a:xfrm>
            <a:off x="0" y="7701"/>
            <a:ext cx="12192000" cy="6842597"/>
          </a:xfrm>
          <a:prstGeom prst="rect">
            <a:avLst/>
          </a:prstGeom>
        </p:spPr>
      </p:pic>
      <p:sp>
        <p:nvSpPr>
          <p:cNvPr id="3" name="Arrow: Up 2">
            <a:extLst>
              <a:ext uri="{FF2B5EF4-FFF2-40B4-BE49-F238E27FC236}">
                <a16:creationId xmlns:a16="http://schemas.microsoft.com/office/drawing/2014/main" id="{6735AAC9-006A-4755-AAB5-C5E08CD3F7FB}"/>
              </a:ext>
            </a:extLst>
          </p:cNvPr>
          <p:cNvSpPr/>
          <p:nvPr/>
        </p:nvSpPr>
        <p:spPr>
          <a:xfrm rot="18899013">
            <a:off x="8200282" y="2764647"/>
            <a:ext cx="352806" cy="6322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851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F494A9-4CFA-4D2B-A3CE-7473C13FA599}"/>
              </a:ext>
            </a:extLst>
          </p:cNvPr>
          <p:cNvPicPr>
            <a:picLocks noChangeAspect="1"/>
          </p:cNvPicPr>
          <p:nvPr/>
        </p:nvPicPr>
        <p:blipFill>
          <a:blip r:embed="rId3"/>
          <a:stretch>
            <a:fillRect/>
          </a:stretch>
        </p:blipFill>
        <p:spPr>
          <a:xfrm>
            <a:off x="465772" y="540385"/>
            <a:ext cx="8334375" cy="5391150"/>
          </a:xfrm>
          <a:prstGeom prst="rect">
            <a:avLst/>
          </a:prstGeom>
        </p:spPr>
      </p:pic>
    </p:spTree>
    <p:extLst>
      <p:ext uri="{BB962C8B-B14F-4D97-AF65-F5344CB8AC3E}">
        <p14:creationId xmlns:p14="http://schemas.microsoft.com/office/powerpoint/2010/main" val="264939931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701792-63FA-440E-A911-E9AF17B5E039}"/>
              </a:ext>
            </a:extLst>
          </p:cNvPr>
          <p:cNvPicPr>
            <a:picLocks noChangeAspect="1"/>
          </p:cNvPicPr>
          <p:nvPr/>
        </p:nvPicPr>
        <p:blipFill>
          <a:blip r:embed="rId3"/>
          <a:stretch>
            <a:fillRect/>
          </a:stretch>
        </p:blipFill>
        <p:spPr>
          <a:xfrm>
            <a:off x="590195" y="0"/>
            <a:ext cx="6175450" cy="6858000"/>
          </a:xfrm>
          <a:prstGeom prst="rect">
            <a:avLst/>
          </a:prstGeom>
        </p:spPr>
      </p:pic>
      <p:sp>
        <p:nvSpPr>
          <p:cNvPr id="5" name="Arrow: Up 4">
            <a:extLst>
              <a:ext uri="{FF2B5EF4-FFF2-40B4-BE49-F238E27FC236}">
                <a16:creationId xmlns:a16="http://schemas.microsoft.com/office/drawing/2014/main" id="{D00836DF-E047-4F71-926E-6C742970696E}"/>
              </a:ext>
            </a:extLst>
          </p:cNvPr>
          <p:cNvSpPr/>
          <p:nvPr/>
        </p:nvSpPr>
        <p:spPr>
          <a:xfrm rot="15356147">
            <a:off x="6055748" y="3916653"/>
            <a:ext cx="352806" cy="1147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5556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CCB9F1-A3DB-4663-BA13-A369A1A6C01B}"/>
              </a:ext>
            </a:extLst>
          </p:cNvPr>
          <p:cNvPicPr>
            <a:picLocks noChangeAspect="1"/>
          </p:cNvPicPr>
          <p:nvPr/>
        </p:nvPicPr>
        <p:blipFill>
          <a:blip r:embed="rId3"/>
          <a:stretch>
            <a:fillRect/>
          </a:stretch>
        </p:blipFill>
        <p:spPr>
          <a:xfrm>
            <a:off x="0" y="843280"/>
            <a:ext cx="12192000" cy="4934428"/>
          </a:xfrm>
          <a:prstGeom prst="rect">
            <a:avLst/>
          </a:prstGeom>
        </p:spPr>
      </p:pic>
      <p:sp>
        <p:nvSpPr>
          <p:cNvPr id="5" name="Arrow: Up 4">
            <a:extLst>
              <a:ext uri="{FF2B5EF4-FFF2-40B4-BE49-F238E27FC236}">
                <a16:creationId xmlns:a16="http://schemas.microsoft.com/office/drawing/2014/main" id="{D00836DF-E047-4F71-926E-6C742970696E}"/>
              </a:ext>
            </a:extLst>
          </p:cNvPr>
          <p:cNvSpPr/>
          <p:nvPr/>
        </p:nvSpPr>
        <p:spPr>
          <a:xfrm>
            <a:off x="6770683" y="2117097"/>
            <a:ext cx="352806" cy="504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 3">
            <a:extLst>
              <a:ext uri="{FF2B5EF4-FFF2-40B4-BE49-F238E27FC236}">
                <a16:creationId xmlns:a16="http://schemas.microsoft.com/office/drawing/2014/main" id="{AD07CD99-42A1-4B08-B9F4-89AEA7BC08E1}"/>
              </a:ext>
            </a:extLst>
          </p:cNvPr>
          <p:cNvSpPr/>
          <p:nvPr/>
        </p:nvSpPr>
        <p:spPr>
          <a:xfrm rot="5400000">
            <a:off x="9036363" y="3600457"/>
            <a:ext cx="352806" cy="504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8519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2E09D7-3627-435A-801C-E25D0AAF7714}"/>
              </a:ext>
            </a:extLst>
          </p:cNvPr>
          <p:cNvPicPr>
            <a:picLocks noChangeAspect="1"/>
          </p:cNvPicPr>
          <p:nvPr/>
        </p:nvPicPr>
        <p:blipFill rotWithShape="1">
          <a:blip r:embed="rId3"/>
          <a:srcRect r="2971" b="6647"/>
          <a:stretch/>
        </p:blipFill>
        <p:spPr>
          <a:xfrm>
            <a:off x="0" y="857732"/>
            <a:ext cx="10434320" cy="4561523"/>
          </a:xfrm>
          <a:prstGeom prst="rect">
            <a:avLst/>
          </a:prstGeom>
        </p:spPr>
      </p:pic>
      <p:sp>
        <p:nvSpPr>
          <p:cNvPr id="5" name="Arrow: Up 4">
            <a:extLst>
              <a:ext uri="{FF2B5EF4-FFF2-40B4-BE49-F238E27FC236}">
                <a16:creationId xmlns:a16="http://schemas.microsoft.com/office/drawing/2014/main" id="{D00836DF-E047-4F71-926E-6C742970696E}"/>
              </a:ext>
            </a:extLst>
          </p:cNvPr>
          <p:cNvSpPr/>
          <p:nvPr/>
        </p:nvSpPr>
        <p:spPr>
          <a:xfrm rot="15356147">
            <a:off x="3607190" y="1401915"/>
            <a:ext cx="352806" cy="1147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2E5E270-300C-431B-9DE7-DDB5592C9E3B}"/>
              </a:ext>
            </a:extLst>
          </p:cNvPr>
          <p:cNvSpPr/>
          <p:nvPr/>
        </p:nvSpPr>
        <p:spPr>
          <a:xfrm rot="7575455">
            <a:off x="8819271" y="4104478"/>
            <a:ext cx="352806" cy="1147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158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542E-3FF7-4BB4-8CC4-E3569F9C73E3}"/>
              </a:ext>
            </a:extLst>
          </p:cNvPr>
          <p:cNvSpPr>
            <a:spLocks noGrp="1"/>
          </p:cNvSpPr>
          <p:nvPr>
            <p:ph type="title"/>
          </p:nvPr>
        </p:nvSpPr>
        <p:spPr>
          <a:xfrm>
            <a:off x="577942" y="674840"/>
            <a:ext cx="8596668" cy="1189383"/>
          </a:xfrm>
        </p:spPr>
        <p:txBody>
          <a:bodyPr>
            <a:normAutofit/>
          </a:bodyPr>
          <a:lstStyle/>
          <a:p>
            <a:r>
              <a:rPr lang="en-US" dirty="0"/>
              <a:t>Here are a couple things that we NEED to request via Citrix ShareFile:</a:t>
            </a:r>
          </a:p>
        </p:txBody>
      </p:sp>
      <p:sp>
        <p:nvSpPr>
          <p:cNvPr id="3" name="Content Placeholder 2">
            <a:extLst>
              <a:ext uri="{FF2B5EF4-FFF2-40B4-BE49-F238E27FC236}">
                <a16:creationId xmlns:a16="http://schemas.microsoft.com/office/drawing/2014/main" id="{6D9419D7-F1F7-4DB2-80B4-B7B4E627ACA9}"/>
              </a:ext>
            </a:extLst>
          </p:cNvPr>
          <p:cNvSpPr>
            <a:spLocks noGrp="1"/>
          </p:cNvSpPr>
          <p:nvPr>
            <p:ph idx="1"/>
          </p:nvPr>
        </p:nvSpPr>
        <p:spPr>
          <a:xfrm>
            <a:off x="597297" y="1864223"/>
            <a:ext cx="8596668" cy="1564777"/>
          </a:xfrm>
        </p:spPr>
        <p:txBody>
          <a:bodyPr>
            <a:normAutofit/>
          </a:bodyPr>
          <a:lstStyle/>
          <a:p>
            <a:r>
              <a:rPr lang="en-US" dirty="0"/>
              <a:t>Wire Instructions</a:t>
            </a:r>
          </a:p>
          <a:p>
            <a:r>
              <a:rPr lang="en-US" dirty="0"/>
              <a:t>Screenshots/official statements from a different institution that show account numbers/balances. </a:t>
            </a:r>
          </a:p>
          <a:p>
            <a:r>
              <a:rPr lang="en-US" dirty="0"/>
              <a:t>Signed payoff authorizations</a:t>
            </a:r>
          </a:p>
        </p:txBody>
      </p:sp>
      <p:sp>
        <p:nvSpPr>
          <p:cNvPr id="4" name="Title 1">
            <a:extLst>
              <a:ext uri="{FF2B5EF4-FFF2-40B4-BE49-F238E27FC236}">
                <a16:creationId xmlns:a16="http://schemas.microsoft.com/office/drawing/2014/main" id="{416ABF7E-C64E-4E82-A72C-05C2FB51625B}"/>
              </a:ext>
            </a:extLst>
          </p:cNvPr>
          <p:cNvSpPr txBox="1">
            <a:spLocks/>
          </p:cNvSpPr>
          <p:nvPr/>
        </p:nvSpPr>
        <p:spPr>
          <a:xfrm>
            <a:off x="577942" y="3570798"/>
            <a:ext cx="8596668" cy="11893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Here are a couple things that we can still get via Outlook:</a:t>
            </a:r>
          </a:p>
        </p:txBody>
      </p:sp>
      <p:sp>
        <p:nvSpPr>
          <p:cNvPr id="5" name="Content Placeholder 2">
            <a:extLst>
              <a:ext uri="{FF2B5EF4-FFF2-40B4-BE49-F238E27FC236}">
                <a16:creationId xmlns:a16="http://schemas.microsoft.com/office/drawing/2014/main" id="{E45F4F8A-6ADF-4955-8B41-E23429519188}"/>
              </a:ext>
            </a:extLst>
          </p:cNvPr>
          <p:cNvSpPr txBox="1">
            <a:spLocks/>
          </p:cNvSpPr>
          <p:nvPr/>
        </p:nvSpPr>
        <p:spPr>
          <a:xfrm>
            <a:off x="597297" y="4760181"/>
            <a:ext cx="8596668" cy="9746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Screenshots of emails/texts that don’t have any sensitive information</a:t>
            </a:r>
          </a:p>
          <a:p>
            <a:r>
              <a:rPr lang="en-US" dirty="0"/>
              <a:t>Cancellation proof to add to a cardholder dispute</a:t>
            </a:r>
          </a:p>
        </p:txBody>
      </p:sp>
    </p:spTree>
    <p:extLst>
      <p:ext uri="{BB962C8B-B14F-4D97-AF65-F5344CB8AC3E}">
        <p14:creationId xmlns:p14="http://schemas.microsoft.com/office/powerpoint/2010/main" val="3332319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2A113-0B83-4D73-B25B-FD83A28522BA}"/>
              </a:ext>
            </a:extLst>
          </p:cNvPr>
          <p:cNvSpPr>
            <a:spLocks noGrp="1"/>
          </p:cNvSpPr>
          <p:nvPr>
            <p:ph type="ctrTitle"/>
          </p:nvPr>
        </p:nvSpPr>
        <p:spPr>
          <a:xfrm>
            <a:off x="2441787" y="2912342"/>
            <a:ext cx="5808133" cy="1033316"/>
          </a:xfrm>
        </p:spPr>
        <p:txBody>
          <a:bodyPr/>
          <a:lstStyle/>
          <a:p>
            <a:r>
              <a:rPr lang="en-US" dirty="0"/>
              <a:t>Folders &amp; Inbox!</a:t>
            </a:r>
          </a:p>
        </p:txBody>
      </p:sp>
    </p:spTree>
    <p:extLst>
      <p:ext uri="{BB962C8B-B14F-4D97-AF65-F5344CB8AC3E}">
        <p14:creationId xmlns:p14="http://schemas.microsoft.com/office/powerpoint/2010/main" val="47662142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A8F03C-72B8-4003-8389-8AF763643BA3}"/>
              </a:ext>
            </a:extLst>
          </p:cNvPr>
          <p:cNvPicPr>
            <a:picLocks noChangeAspect="1"/>
          </p:cNvPicPr>
          <p:nvPr/>
        </p:nvPicPr>
        <p:blipFill>
          <a:blip r:embed="rId3"/>
          <a:stretch>
            <a:fillRect/>
          </a:stretch>
        </p:blipFill>
        <p:spPr>
          <a:xfrm>
            <a:off x="0" y="0"/>
            <a:ext cx="12189301" cy="6224631"/>
          </a:xfrm>
          <a:prstGeom prst="rect">
            <a:avLst/>
          </a:prstGeom>
        </p:spPr>
      </p:pic>
      <p:pic>
        <p:nvPicPr>
          <p:cNvPr id="3" name="Picture 2">
            <a:extLst>
              <a:ext uri="{FF2B5EF4-FFF2-40B4-BE49-F238E27FC236}">
                <a16:creationId xmlns:a16="http://schemas.microsoft.com/office/drawing/2014/main" id="{C4975810-06E8-4EE7-82B6-A43089264070}"/>
              </a:ext>
            </a:extLst>
          </p:cNvPr>
          <p:cNvPicPr>
            <a:picLocks noChangeAspect="1"/>
          </p:cNvPicPr>
          <p:nvPr/>
        </p:nvPicPr>
        <p:blipFill>
          <a:blip r:embed="rId4"/>
          <a:stretch>
            <a:fillRect/>
          </a:stretch>
        </p:blipFill>
        <p:spPr>
          <a:xfrm>
            <a:off x="0" y="1488141"/>
            <a:ext cx="1739152" cy="3559024"/>
          </a:xfrm>
          <a:prstGeom prst="rect">
            <a:avLst/>
          </a:prstGeom>
        </p:spPr>
      </p:pic>
      <p:sp>
        <p:nvSpPr>
          <p:cNvPr id="5" name="Rectangle 4">
            <a:extLst>
              <a:ext uri="{FF2B5EF4-FFF2-40B4-BE49-F238E27FC236}">
                <a16:creationId xmlns:a16="http://schemas.microsoft.com/office/drawing/2014/main" id="{E8DA2967-9765-4F07-A443-20FCC063A7B0}"/>
              </a:ext>
            </a:extLst>
          </p:cNvPr>
          <p:cNvSpPr/>
          <p:nvPr/>
        </p:nvSpPr>
        <p:spPr>
          <a:xfrm>
            <a:off x="0" y="1488141"/>
            <a:ext cx="1739153" cy="4123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F889C0-6058-4FDB-BA83-6FFBBC5D2726}"/>
              </a:ext>
            </a:extLst>
          </p:cNvPr>
          <p:cNvSpPr/>
          <p:nvPr/>
        </p:nvSpPr>
        <p:spPr>
          <a:xfrm>
            <a:off x="0" y="1900518"/>
            <a:ext cx="1739153" cy="32452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977869-DC86-419B-A821-A5F40C8C03C9}"/>
              </a:ext>
            </a:extLst>
          </p:cNvPr>
          <p:cNvSpPr/>
          <p:nvPr/>
        </p:nvSpPr>
        <p:spPr>
          <a:xfrm>
            <a:off x="0" y="2225041"/>
            <a:ext cx="1739153" cy="2642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150E86-A85A-48FD-A2CE-2A4F972002B7}"/>
              </a:ext>
            </a:extLst>
          </p:cNvPr>
          <p:cNvSpPr/>
          <p:nvPr/>
        </p:nvSpPr>
        <p:spPr>
          <a:xfrm>
            <a:off x="-1" y="2858267"/>
            <a:ext cx="1739153" cy="2642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8448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45FE38-2E25-4063-9AB8-591C0A7BE0AB}"/>
              </a:ext>
            </a:extLst>
          </p:cNvPr>
          <p:cNvPicPr>
            <a:picLocks noChangeAspect="1"/>
          </p:cNvPicPr>
          <p:nvPr/>
        </p:nvPicPr>
        <p:blipFill>
          <a:blip r:embed="rId3"/>
          <a:stretch>
            <a:fillRect/>
          </a:stretch>
        </p:blipFill>
        <p:spPr>
          <a:xfrm>
            <a:off x="0" y="751840"/>
            <a:ext cx="12192000" cy="5541818"/>
          </a:xfrm>
          <a:prstGeom prst="rect">
            <a:avLst/>
          </a:prstGeom>
        </p:spPr>
      </p:pic>
      <p:sp>
        <p:nvSpPr>
          <p:cNvPr id="11" name="Rectangle 10">
            <a:extLst>
              <a:ext uri="{FF2B5EF4-FFF2-40B4-BE49-F238E27FC236}">
                <a16:creationId xmlns:a16="http://schemas.microsoft.com/office/drawing/2014/main" id="{A6F889C0-6058-4FDB-BA83-6FFBBC5D2726}"/>
              </a:ext>
            </a:extLst>
          </p:cNvPr>
          <p:cNvSpPr/>
          <p:nvPr/>
        </p:nvSpPr>
        <p:spPr>
          <a:xfrm>
            <a:off x="2346961" y="3668359"/>
            <a:ext cx="223520" cy="1924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06ACA140-7009-4BCE-9B12-68FF7880B0D5}"/>
              </a:ext>
            </a:extLst>
          </p:cNvPr>
          <p:cNvSpPr/>
          <p:nvPr/>
        </p:nvSpPr>
        <p:spPr>
          <a:xfrm rot="14889314">
            <a:off x="2554560" y="3421116"/>
            <a:ext cx="352806" cy="4729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DEA84EF-8796-4D16-584E-DC642FED5DFC}"/>
              </a:ext>
            </a:extLst>
          </p:cNvPr>
          <p:cNvSpPr/>
          <p:nvPr/>
        </p:nvSpPr>
        <p:spPr>
          <a:xfrm>
            <a:off x="3187523" y="3668359"/>
            <a:ext cx="1034673" cy="2579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5242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AEC74F-DC8F-4E4F-89D7-166EE9447E6A}"/>
              </a:ext>
            </a:extLst>
          </p:cNvPr>
          <p:cNvPicPr>
            <a:picLocks noChangeAspect="1"/>
          </p:cNvPicPr>
          <p:nvPr/>
        </p:nvPicPr>
        <p:blipFill>
          <a:blip r:embed="rId3"/>
          <a:stretch>
            <a:fillRect/>
          </a:stretch>
        </p:blipFill>
        <p:spPr>
          <a:xfrm>
            <a:off x="469900" y="1333817"/>
            <a:ext cx="9220200" cy="4352925"/>
          </a:xfrm>
          <a:prstGeom prst="rect">
            <a:avLst/>
          </a:prstGeom>
        </p:spPr>
      </p:pic>
      <p:sp>
        <p:nvSpPr>
          <p:cNvPr id="6" name="Rectangle 5">
            <a:extLst>
              <a:ext uri="{FF2B5EF4-FFF2-40B4-BE49-F238E27FC236}">
                <a16:creationId xmlns:a16="http://schemas.microsoft.com/office/drawing/2014/main" id="{E8098373-B1E8-4AE4-8A56-F686AEC82539}"/>
              </a:ext>
            </a:extLst>
          </p:cNvPr>
          <p:cNvSpPr/>
          <p:nvPr/>
        </p:nvSpPr>
        <p:spPr>
          <a:xfrm>
            <a:off x="680721" y="2669126"/>
            <a:ext cx="1290320" cy="32452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1CFFA40-47A9-4608-84C2-C0DFF2CFC07A}"/>
              </a:ext>
            </a:extLst>
          </p:cNvPr>
          <p:cNvSpPr/>
          <p:nvPr/>
        </p:nvSpPr>
        <p:spPr>
          <a:xfrm>
            <a:off x="3129281" y="2669126"/>
            <a:ext cx="1137919" cy="32452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F127484-DCF5-4123-866B-07C490A5FF28}"/>
              </a:ext>
            </a:extLst>
          </p:cNvPr>
          <p:cNvSpPr/>
          <p:nvPr/>
        </p:nvSpPr>
        <p:spPr>
          <a:xfrm>
            <a:off x="4378960" y="2669126"/>
            <a:ext cx="1137919" cy="32452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17E73BC-C274-1245-AA1B-9389CE8F34EB}"/>
              </a:ext>
            </a:extLst>
          </p:cNvPr>
          <p:cNvSpPr/>
          <p:nvPr/>
        </p:nvSpPr>
        <p:spPr>
          <a:xfrm>
            <a:off x="1650829" y="3695383"/>
            <a:ext cx="760978" cy="1533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760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546483-1A81-48E6-AB2A-2C6EBA7E26E7}"/>
              </a:ext>
            </a:extLst>
          </p:cNvPr>
          <p:cNvPicPr>
            <a:picLocks noChangeAspect="1"/>
          </p:cNvPicPr>
          <p:nvPr/>
        </p:nvPicPr>
        <p:blipFill>
          <a:blip r:embed="rId3"/>
          <a:stretch>
            <a:fillRect/>
          </a:stretch>
        </p:blipFill>
        <p:spPr>
          <a:xfrm>
            <a:off x="0" y="-3521"/>
            <a:ext cx="11734800" cy="6861521"/>
          </a:xfrm>
          <a:prstGeom prst="rect">
            <a:avLst/>
          </a:prstGeom>
        </p:spPr>
      </p:pic>
      <p:sp>
        <p:nvSpPr>
          <p:cNvPr id="4" name="Arrow: Up 3">
            <a:extLst>
              <a:ext uri="{FF2B5EF4-FFF2-40B4-BE49-F238E27FC236}">
                <a16:creationId xmlns:a16="http://schemas.microsoft.com/office/drawing/2014/main" id="{F6D3E258-1292-4926-B97B-18CEA95A0958}"/>
              </a:ext>
            </a:extLst>
          </p:cNvPr>
          <p:cNvSpPr/>
          <p:nvPr/>
        </p:nvSpPr>
        <p:spPr>
          <a:xfrm rot="20096757">
            <a:off x="5071379" y="4770474"/>
            <a:ext cx="360935" cy="8860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7103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A8F03C-72B8-4003-8389-8AF763643BA3}"/>
              </a:ext>
            </a:extLst>
          </p:cNvPr>
          <p:cNvPicPr>
            <a:picLocks noChangeAspect="1"/>
          </p:cNvPicPr>
          <p:nvPr/>
        </p:nvPicPr>
        <p:blipFill>
          <a:blip r:embed="rId3"/>
          <a:stretch>
            <a:fillRect/>
          </a:stretch>
        </p:blipFill>
        <p:spPr>
          <a:xfrm>
            <a:off x="0" y="0"/>
            <a:ext cx="12189301" cy="6224631"/>
          </a:xfrm>
          <a:prstGeom prst="rect">
            <a:avLst/>
          </a:prstGeom>
        </p:spPr>
      </p:pic>
      <p:pic>
        <p:nvPicPr>
          <p:cNvPr id="2" name="Picture 1">
            <a:extLst>
              <a:ext uri="{FF2B5EF4-FFF2-40B4-BE49-F238E27FC236}">
                <a16:creationId xmlns:a16="http://schemas.microsoft.com/office/drawing/2014/main" id="{7AF89F93-C466-42E0-B3AA-17F20952C001}"/>
              </a:ext>
            </a:extLst>
          </p:cNvPr>
          <p:cNvPicPr>
            <a:picLocks noChangeAspect="1"/>
          </p:cNvPicPr>
          <p:nvPr/>
        </p:nvPicPr>
        <p:blipFill>
          <a:blip r:embed="rId4"/>
          <a:stretch>
            <a:fillRect/>
          </a:stretch>
        </p:blipFill>
        <p:spPr>
          <a:xfrm>
            <a:off x="0" y="2250141"/>
            <a:ext cx="1739153" cy="1249559"/>
          </a:xfrm>
          <a:prstGeom prst="rect">
            <a:avLst/>
          </a:prstGeom>
        </p:spPr>
      </p:pic>
      <p:sp>
        <p:nvSpPr>
          <p:cNvPr id="5" name="Rectangle 4">
            <a:extLst>
              <a:ext uri="{FF2B5EF4-FFF2-40B4-BE49-F238E27FC236}">
                <a16:creationId xmlns:a16="http://schemas.microsoft.com/office/drawing/2014/main" id="{E8DA2967-9765-4F07-A443-20FCC063A7B0}"/>
              </a:ext>
            </a:extLst>
          </p:cNvPr>
          <p:cNvSpPr/>
          <p:nvPr/>
        </p:nvSpPr>
        <p:spPr>
          <a:xfrm>
            <a:off x="0" y="2250141"/>
            <a:ext cx="1739153" cy="3914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150E86-A85A-48FD-A2CE-2A4F972002B7}"/>
              </a:ext>
            </a:extLst>
          </p:cNvPr>
          <p:cNvSpPr/>
          <p:nvPr/>
        </p:nvSpPr>
        <p:spPr>
          <a:xfrm>
            <a:off x="0" y="2938545"/>
            <a:ext cx="1739153" cy="2642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8215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71AEA6-E878-4E0D-AC35-4A66936823EB}"/>
              </a:ext>
            </a:extLst>
          </p:cNvPr>
          <p:cNvPicPr>
            <a:picLocks noChangeAspect="1"/>
          </p:cNvPicPr>
          <p:nvPr/>
        </p:nvPicPr>
        <p:blipFill>
          <a:blip r:embed="rId3"/>
          <a:stretch>
            <a:fillRect/>
          </a:stretch>
        </p:blipFill>
        <p:spPr>
          <a:xfrm>
            <a:off x="0" y="1359436"/>
            <a:ext cx="12192000" cy="3793688"/>
          </a:xfrm>
          <a:prstGeom prst="rect">
            <a:avLst/>
          </a:prstGeom>
        </p:spPr>
      </p:pic>
      <p:sp>
        <p:nvSpPr>
          <p:cNvPr id="13" name="Rectangle 12">
            <a:extLst>
              <a:ext uri="{FF2B5EF4-FFF2-40B4-BE49-F238E27FC236}">
                <a16:creationId xmlns:a16="http://schemas.microsoft.com/office/drawing/2014/main" id="{12150E86-A85A-48FD-A2CE-2A4F972002B7}"/>
              </a:ext>
            </a:extLst>
          </p:cNvPr>
          <p:cNvSpPr/>
          <p:nvPr/>
        </p:nvSpPr>
        <p:spPr>
          <a:xfrm>
            <a:off x="2804160" y="3883425"/>
            <a:ext cx="2082800" cy="2642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753DE27-779A-4209-AACE-07100F3EA6D9}"/>
              </a:ext>
            </a:extLst>
          </p:cNvPr>
          <p:cNvPicPr>
            <a:picLocks noChangeAspect="1"/>
          </p:cNvPicPr>
          <p:nvPr/>
        </p:nvPicPr>
        <p:blipFill>
          <a:blip r:embed="rId4"/>
          <a:stretch>
            <a:fillRect/>
          </a:stretch>
        </p:blipFill>
        <p:spPr>
          <a:xfrm>
            <a:off x="6869547" y="502169"/>
            <a:ext cx="5200533" cy="5853662"/>
          </a:xfrm>
          <a:prstGeom prst="rect">
            <a:avLst/>
          </a:prstGeom>
          <a:ln>
            <a:noFill/>
          </a:ln>
          <a:effectLst>
            <a:outerShdw blurRad="292100" dist="139700" dir="2700000" algn="tl" rotWithShape="0">
              <a:srgbClr val="333333">
                <a:alpha val="65000"/>
              </a:srgbClr>
            </a:outerShdw>
          </a:effectLst>
        </p:spPr>
      </p:pic>
      <p:sp>
        <p:nvSpPr>
          <p:cNvPr id="9" name="Arrow: Up 8">
            <a:extLst>
              <a:ext uri="{FF2B5EF4-FFF2-40B4-BE49-F238E27FC236}">
                <a16:creationId xmlns:a16="http://schemas.microsoft.com/office/drawing/2014/main" id="{4B1FC3F6-C494-43E0-888B-E8A2EDB6A86B}"/>
              </a:ext>
            </a:extLst>
          </p:cNvPr>
          <p:cNvSpPr/>
          <p:nvPr/>
        </p:nvSpPr>
        <p:spPr>
          <a:xfrm rot="15356147">
            <a:off x="5646082" y="2733945"/>
            <a:ext cx="352806" cy="19992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A6788E01-9A42-452C-8A34-A8DEB93BE9CF}"/>
              </a:ext>
            </a:extLst>
          </p:cNvPr>
          <p:cNvSpPr/>
          <p:nvPr/>
        </p:nvSpPr>
        <p:spPr>
          <a:xfrm rot="4310535">
            <a:off x="10111810" y="2612513"/>
            <a:ext cx="352806" cy="7260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07F5C1-E283-4088-8344-917F1E982FE3}"/>
              </a:ext>
            </a:extLst>
          </p:cNvPr>
          <p:cNvSpPr/>
          <p:nvPr/>
        </p:nvSpPr>
        <p:spPr>
          <a:xfrm>
            <a:off x="10637424" y="2711323"/>
            <a:ext cx="579216" cy="2642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2669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2A113-0B83-4D73-B25B-FD83A28522BA}"/>
              </a:ext>
            </a:extLst>
          </p:cNvPr>
          <p:cNvSpPr>
            <a:spLocks noGrp="1"/>
          </p:cNvSpPr>
          <p:nvPr>
            <p:ph type="ctrTitle"/>
          </p:nvPr>
        </p:nvSpPr>
        <p:spPr/>
        <p:txBody>
          <a:bodyPr/>
          <a:lstStyle/>
          <a:p>
            <a:pPr algn="ctr"/>
            <a:r>
              <a:rPr lang="en-US" dirty="0"/>
              <a:t>The End!</a:t>
            </a:r>
          </a:p>
        </p:txBody>
      </p:sp>
      <p:sp>
        <p:nvSpPr>
          <p:cNvPr id="2" name="Subtitle 1">
            <a:extLst>
              <a:ext uri="{FF2B5EF4-FFF2-40B4-BE49-F238E27FC236}">
                <a16:creationId xmlns:a16="http://schemas.microsoft.com/office/drawing/2014/main" id="{897130DD-4C8F-40E5-A1FB-2ADCD80044E2}"/>
              </a:ext>
            </a:extLst>
          </p:cNvPr>
          <p:cNvSpPr>
            <a:spLocks noGrp="1"/>
          </p:cNvSpPr>
          <p:nvPr>
            <p:ph type="subTitle" idx="1"/>
          </p:nvPr>
        </p:nvSpPr>
        <p:spPr>
          <a:xfrm>
            <a:off x="1507066" y="4050833"/>
            <a:ext cx="8023013" cy="1096899"/>
          </a:xfrm>
        </p:spPr>
        <p:txBody>
          <a:bodyPr/>
          <a:lstStyle/>
          <a:p>
            <a:pPr algn="ctr"/>
            <a:r>
              <a:rPr lang="en-US" dirty="0"/>
              <a:t>You should be Citrix ShareFile professionals!! Please don’t hesitate to reach out to the group chat if you need help with using this cool new site!</a:t>
            </a:r>
          </a:p>
        </p:txBody>
      </p:sp>
    </p:spTree>
    <p:extLst>
      <p:ext uri="{BB962C8B-B14F-4D97-AF65-F5344CB8AC3E}">
        <p14:creationId xmlns:p14="http://schemas.microsoft.com/office/powerpoint/2010/main" val="321488136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A8F03C-72B8-4003-8389-8AF763643BA3}"/>
              </a:ext>
            </a:extLst>
          </p:cNvPr>
          <p:cNvPicPr>
            <a:picLocks noChangeAspect="1"/>
          </p:cNvPicPr>
          <p:nvPr/>
        </p:nvPicPr>
        <p:blipFill>
          <a:blip r:embed="rId3"/>
          <a:stretch>
            <a:fillRect/>
          </a:stretch>
        </p:blipFill>
        <p:spPr>
          <a:xfrm>
            <a:off x="0" y="0"/>
            <a:ext cx="12189301" cy="6224631"/>
          </a:xfrm>
          <a:prstGeom prst="rect">
            <a:avLst/>
          </a:prstGeom>
        </p:spPr>
      </p:pic>
      <p:sp>
        <p:nvSpPr>
          <p:cNvPr id="2" name="Rectangle 1">
            <a:extLst>
              <a:ext uri="{FF2B5EF4-FFF2-40B4-BE49-F238E27FC236}">
                <a16:creationId xmlns:a16="http://schemas.microsoft.com/office/drawing/2014/main" id="{97E5043A-6EE4-46EA-B233-BB20E4DB7BF9}"/>
              </a:ext>
            </a:extLst>
          </p:cNvPr>
          <p:cNvSpPr/>
          <p:nvPr/>
        </p:nvSpPr>
        <p:spPr>
          <a:xfrm>
            <a:off x="0" y="1075764"/>
            <a:ext cx="1739153" cy="4123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8DA2967-9765-4F07-A443-20FCC063A7B0}"/>
              </a:ext>
            </a:extLst>
          </p:cNvPr>
          <p:cNvSpPr/>
          <p:nvPr/>
        </p:nvSpPr>
        <p:spPr>
          <a:xfrm>
            <a:off x="0" y="1488141"/>
            <a:ext cx="1739153" cy="4123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23B474A-EDF9-4D64-B0A3-9F09B7123913}"/>
              </a:ext>
            </a:extLst>
          </p:cNvPr>
          <p:cNvSpPr/>
          <p:nvPr/>
        </p:nvSpPr>
        <p:spPr>
          <a:xfrm>
            <a:off x="0" y="2214881"/>
            <a:ext cx="1739153" cy="4876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D08C83-74D4-4177-AA80-EF05908BC38B}"/>
              </a:ext>
            </a:extLst>
          </p:cNvPr>
          <p:cNvSpPr/>
          <p:nvPr/>
        </p:nvSpPr>
        <p:spPr>
          <a:xfrm>
            <a:off x="1849120" y="1656678"/>
            <a:ext cx="5069840" cy="30982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FC20C1-4DCA-4C9C-9457-8B4D93AB106A}"/>
              </a:ext>
            </a:extLst>
          </p:cNvPr>
          <p:cNvSpPr/>
          <p:nvPr/>
        </p:nvSpPr>
        <p:spPr>
          <a:xfrm>
            <a:off x="7028927" y="1656678"/>
            <a:ext cx="5069840" cy="30982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A1F1F7-13E6-44CC-A8CC-0C62C2CFAA0A}"/>
              </a:ext>
            </a:extLst>
          </p:cNvPr>
          <p:cNvSpPr/>
          <p:nvPr/>
        </p:nvSpPr>
        <p:spPr>
          <a:xfrm>
            <a:off x="7272767" y="2214880"/>
            <a:ext cx="1088913" cy="95503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426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C394-ADCB-4485-89CF-C67476A5FF04}"/>
              </a:ext>
            </a:extLst>
          </p:cNvPr>
          <p:cNvSpPr>
            <a:spLocks noGrp="1"/>
          </p:cNvSpPr>
          <p:nvPr>
            <p:ph type="ctrTitle"/>
          </p:nvPr>
        </p:nvSpPr>
        <p:spPr>
          <a:xfrm>
            <a:off x="1524000" y="2909547"/>
            <a:ext cx="7575176" cy="1038905"/>
          </a:xfrm>
        </p:spPr>
        <p:txBody>
          <a:bodyPr>
            <a:normAutofit/>
          </a:bodyPr>
          <a:lstStyle/>
          <a:p>
            <a:pPr algn="ctr"/>
            <a:r>
              <a:rPr lang="en-US" dirty="0"/>
              <a:t>Sending Files!</a:t>
            </a:r>
          </a:p>
        </p:txBody>
      </p:sp>
    </p:spTree>
    <p:extLst>
      <p:ext uri="{BB962C8B-B14F-4D97-AF65-F5344CB8AC3E}">
        <p14:creationId xmlns:p14="http://schemas.microsoft.com/office/powerpoint/2010/main" val="22687240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D0071B-3A19-4D7A-A29A-3A7454525E52}"/>
              </a:ext>
            </a:extLst>
          </p:cNvPr>
          <p:cNvPicPr>
            <a:picLocks noChangeAspect="1"/>
          </p:cNvPicPr>
          <p:nvPr/>
        </p:nvPicPr>
        <p:blipFill>
          <a:blip r:embed="rId3"/>
          <a:stretch>
            <a:fillRect/>
          </a:stretch>
        </p:blipFill>
        <p:spPr>
          <a:xfrm>
            <a:off x="1" y="0"/>
            <a:ext cx="11803310" cy="6852633"/>
          </a:xfrm>
          <a:prstGeom prst="rect">
            <a:avLst/>
          </a:prstGeom>
        </p:spPr>
      </p:pic>
      <p:sp>
        <p:nvSpPr>
          <p:cNvPr id="3" name="Rectangle 2">
            <a:extLst>
              <a:ext uri="{FF2B5EF4-FFF2-40B4-BE49-F238E27FC236}">
                <a16:creationId xmlns:a16="http://schemas.microsoft.com/office/drawing/2014/main" id="{0F3DE89A-F35D-46B9-A113-52348A4E68F9}"/>
              </a:ext>
            </a:extLst>
          </p:cNvPr>
          <p:cNvSpPr/>
          <p:nvPr/>
        </p:nvSpPr>
        <p:spPr>
          <a:xfrm>
            <a:off x="2794000" y="1736164"/>
            <a:ext cx="1869440" cy="2398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EE3DC3C-59EC-4020-A581-54C0649DAC8E}"/>
              </a:ext>
            </a:extLst>
          </p:cNvPr>
          <p:cNvSpPr/>
          <p:nvPr/>
        </p:nvSpPr>
        <p:spPr>
          <a:xfrm>
            <a:off x="4966936" y="1736164"/>
            <a:ext cx="1869440" cy="2398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377E0E5-FE0A-49AC-A7C1-667E893A7C24}"/>
              </a:ext>
            </a:extLst>
          </p:cNvPr>
          <p:cNvCxnSpPr>
            <a:cxnSpLocks/>
          </p:cNvCxnSpPr>
          <p:nvPr/>
        </p:nvCxnSpPr>
        <p:spPr>
          <a:xfrm>
            <a:off x="7172960" y="1736164"/>
            <a:ext cx="1757680" cy="23989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A56B91-EE74-4EB8-B97F-6B192E059E83}"/>
              </a:ext>
            </a:extLst>
          </p:cNvPr>
          <p:cNvCxnSpPr>
            <a:cxnSpLocks/>
          </p:cNvCxnSpPr>
          <p:nvPr/>
        </p:nvCxnSpPr>
        <p:spPr>
          <a:xfrm flipH="1">
            <a:off x="7284720" y="1736164"/>
            <a:ext cx="1645920" cy="23989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53F8A38-EC16-458D-BEAF-9FBFE4D20792}"/>
              </a:ext>
            </a:extLst>
          </p:cNvPr>
          <p:cNvSpPr/>
          <p:nvPr/>
        </p:nvSpPr>
        <p:spPr>
          <a:xfrm>
            <a:off x="2794000" y="1736164"/>
            <a:ext cx="1869440" cy="2398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2568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F9DAF5-A984-4B60-9C25-D48B64E793BB}"/>
              </a:ext>
            </a:extLst>
          </p:cNvPr>
          <p:cNvPicPr>
            <a:picLocks noChangeAspect="1"/>
          </p:cNvPicPr>
          <p:nvPr/>
        </p:nvPicPr>
        <p:blipFill>
          <a:blip r:embed="rId3"/>
          <a:stretch>
            <a:fillRect/>
          </a:stretch>
        </p:blipFill>
        <p:spPr>
          <a:xfrm>
            <a:off x="0" y="0"/>
            <a:ext cx="11528004" cy="6858000"/>
          </a:xfrm>
          <a:prstGeom prst="rect">
            <a:avLst/>
          </a:prstGeom>
        </p:spPr>
      </p:pic>
      <p:pic>
        <p:nvPicPr>
          <p:cNvPr id="3" name="Picture 2">
            <a:extLst>
              <a:ext uri="{FF2B5EF4-FFF2-40B4-BE49-F238E27FC236}">
                <a16:creationId xmlns:a16="http://schemas.microsoft.com/office/drawing/2014/main" id="{5A82A50E-EDE4-4131-AD46-B97CE38D9009}"/>
              </a:ext>
            </a:extLst>
          </p:cNvPr>
          <p:cNvPicPr>
            <a:picLocks noChangeAspect="1"/>
          </p:cNvPicPr>
          <p:nvPr/>
        </p:nvPicPr>
        <p:blipFill>
          <a:blip r:embed="rId4"/>
          <a:stretch>
            <a:fillRect/>
          </a:stretch>
        </p:blipFill>
        <p:spPr>
          <a:xfrm>
            <a:off x="1236027" y="883920"/>
            <a:ext cx="3476875" cy="3950017"/>
          </a:xfrm>
          <a:prstGeom prst="rect">
            <a:avLst/>
          </a:prstGeom>
        </p:spPr>
      </p:pic>
      <p:sp>
        <p:nvSpPr>
          <p:cNvPr id="8" name="Arrow: Up 7">
            <a:extLst>
              <a:ext uri="{FF2B5EF4-FFF2-40B4-BE49-F238E27FC236}">
                <a16:creationId xmlns:a16="http://schemas.microsoft.com/office/drawing/2014/main" id="{A0651DC3-AD23-4B6C-95C2-E879D3716A55}"/>
              </a:ext>
            </a:extLst>
          </p:cNvPr>
          <p:cNvSpPr/>
          <p:nvPr/>
        </p:nvSpPr>
        <p:spPr>
          <a:xfrm rot="16644092">
            <a:off x="5262207" y="2377641"/>
            <a:ext cx="541858" cy="23948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8CF978-9A37-4124-A382-97D935E79085}"/>
              </a:ext>
            </a:extLst>
          </p:cNvPr>
          <p:cNvSpPr txBox="1"/>
          <p:nvPr/>
        </p:nvSpPr>
        <p:spPr>
          <a:xfrm>
            <a:off x="6238240" y="1813173"/>
            <a:ext cx="4937760" cy="3416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Hello (BLANK), </a:t>
            </a:r>
          </a:p>
          <a:p>
            <a:endParaRPr lang="en-US" sz="1200" dirty="0"/>
          </a:p>
          <a:p>
            <a:r>
              <a:rPr lang="en-US" sz="1200" dirty="0"/>
              <a:t>In order to the secured information, you will be required to register for Cyprus Credit Union ShareFile before you can download the document(s). If you already have an account with Cyprus Credit Union ShareFile, you will need to login with the email and password you previously set up. There is a "Forgot Password" option if you have forgotten your password. Please don't hesitate to reach out to our contact center at the number listed below if there is anything else that we can help you with. </a:t>
            </a:r>
          </a:p>
          <a:p>
            <a:endParaRPr lang="en-US" sz="1200" dirty="0"/>
          </a:p>
          <a:p>
            <a:r>
              <a:rPr lang="en-US" sz="1200" dirty="0"/>
              <a:t>Best regards, </a:t>
            </a:r>
          </a:p>
          <a:p>
            <a:endParaRPr lang="en-US" sz="1200" dirty="0"/>
          </a:p>
          <a:p>
            <a:r>
              <a:rPr lang="en-US" sz="1200" dirty="0"/>
              <a:t>(YOUR NAME)</a:t>
            </a:r>
          </a:p>
          <a:p>
            <a:r>
              <a:rPr lang="en-US" sz="1200" dirty="0"/>
              <a:t>(YOUR TITLE)</a:t>
            </a:r>
          </a:p>
          <a:p>
            <a:r>
              <a:rPr lang="fr-FR" sz="1200" dirty="0"/>
              <a:t>Email: (YOUR EMAIL)</a:t>
            </a:r>
          </a:p>
          <a:p>
            <a:r>
              <a:rPr lang="en-US" sz="1200" dirty="0"/>
              <a:t>Phone: 801-260-7600</a:t>
            </a:r>
          </a:p>
          <a:p>
            <a:r>
              <a:rPr lang="en-US" sz="1200" dirty="0"/>
              <a:t>Fax: 801-260-7904</a:t>
            </a:r>
          </a:p>
        </p:txBody>
      </p:sp>
      <p:sp>
        <p:nvSpPr>
          <p:cNvPr id="6" name="Rectangle 5">
            <a:extLst>
              <a:ext uri="{FF2B5EF4-FFF2-40B4-BE49-F238E27FC236}">
                <a16:creationId xmlns:a16="http://schemas.microsoft.com/office/drawing/2014/main" id="{F515DD2B-EBB6-4BB1-8224-13F9006750A5}"/>
              </a:ext>
            </a:extLst>
          </p:cNvPr>
          <p:cNvSpPr/>
          <p:nvPr/>
        </p:nvSpPr>
        <p:spPr>
          <a:xfrm>
            <a:off x="1186565" y="965200"/>
            <a:ext cx="3476875" cy="3759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6BCF8F-BA48-4366-914E-5A6D1CC26823}"/>
              </a:ext>
            </a:extLst>
          </p:cNvPr>
          <p:cNvSpPr/>
          <p:nvPr/>
        </p:nvSpPr>
        <p:spPr>
          <a:xfrm>
            <a:off x="5832649" y="965200"/>
            <a:ext cx="5695355" cy="5537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2085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F9DAF5-A984-4B60-9C25-D48B64E793BB}"/>
              </a:ext>
            </a:extLst>
          </p:cNvPr>
          <p:cNvPicPr>
            <a:picLocks noChangeAspect="1"/>
          </p:cNvPicPr>
          <p:nvPr/>
        </p:nvPicPr>
        <p:blipFill>
          <a:blip r:embed="rId3"/>
          <a:stretch>
            <a:fillRect/>
          </a:stretch>
        </p:blipFill>
        <p:spPr>
          <a:xfrm>
            <a:off x="0" y="0"/>
            <a:ext cx="11528004" cy="6858000"/>
          </a:xfrm>
          <a:prstGeom prst="rect">
            <a:avLst/>
          </a:prstGeom>
        </p:spPr>
      </p:pic>
      <p:pic>
        <p:nvPicPr>
          <p:cNvPr id="3" name="Picture 2">
            <a:extLst>
              <a:ext uri="{FF2B5EF4-FFF2-40B4-BE49-F238E27FC236}">
                <a16:creationId xmlns:a16="http://schemas.microsoft.com/office/drawing/2014/main" id="{5A82A50E-EDE4-4131-AD46-B97CE38D9009}"/>
              </a:ext>
            </a:extLst>
          </p:cNvPr>
          <p:cNvPicPr>
            <a:picLocks noChangeAspect="1"/>
          </p:cNvPicPr>
          <p:nvPr/>
        </p:nvPicPr>
        <p:blipFill>
          <a:blip r:embed="rId4"/>
          <a:stretch>
            <a:fillRect/>
          </a:stretch>
        </p:blipFill>
        <p:spPr>
          <a:xfrm>
            <a:off x="1236027" y="883920"/>
            <a:ext cx="3476875" cy="3950017"/>
          </a:xfrm>
          <a:prstGeom prst="rect">
            <a:avLst/>
          </a:prstGeom>
        </p:spPr>
      </p:pic>
      <p:pic>
        <p:nvPicPr>
          <p:cNvPr id="6" name="Picture 5">
            <a:extLst>
              <a:ext uri="{FF2B5EF4-FFF2-40B4-BE49-F238E27FC236}">
                <a16:creationId xmlns:a16="http://schemas.microsoft.com/office/drawing/2014/main" id="{22604ACE-2817-4A19-A1E2-CA3221E06E62}"/>
              </a:ext>
            </a:extLst>
          </p:cNvPr>
          <p:cNvPicPr>
            <a:picLocks noChangeAspect="1"/>
          </p:cNvPicPr>
          <p:nvPr/>
        </p:nvPicPr>
        <p:blipFill>
          <a:blip r:embed="rId5"/>
          <a:stretch>
            <a:fillRect/>
          </a:stretch>
        </p:blipFill>
        <p:spPr>
          <a:xfrm>
            <a:off x="5251788" y="380960"/>
            <a:ext cx="6697490" cy="647704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7215280-6CFA-48C8-BF19-B5979C67D201}"/>
              </a:ext>
            </a:extLst>
          </p:cNvPr>
          <p:cNvPicPr>
            <a:picLocks noChangeAspect="1"/>
          </p:cNvPicPr>
          <p:nvPr/>
        </p:nvPicPr>
        <p:blipFill>
          <a:blip r:embed="rId6"/>
          <a:stretch>
            <a:fillRect/>
          </a:stretch>
        </p:blipFill>
        <p:spPr>
          <a:xfrm>
            <a:off x="5251788" y="380961"/>
            <a:ext cx="6697490" cy="6477040"/>
          </a:xfrm>
          <a:prstGeom prst="rect">
            <a:avLst/>
          </a:prstGeom>
          <a:ln>
            <a:noFill/>
          </a:ln>
          <a:effectLst>
            <a:outerShdw blurRad="292100" dist="139700" dir="2700000" algn="tl" rotWithShape="0">
              <a:srgbClr val="333333">
                <a:alpha val="65000"/>
              </a:srgbClr>
            </a:outerShdw>
          </a:effectLst>
        </p:spPr>
      </p:pic>
      <p:sp>
        <p:nvSpPr>
          <p:cNvPr id="9" name="Arrow: Up 8">
            <a:extLst>
              <a:ext uri="{FF2B5EF4-FFF2-40B4-BE49-F238E27FC236}">
                <a16:creationId xmlns:a16="http://schemas.microsoft.com/office/drawing/2014/main" id="{48AFB093-B4E4-4850-A818-8166816BEC0C}"/>
              </a:ext>
            </a:extLst>
          </p:cNvPr>
          <p:cNvSpPr/>
          <p:nvPr/>
        </p:nvSpPr>
        <p:spPr>
          <a:xfrm rot="16644092">
            <a:off x="3767303" y="3484496"/>
            <a:ext cx="352806" cy="24841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3E1FE3F-DF51-4177-A228-451E757051FB}"/>
              </a:ext>
            </a:extLst>
          </p:cNvPr>
          <p:cNvSpPr/>
          <p:nvPr/>
        </p:nvSpPr>
        <p:spPr>
          <a:xfrm>
            <a:off x="5251788" y="1767840"/>
            <a:ext cx="2916852" cy="7213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C415DB-0F85-4AC0-91C3-FEE4C4D507A3}"/>
              </a:ext>
            </a:extLst>
          </p:cNvPr>
          <p:cNvSpPr/>
          <p:nvPr/>
        </p:nvSpPr>
        <p:spPr>
          <a:xfrm>
            <a:off x="1401949" y="4400871"/>
            <a:ext cx="1287290" cy="32571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7321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F9DAF5-A984-4B60-9C25-D48B64E793BB}"/>
              </a:ext>
            </a:extLst>
          </p:cNvPr>
          <p:cNvPicPr>
            <a:picLocks noChangeAspect="1"/>
          </p:cNvPicPr>
          <p:nvPr/>
        </p:nvPicPr>
        <p:blipFill>
          <a:blip r:embed="rId3"/>
          <a:stretch>
            <a:fillRect/>
          </a:stretch>
        </p:blipFill>
        <p:spPr>
          <a:xfrm>
            <a:off x="0" y="0"/>
            <a:ext cx="11528004" cy="6858000"/>
          </a:xfrm>
          <a:prstGeom prst="rect">
            <a:avLst/>
          </a:prstGeom>
        </p:spPr>
      </p:pic>
      <p:pic>
        <p:nvPicPr>
          <p:cNvPr id="3" name="Picture 2">
            <a:extLst>
              <a:ext uri="{FF2B5EF4-FFF2-40B4-BE49-F238E27FC236}">
                <a16:creationId xmlns:a16="http://schemas.microsoft.com/office/drawing/2014/main" id="{5A82A50E-EDE4-4131-AD46-B97CE38D9009}"/>
              </a:ext>
            </a:extLst>
          </p:cNvPr>
          <p:cNvPicPr>
            <a:picLocks noChangeAspect="1"/>
          </p:cNvPicPr>
          <p:nvPr/>
        </p:nvPicPr>
        <p:blipFill>
          <a:blip r:embed="rId4"/>
          <a:stretch>
            <a:fillRect/>
          </a:stretch>
        </p:blipFill>
        <p:spPr>
          <a:xfrm>
            <a:off x="1236027" y="883920"/>
            <a:ext cx="3476875" cy="3950017"/>
          </a:xfrm>
          <a:prstGeom prst="rect">
            <a:avLst/>
          </a:prstGeom>
        </p:spPr>
      </p:pic>
      <p:pic>
        <p:nvPicPr>
          <p:cNvPr id="9" name="Picture 8">
            <a:extLst>
              <a:ext uri="{FF2B5EF4-FFF2-40B4-BE49-F238E27FC236}">
                <a16:creationId xmlns:a16="http://schemas.microsoft.com/office/drawing/2014/main" id="{4874506B-9B26-43E4-8E8F-E49D730F6189}"/>
              </a:ext>
            </a:extLst>
          </p:cNvPr>
          <p:cNvPicPr>
            <a:picLocks noChangeAspect="1"/>
          </p:cNvPicPr>
          <p:nvPr/>
        </p:nvPicPr>
        <p:blipFill>
          <a:blip r:embed="rId5"/>
          <a:stretch>
            <a:fillRect/>
          </a:stretch>
        </p:blipFill>
        <p:spPr>
          <a:xfrm>
            <a:off x="7479100" y="2805058"/>
            <a:ext cx="2457380" cy="2675374"/>
          </a:xfrm>
          <a:prstGeom prst="rect">
            <a:avLst/>
          </a:prstGeom>
        </p:spPr>
      </p:pic>
      <p:sp>
        <p:nvSpPr>
          <p:cNvPr id="12" name="Arrow: Up 11">
            <a:extLst>
              <a:ext uri="{FF2B5EF4-FFF2-40B4-BE49-F238E27FC236}">
                <a16:creationId xmlns:a16="http://schemas.microsoft.com/office/drawing/2014/main" id="{3D84E449-6AF4-48D5-985B-9B18B88FC6A0}"/>
              </a:ext>
            </a:extLst>
          </p:cNvPr>
          <p:cNvSpPr/>
          <p:nvPr/>
        </p:nvSpPr>
        <p:spPr>
          <a:xfrm rot="4990861">
            <a:off x="7904742" y="4130580"/>
            <a:ext cx="189471" cy="757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A915289F-DC8E-4071-A858-894D6F01486B}"/>
              </a:ext>
            </a:extLst>
          </p:cNvPr>
          <p:cNvSpPr/>
          <p:nvPr/>
        </p:nvSpPr>
        <p:spPr>
          <a:xfrm rot="6219433">
            <a:off x="7774578" y="4455389"/>
            <a:ext cx="189471" cy="757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74094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916</TotalTime>
  <Words>2162</Words>
  <Application>Microsoft Office PowerPoint</Application>
  <PresentationFormat>Widescreen</PresentationFormat>
  <Paragraphs>180</Paragraphs>
  <Slides>32</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Trebuchet MS</vt:lpstr>
      <vt:lpstr>Wingdings 3</vt:lpstr>
      <vt:lpstr>Facet</vt:lpstr>
      <vt:lpstr>Welcome to Citrix ShareFile!</vt:lpstr>
      <vt:lpstr>Why Citrix?</vt:lpstr>
      <vt:lpstr>PowerPoint Presentation</vt:lpstr>
      <vt:lpstr>PowerPoint Presentation</vt:lpstr>
      <vt:lpstr>Sending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 Which of the following should be sent secure and which of the following doesn’t have to be sent secure? </vt:lpstr>
      <vt:lpstr>Receiving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a couple things that we NEED to request via Citrix ShareFile:</vt:lpstr>
      <vt:lpstr>Folders &amp; Inbox!</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Kyra Jones</dc:creator>
  <cp:lastModifiedBy>Kyra Jones</cp:lastModifiedBy>
  <cp:revision>57</cp:revision>
  <dcterms:created xsi:type="dcterms:W3CDTF">2022-02-03T01:06:36Z</dcterms:created>
  <dcterms:modified xsi:type="dcterms:W3CDTF">2023-04-04T01:59:27Z</dcterms:modified>
</cp:coreProperties>
</file>