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3"/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embeddedFontLst>
    <p:embeddedFont>
      <p:font typeface="Open Sans SemiBold"/>
      <p:regular r:id="rId21"/>
      <p:bold r:id="rId22"/>
      <p:italic r:id="rId23"/>
      <p:boldItalic r:id="rId24"/>
    </p:embeddedFont>
    <p:embeddedFont>
      <p:font typeface="Open Sans ExtraBold"/>
      <p:bold r:id="rId25"/>
      <p:boldItalic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OpenSansExtraBold-boldItalic.fntdata"/><Relationship Id="rId25" Type="http://schemas.openxmlformats.org/officeDocument/2006/relationships/font" Target="fonts/OpenSansExtraBold-bold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OpenSans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4.xml"/><Relationship Id="rId33" Type="http://schemas.openxmlformats.org/officeDocument/2006/relationships/font" Target="fonts/OpenSans-italic.fntdata"/><Relationship Id="rId10" Type="http://schemas.openxmlformats.org/officeDocument/2006/relationships/slide" Target="slides/slide3.xml"/><Relationship Id="rId32" Type="http://schemas.openxmlformats.org/officeDocument/2006/relationships/font" Target="fonts/OpenSan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 Juli 2023</a:t>
            </a:r>
            <a:endParaRPr/>
          </a:p>
        </p:txBody>
      </p:sp>
      <p:sp>
        <p:nvSpPr>
          <p:cNvPr id="171" name="Google Shape;171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fliest, Ziegelstein, Kachel enthält.&#10;&#10;Automatisch generierte Beschreibu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20875"/>
            <a:ext cx="12192000" cy="57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3429000"/>
            <a:ext cx="1527208" cy="1617044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763604" y="3574742"/>
            <a:ext cx="10925587" cy="64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53557" y="4329287"/>
            <a:ext cx="11005959" cy="100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  <a:defRPr b="1" i="0" sz="2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764117" y="5815012"/>
            <a:ext cx="533188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enutzerdefiniertes Layout">
  <p:cSld name="2_Benutzerdefiniertes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2"/>
          <p:cNvSpPr/>
          <p:nvPr>
            <p:ph idx="2" type="chart"/>
          </p:nvPr>
        </p:nvSpPr>
        <p:spPr>
          <a:xfrm>
            <a:off x="626445" y="1921261"/>
            <a:ext cx="10515511" cy="366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SemiBold"/>
              <a:buNone/>
              <a:defRPr b="1" i="0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enutzerdefiniertes Layout">
  <p:cSld name="3_Benutzerdefiniertes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SemiBold"/>
              <a:buNone/>
              <a:defRPr b="1" i="0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13"/>
          <p:cNvSpPr/>
          <p:nvPr>
            <p:ph idx="2" type="tbl"/>
          </p:nvPr>
        </p:nvSpPr>
        <p:spPr>
          <a:xfrm>
            <a:off x="626533" y="1921261"/>
            <a:ext cx="10515600" cy="366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enutzerdefiniertes Layout">
  <p:cSld name="5_Benutzerdefiniertes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>
            <p:ph idx="2" type="media"/>
          </p:nvPr>
        </p:nvSpPr>
        <p:spPr>
          <a:xfrm>
            <a:off x="626444" y="1512667"/>
            <a:ext cx="10515600" cy="4069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SemiBold"/>
              <a:buNone/>
              <a:defRPr b="1" i="0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nkeseite">
  <p:cSld name="Dankesei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63604" y="3574742"/>
            <a:ext cx="10925587" cy="64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764118" y="4379913"/>
            <a:ext cx="10924116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rvorgehobene Information">
  <p:cSld name="Hervorgehobene Informa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23783" y="361363"/>
            <a:ext cx="105156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ExtraBold"/>
              <a:buNone/>
              <a:defRPr b="0" i="0" sz="28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6813973" y="2000883"/>
            <a:ext cx="4537115" cy="359835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23783" y="2000883"/>
            <a:ext cx="5472217" cy="3598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eite">
  <p:cSld name="Zwischensei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63604" y="3574742"/>
            <a:ext cx="109255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computer, Computer, drinnen, arbeitend enthält.&#10;&#10;Automatisch generierte Beschreibu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-1" y="3429000"/>
            <a:ext cx="9622668" cy="1617044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763606" y="3574742"/>
            <a:ext cx="85497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64117" y="5815012"/>
            <a:ext cx="533188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Boden, gefliest enthält.&#10;&#10;Automatisch generierte Beschreibu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0" y="3429000"/>
            <a:ext cx="1527208" cy="1617044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4117" y="5815012"/>
            <a:ext cx="4496360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63604" y="3574742"/>
            <a:ext cx="10925587" cy="64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753557" y="4329287"/>
            <a:ext cx="11005959" cy="100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  <a:defRPr b="1" i="0" sz="2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iederung">
  <p:cSld name="Gliederung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26534" y="1436688"/>
            <a:ext cx="7977717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8940801" y="1436688"/>
            <a:ext cx="2854835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ispielfolie ohne Text">
  <p:cSld name="Beispielfolie ohne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links &amp; Aufzählung">
  <p:cSld name="Bild links &amp; Aufzählung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6444" y="365129"/>
            <a:ext cx="10515600" cy="108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767109" y="1468390"/>
            <a:ext cx="4419600" cy="294592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26533" y="4569876"/>
            <a:ext cx="44196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5433395" y="1468392"/>
            <a:ext cx="5725583" cy="294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enutzerdefiniertes Layout">
  <p:cSld name="8_Benutzerdefiniertes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6444" y="365129"/>
            <a:ext cx="10515600" cy="9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626444" y="1461600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6533" y="2155825"/>
            <a:ext cx="10515511" cy="342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enutzerdefiniertes Layout">
  <p:cSld name="4_Benutzerdefiniertes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6444" y="365129"/>
            <a:ext cx="10515600" cy="432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6444" y="1461600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10"/>
          <p:cNvSpPr/>
          <p:nvPr>
            <p:ph idx="3" type="pic"/>
          </p:nvPr>
        </p:nvSpPr>
        <p:spPr>
          <a:xfrm>
            <a:off x="6146711" y="2155824"/>
            <a:ext cx="4995333" cy="3430838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626533" y="2155826"/>
            <a:ext cx="5164667" cy="343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626444" y="365129"/>
            <a:ext cx="10515600" cy="108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626445" y="1447203"/>
            <a:ext cx="8476913" cy="4139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flipH="1" rot="10800000">
            <a:off x="0" y="6500642"/>
            <a:ext cx="12192000" cy="357358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t" bIns="67500" lIns="540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D99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11098443" y="5677294"/>
            <a:ext cx="661072" cy="24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8923091" y="5679531"/>
            <a:ext cx="1768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18. Februar 2022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515586" y="6273534"/>
            <a:ext cx="4133207" cy="24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5040001" y="6273534"/>
            <a:ext cx="4133207" cy="24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0" y="5030001"/>
            <a:ext cx="4531208" cy="4473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Hier steht Titel der Präsentation,</a:t>
            </a:r>
            <a:br>
              <a:rPr b="1" i="0" lang="en-US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-US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ggf. zweizeilig der– ändern in</a:t>
            </a:r>
            <a:r>
              <a:rPr b="1" i="1" lang="en-US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Ansicht &gt; Folienmaster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395638" y="5650162"/>
            <a:ext cx="3421931" cy="30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 SemiBold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Name Referent*in</a:t>
            </a:r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69447" y="6375490"/>
            <a:ext cx="85105" cy="9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192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2440" y="-340354"/>
            <a:ext cx="2914450" cy="216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halesgroup.com/en/markets/digital-identity-and-security/government/identity/eidas-regulations" TargetMode="External"/><Relationship Id="rId10" Type="http://schemas.openxmlformats.org/officeDocument/2006/relationships/hyperlink" Target="https://cointelegraph.com/news/europe-s-digital-id-wallet-easy-for-users-or-a-data-privacy-nightmare" TargetMode="External"/><Relationship Id="rId13" Type="http://schemas.openxmlformats.org/officeDocument/2006/relationships/hyperlink" Target="https://commission.europa.eu/strategy-and-policy/priorities-2019-2024/europe-fit-digital-age/european-digital-identity_en" TargetMode="External"/><Relationship Id="rId12" Type="http://schemas.openxmlformats.org/officeDocument/2006/relationships/hyperlink" Target="https://digital-strategy.ec.europa.eu/en/policies/eudi-wallet-implementation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fcw.com/2022/07/29/378338/greece-rolls-out-digital-id-cards-and-driving-licences/" TargetMode="External"/><Relationship Id="rId4" Type="http://schemas.openxmlformats.org/officeDocument/2006/relationships/hyperlink" Target="https://neoskosmos.com/en/2022/08/28/news/thousands-of-greeks-already-use-new-digital-id/" TargetMode="External"/><Relationship Id="rId9" Type="http://schemas.openxmlformats.org/officeDocument/2006/relationships/hyperlink" Target="https://www.electronicid.eu/en/blog/post/european-digital-identity-wallet/en" TargetMode="External"/><Relationship Id="rId14" Type="http://schemas.openxmlformats.org/officeDocument/2006/relationships/hyperlink" Target="https://www.kathimerini.gr/economy/562516471/antistrofi-metrisi-gia-tin-eniaia-eyropaiki-psifiaki-taytotita/" TargetMode="External"/><Relationship Id="rId5" Type="http://schemas.openxmlformats.org/officeDocument/2006/relationships/hyperlink" Target="https://news.gtp.gr/2022/07/28/greek-citizens-can-store-national-id-drivers-license-new-wallet-app/" TargetMode="External"/><Relationship Id="rId6" Type="http://schemas.openxmlformats.org/officeDocument/2006/relationships/hyperlink" Target="https://www.ekathimerini.com/news/1186666/minister-unveils-new-digital-tools-including-e-id/" TargetMode="External"/><Relationship Id="rId7" Type="http://schemas.openxmlformats.org/officeDocument/2006/relationships/hyperlink" Target="https://www.biometricupdate.com/202201/greece-to-introduce-full-mobile-version-of-digital-id-driving-licenses" TargetMode="External"/><Relationship Id="rId8" Type="http://schemas.openxmlformats.org/officeDocument/2006/relationships/hyperlink" Target="https://dukakis.org/shaping-futures/greece-rolls-out-digital-id-cards-and-driving-licenc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63604" y="3574742"/>
            <a:ext cx="10925587" cy="64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</a:pPr>
            <a:r>
              <a:rPr lang="en-US"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 E-Government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753557" y="4329287"/>
            <a:ext cx="11005959" cy="100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</a:pPr>
            <a:r>
              <a:rPr lang="en-US">
                <a:latin typeface="Open Sans SemiBold"/>
                <a:ea typeface="Open Sans SemiBold"/>
                <a:cs typeface="Open Sans SemiBold"/>
                <a:sym typeface="Open Sans SemiBold"/>
              </a:rPr>
              <a:t>Flip Class on the EU Digital Identity Wallet and the Greek Digital 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8595075" y="5327097"/>
            <a:ext cx="4075252" cy="10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Kyriakos Lampros Kiouranas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921" y="319638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200"/>
              <a:buFont typeface="Open Sans"/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The check of the authenticity of the Greek Digital ID and Driver License</a:t>
            </a:r>
            <a:endParaRPr sz="2200"/>
          </a:p>
        </p:txBody>
      </p:sp>
      <p:pic>
        <p:nvPicPr>
          <p:cNvPr descr="A screenshot of a cell phone&#10;&#10;Description automatically generated"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75" y="1086831"/>
            <a:ext cx="8964304" cy="530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626534" y="1436688"/>
            <a:ext cx="11355537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 conclusion, the EU Digital Identity Wallet and the Greek Digital ID are revolutionizing the way citizens engage with digital services.</a:t>
            </a:r>
            <a:endParaRPr sz="20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These initiatives provide secure, user-centric, and interoperable digital identity solutions, enhancing convenience, privacy, and trust.</a:t>
            </a:r>
            <a:endParaRPr sz="2000"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By embracing these technologies, we can create a future where citizens have greater control over their digital lives while enjoying seamless access to essential services.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626444" y="447757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626534" y="1436688"/>
            <a:ext cx="7977717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t/>
            </a:r>
            <a:endParaRPr sz="12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1" marL="685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C61A2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706915" y="1225626"/>
            <a:ext cx="10865385" cy="4854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https://www.nfcw.com/2022/07/29/378338/greece-rolls-out-digital-id-cards-and-driving-licences/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https://neoskosmos.com/en/2022/08/28/news/thousands-of-greeks-already-use-new-digital-id/</a:t>
            </a:r>
            <a:b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https://news.gtp.gr/2022/07/28/greek-citizens-can-store-national-id-drivers-license-new-wallet-app/</a:t>
            </a:r>
            <a:b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https://www.ekathimerini.com/news/1186666/minister-unveils-new-digital-tools-including-e-id/</a:t>
            </a:r>
            <a:b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https://www.biometricupdate.com/202201/greece-to-introduce-full-mobile-version-of-digital-id-driving-licenses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https://dukakis.org/shaping-futures/greece-rolls-out-digital-id-cards-and-driving-licences/</a:t>
            </a:r>
            <a:b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https://www.electronicid.eu/en/blog/post/european-digital-identity-wallet/en</a:t>
            </a:r>
            <a:b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https://cointelegraph.com/news/europe-s-digital-id-wallet-easy-for-users-or-a-data-privacy-nightmare</a:t>
            </a:r>
            <a:b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https://www.thalesgroup.com/en/markets/digital-identity-and-security/government/identity/eidas-regulations</a:t>
            </a:r>
            <a:br>
              <a:rPr b="0" i="0" lang="en-U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2"/>
              </a:rPr>
              <a:t>https://digital-strategy.ec.europa.eu/en/policies/eudi-wallet-implementation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https://commission.europa.eu/strategy-and-policy/priorities-2019-2024/europe-fit-digital-age/european-digital-identity_en</a:t>
            </a:r>
            <a:r>
              <a:rPr b="0" i="0" lang="en-U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4"/>
              </a:rPr>
              <a:t>/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763604" y="3574742"/>
            <a:ext cx="10925587" cy="64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</a:pPr>
            <a:r>
              <a:rPr lang="en-US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400"/>
              <a:buFont typeface="Open Sans"/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EU Digital Identity Wallet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1200"/>
              <a:buFont typeface="Open Sans"/>
              <a:buNone/>
            </a:pPr>
            <a:r>
              <a:t/>
            </a:r>
            <a:endParaRPr b="0" sz="1200">
              <a:solidFill>
                <a:srgbClr val="D1D5D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626534" y="1027824"/>
            <a:ext cx="10253086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 EU Digital Identity Wallet is an innovative solution that aims to provide a secure and user-centric approach to digital identity.</a:t>
            </a:r>
            <a:endParaRPr/>
          </a:p>
          <a:p>
            <a:pPr indent="-285750" lvl="0" marL="28575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It allows EU citizens to access a wide range of online services using a single digital identity.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 wallet is designed to be interoperable across member states, ensuring seamless authentication and access to public and private services.</a:t>
            </a:r>
            <a:endParaRPr/>
          </a:p>
          <a:p>
            <a:pPr indent="-1714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61191" y="401853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Features of the EU Digital Identity Wallet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672438" y="1149343"/>
            <a:ext cx="11365403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Secure Authentication: The wallet employs advanced encryption and authentication mechanisms to protect user data and ensure secure access to services.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Single Sign-On: Users can access multiple online services using their EU Digital Identity Wallet, eliminating the need for multiple usernames and passwords.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Cross-Border Mobility: Citizens can use their digital identity across EU member states, simplifying processes such as travel, e-commerce, and access to public services.</a:t>
            </a:r>
            <a:endParaRPr/>
          </a:p>
          <a:p>
            <a:pPr indent="-158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643464" y="833384"/>
            <a:ext cx="10612584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400"/>
              <a:buFont typeface="Open Sans"/>
              <a:buNone/>
            </a:pPr>
            <a:r>
              <a:rPr b="1" lang="en-US" sz="2400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rPr>
              <a:t>Benefits of the EU Digital Identity Wallet</a:t>
            </a:r>
            <a:endParaRPr b="1" sz="2400">
              <a:solidFill>
                <a:srgbClr val="C5192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Convenience: With a single digital identity, citizens can easily and quickly access a wide range of services, from healthcare to banking, with just a few clicks.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Privacy Protection: The wallet gives users control over their personal data, allowing them to choose what information is shared and with whom.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Increased Trust: By leveraging robust security measures, the EU Digital Identity Wallet enhances trust in online transactions and reduces the risk of identity fraud.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Greek Digital 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626534" y="1436688"/>
            <a:ext cx="11112504" cy="45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Greece has implemented its own digital identity solution, known as the Greek Digital ID.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Greek Digital ID offers Greek citizens a secure and efficient way to access public services, engage in e-commerce, and interact with the digital world.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Features of the Greek Digital 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626534" y="1436688"/>
            <a:ext cx="11389657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Seamless Integration: The Greek Digital ID seamlessly integrates with various public and private sector services, reducing administrative burden and simplifying processes.</a:t>
            </a:r>
            <a:endParaRPr/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Mobile-Friendly: The digital ID is accessible through mobile devices, ensuring convenience and ease of use for citizens on the go.</a:t>
            </a:r>
            <a:endParaRPr/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Strong Authentication: The Greek Digital ID employs multi-factor authentication methods, including biometrics, to enhance security and protect user identities.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Benefits of the Greek Digital ID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626534" y="1436688"/>
            <a:ext cx="11374059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Streamlined Services: Citizens can access a wide range of public services, such as tax filing, healthcare appointments, and social security benefits, conveniently and efficiently.</a:t>
            </a:r>
            <a:endParaRPr/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Digital Transformation: The Greek Digital ID plays a vital role in Greece's digital transformation efforts, promoting e-governance and fostering innovation in the public sector.</a:t>
            </a:r>
            <a:endParaRPr/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Empowered Citizens: By enabling citizens to access and manage their digital identities easily, the Greek Digital ID empowers individuals to participate fully in the digital society.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phone&#10;&#10;Description automatically generated"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76" y="906303"/>
            <a:ext cx="8861944" cy="551169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 txBox="1"/>
          <p:nvPr>
            <p:ph type="title"/>
          </p:nvPr>
        </p:nvSpPr>
        <p:spPr>
          <a:xfrm>
            <a:off x="626444" y="126294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The Greek Digital ID and Driver License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91907" y="353757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400"/>
              <a:buFont typeface="Open Sans"/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The Signing process to the Greek Digital ID and Driver License</a:t>
            </a:r>
            <a:endParaRPr sz="2400"/>
          </a:p>
        </p:txBody>
      </p:sp>
      <p:pic>
        <p:nvPicPr>
          <p:cNvPr descr="A close-up of a passport&#10;&#10;Description automatically generated" id="223" name="Google Shape;2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05" y="1072470"/>
            <a:ext cx="9328245" cy="513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elseiten">
  <a:themeElements>
    <a:clrScheme name="Benutzerdefiniert 2">
      <a:dk1>
        <a:srgbClr val="000000"/>
      </a:dk1>
      <a:lt1>
        <a:srgbClr val="FFFFFF"/>
      </a:lt1>
      <a:dk2>
        <a:srgbClr val="C61A27"/>
      </a:dk2>
      <a:lt2>
        <a:srgbClr val="FFFFFF"/>
      </a:lt2>
      <a:accent1>
        <a:srgbClr val="C61A27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C61A27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rvorhebungen">
  <a:themeElements>
    <a:clrScheme name="Master Rot">
      <a:dk1>
        <a:srgbClr val="FFFFFF"/>
      </a:dk1>
      <a:lt1>
        <a:srgbClr val="FFFFFF"/>
      </a:lt1>
      <a:dk2>
        <a:srgbClr val="C61A27"/>
      </a:dk2>
      <a:lt2>
        <a:srgbClr val="C61A27"/>
      </a:lt2>
      <a:accent1>
        <a:srgbClr val="C51925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FFFFFF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haltsseiten">
  <a:themeElements>
    <a:clrScheme name="Benutzerdefiniert 2">
      <a:dk1>
        <a:srgbClr val="000000"/>
      </a:dk1>
      <a:lt1>
        <a:srgbClr val="FFFFFF"/>
      </a:lt1>
      <a:dk2>
        <a:srgbClr val="C61A27"/>
      </a:dk2>
      <a:lt2>
        <a:srgbClr val="FFFFFF"/>
      </a:lt2>
      <a:accent1>
        <a:srgbClr val="C61A27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C61A27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enutzerdefiniertes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