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3"/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Open Sans ExtraBold"/>
      <p:bold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OpenSansExtraBold-boldItalic.fntdata"/><Relationship Id="rId21" Type="http://schemas.openxmlformats.org/officeDocument/2006/relationships/font" Target="fonts/OpenSansExtraBold-bold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25. Juli 2023</a:t>
            </a:r>
            <a:endParaRPr/>
          </a:p>
        </p:txBody>
      </p:sp>
      <p:sp>
        <p:nvSpPr>
          <p:cNvPr id="171" name="Google Shape;171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fliest, Ziegelstein, Kachel enthält.&#10;&#10;Automatisch generierte Beschreibu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20875"/>
            <a:ext cx="12192000" cy="57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3429000"/>
            <a:ext cx="152720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  <a:defRPr b="1" i="0" sz="2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764117" y="5815012"/>
            <a:ext cx="533188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enutzerdefiniertes Layout">
  <p:cSld name="3_Benutzerdefiniertes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12"/>
          <p:cNvSpPr/>
          <p:nvPr>
            <p:ph idx="2" type="tbl"/>
          </p:nvPr>
        </p:nvSpPr>
        <p:spPr>
          <a:xfrm>
            <a:off x="626533" y="1921261"/>
            <a:ext cx="10515600" cy="366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enutzerdefiniertes Layout">
  <p:cSld name="5_Benutzerdefinierte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>
            <p:ph idx="2" type="media"/>
          </p:nvPr>
        </p:nvSpPr>
        <p:spPr>
          <a:xfrm>
            <a:off x="626444" y="1512667"/>
            <a:ext cx="10515600" cy="4069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ispielfolie ohne Text">
  <p:cSld name="Beispielfolie ohne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nkeseite">
  <p:cSld name="Dankesei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63604" y="3574742"/>
            <a:ext cx="10925587" cy="64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64118" y="4379913"/>
            <a:ext cx="10924116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rvorgehobene Information">
  <p:cSld name="Hervorgehobene Informa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23783" y="361363"/>
            <a:ext cx="105156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ExtraBold"/>
              <a:buNone/>
              <a:defRPr b="0" i="0" sz="28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6813973" y="2000883"/>
            <a:ext cx="4537115" cy="359835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23783" y="2000883"/>
            <a:ext cx="5472217" cy="3598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eite">
  <p:cSld name="Zwischensei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63604" y="3574742"/>
            <a:ext cx="109255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computer, Computer, drinnen, arbeitend enthält.&#10;&#10;Automatisch generierte Beschreibu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-1" y="3429000"/>
            <a:ext cx="962266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763606" y="3574742"/>
            <a:ext cx="85497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64117" y="5815012"/>
            <a:ext cx="533188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Boden, gefliest enthält.&#10;&#10;Automatisch generierte Beschreibu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0" y="3429000"/>
            <a:ext cx="152720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4117" y="5815012"/>
            <a:ext cx="4496360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  <a:defRPr b="1" i="0" sz="2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iederung">
  <p:cSld name="Gliederung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26534" y="1436688"/>
            <a:ext cx="7977717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8940801" y="1436688"/>
            <a:ext cx="2854835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links &amp; Aufzählung">
  <p:cSld name="Bild links &amp; Aufzählung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6444" y="365129"/>
            <a:ext cx="10515600" cy="108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767109" y="1468390"/>
            <a:ext cx="4419600" cy="294592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26533" y="4569876"/>
            <a:ext cx="44196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433395" y="1468392"/>
            <a:ext cx="5725583" cy="294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enutzerdefiniertes Layout">
  <p:cSld name="8_Benutzerdefiniertes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26444" y="365129"/>
            <a:ext cx="10515600" cy="9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6444" y="1461600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626533" y="2155825"/>
            <a:ext cx="10515511" cy="342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enutzerdefiniertes Layout">
  <p:cSld name="4_Benutzerdefinierte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6444" y="365129"/>
            <a:ext cx="10515600" cy="43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6444" y="1461600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9"/>
          <p:cNvSpPr/>
          <p:nvPr>
            <p:ph idx="3" type="pic"/>
          </p:nvPr>
        </p:nvSpPr>
        <p:spPr>
          <a:xfrm>
            <a:off x="6146711" y="2155824"/>
            <a:ext cx="4995333" cy="343083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626533" y="2155826"/>
            <a:ext cx="5164667" cy="343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6444" y="365129"/>
            <a:ext cx="10515600" cy="108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6445" y="1447203"/>
            <a:ext cx="8476913" cy="4139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enutzerdefiniertes Layout">
  <p:cSld name="2_Benutzerdefiniertes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/>
          <p:nvPr>
            <p:ph idx="2" type="chart"/>
          </p:nvPr>
        </p:nvSpPr>
        <p:spPr>
          <a:xfrm>
            <a:off x="626445" y="1921261"/>
            <a:ext cx="10515511" cy="366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flipH="1" rot="10800000">
            <a:off x="0" y="6500642"/>
            <a:ext cx="12192000" cy="357358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t" bIns="67500" lIns="540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D99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11098443" y="5677294"/>
            <a:ext cx="661072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8923091" y="5679531"/>
            <a:ext cx="1768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18. Februar 2022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515586" y="6273534"/>
            <a:ext cx="4133207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5040001" y="6273534"/>
            <a:ext cx="4133207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0" y="5030001"/>
            <a:ext cx="4531208" cy="4473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b="1" i="0" lang="de-DE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Hier steht Titel der Präsentation,</a:t>
            </a:r>
            <a:br>
              <a:rPr b="1" i="0" lang="de-DE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de-DE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ggf. zweizeilig der– ändern in</a:t>
            </a:r>
            <a:r>
              <a:rPr b="1" i="1" lang="de-DE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Ansicht &gt; Folienmaster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395638" y="5650162"/>
            <a:ext cx="3421931" cy="30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 SemiBold"/>
              <a:buNone/>
            </a:pPr>
            <a:r>
              <a:rPr b="1" i="0" lang="de-DE" sz="1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Name Referent*in</a:t>
            </a:r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69447" y="6375490"/>
            <a:ext cx="85105" cy="9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192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2440" y="-340354"/>
            <a:ext cx="2914450" cy="216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c.europa.eu/digital-building-blocks/wikis/display/TDD/1.+OnceOnly+Technical+System+High+Level+%E2%80%8B%C2%A0%20Architecture+Snapshot+Q2" TargetMode="External"/><Relationship Id="rId4" Type="http://schemas.openxmlformats.org/officeDocument/2006/relationships/hyperlink" Target="https://www.smartnation.gov.sg/initiatives/strategic-national-projects/lifesg" TargetMode="External"/><Relationship Id="rId5" Type="http://schemas.openxmlformats.org/officeDocument/2006/relationships/hyperlink" Target="https://www.developer.tech.gov.sg/products/categories/digital-identity/myinfo/over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</a:pPr>
            <a:r>
              <a:rPr lang="de-DE"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 E-Government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</a:pPr>
            <a:r>
              <a:rPr lang="de-DE">
                <a:latin typeface="Open Sans SemiBold"/>
                <a:ea typeface="Open Sans SemiBold"/>
                <a:cs typeface="Open Sans SemiBold"/>
                <a:sym typeface="Open Sans SemiBold"/>
              </a:rPr>
              <a:t>Exercise 06 – OOP Processes and core components to comply to SDGR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6" name="Google Shape;176;p31"/>
          <p:cNvSpPr txBox="1"/>
          <p:nvPr>
            <p:ph idx="2" type="body"/>
          </p:nvPr>
        </p:nvSpPr>
        <p:spPr>
          <a:xfrm>
            <a:off x="754936" y="5328434"/>
            <a:ext cx="533188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de-DE"/>
              <a:t>Group 05 – Resubmission of Exercise 06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de-DE"/>
              <a:t>02.07.2023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9095493" y="5327097"/>
            <a:ext cx="4075252" cy="10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1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Group Members: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1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Emal Ismail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1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Vidusha Silva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1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Kyriakos Kiouranas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626534" y="1027824"/>
            <a:ext cx="10253086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BPMN Collaboration diagram for overall process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UML Sequence flow diagram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Major building blocks and technology components need to make the OOP public service work cross border </a:t>
            </a:r>
            <a:endParaRPr/>
          </a:p>
          <a:p>
            <a:pPr indent="-1714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Selected project for the Exercise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626534" y="1027824"/>
            <a:ext cx="10253086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789542" y="1175132"/>
            <a:ext cx="10360617" cy="368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SG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'LifeSG' provides one stop access to more than 100 government services and information for citizens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with MyInfo portal - A “Tell Us Once” Service that facilitates Online Transactions for Individuals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 Singpass users (authentication for LifeSG login) are automatically provisioned with a MyInfo profile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MyInfo allows Singapore citizens and residents to pre-fill digital forms with their personal data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data sharing for private and public sector transactions are facilitated by requesting the user's consent with MyInfo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BPMN collaboration diagram for overall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text, diagram, parallel, plan&#10;&#10;Description automatically generated"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630" y="1057102"/>
            <a:ext cx="8793296" cy="543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UML Sequence flow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iagram&#10;&#10;Description automatically generated"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874" y="863053"/>
            <a:ext cx="9200146" cy="561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Major building blocks and technology components need </a:t>
            </a:r>
            <a:b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to make the OOP public service work cross border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626785" y="1352685"/>
            <a:ext cx="11203995" cy="6608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Although, all the mentioned building blocks of the SDGR is essential to be implemented, but the below-mentioned building blocks to facilitated cross-border OOP is crucial in our opinion: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and Authentication: The architecture of the Once-Only Technical System reuses the eID building block as it is today. Should the eID building block change, the technical specifications would be adapted to support the changes.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Once-Only Technical System Architecture: The SDGR aims to make it easier for a user to initiate and execute, subject to specified constraints, a set of procedures online where:</a:t>
            </a:r>
            <a:endParaRPr/>
          </a:p>
          <a:p>
            <a:pPr indent="-10160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de-DE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 OOP Technical System establishes a general-purpose data exchange ecosystem for the public sector in Europe. Hence, such a data exchange procedure should be adapted in Asia to implement the OOP cross-border in LifeSG project.</a:t>
            </a:r>
            <a:endParaRPr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Repository: to achieve semantic interoperability, Member States need to make detailed agreements on the semantics of evidence types that are to be exchanged using the OOP Technical System.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Once-only Common Service: The Once-Only Technical System supports situations in which an Online Procedure Portal, when performing an online procedure, requests an evidence from a data service in a different Member State. 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Evidence Broker, Data Service Directory, and Semantic Repository </a:t>
            </a:r>
            <a:endParaRPr/>
          </a:p>
          <a:p>
            <a:pPr indent="-1968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172B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Improved BPMN collaboration diagram to facilitate </a:t>
            </a:r>
            <a:b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cross boarder services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text, diagram, line, parallel&#10;&#10;Description automatically generated" id="214" name="Google Shape;2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305" y="1142603"/>
            <a:ext cx="6856162" cy="535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626444" y="447757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626534" y="1436688"/>
            <a:ext cx="7977717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 sz="12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1" marL="685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C61A2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706915" y="1225626"/>
            <a:ext cx="10865385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789542" y="1294482"/>
            <a:ext cx="1057619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https://ec.europa.eu/digital-building-blocks/wikis/display/TDD/1.+OnceOnly+Technical+System+High+Level+Architecture+Snapshot+Q2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https://www.smartnation.gov.sg/initiatives/strategic-national-projects/lifesg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https://www.developer.tech.gov.sg/products/categories/digital-identity/myinfo/overview.html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C61A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C61A2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763604" y="3574742"/>
            <a:ext cx="10925587" cy="64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</a:pPr>
            <a:r>
              <a:rPr lang="de-DE"/>
              <a:t>Thank you for your 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utzerdefiniertes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halts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Hervorhebungen">
  <a:themeElements>
    <a:clrScheme name="Master Rot">
      <a:dk1>
        <a:srgbClr val="FFFFFF"/>
      </a:dk1>
      <a:lt1>
        <a:srgbClr val="FFFFFF"/>
      </a:lt1>
      <a:dk2>
        <a:srgbClr val="C61A27"/>
      </a:dk2>
      <a:lt2>
        <a:srgbClr val="C61A27"/>
      </a:lt2>
      <a:accent1>
        <a:srgbClr val="C51925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FFFFFF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el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