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788150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03375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Πανεπιστήμιο Πειραιώς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Τμήμα Πληροφορικής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smtClean="0"/>
              <a:t>Πτυχιακή εργασία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l-GR" dirty="0" smtClean="0"/>
              <a:t>Όνομα Φοιτητή : Μιχαλόπουλος Κυριάκος Π/06087</a:t>
            </a:r>
          </a:p>
          <a:p>
            <a:r>
              <a:rPr lang="el-GR" dirty="0" smtClean="0"/>
              <a:t> </a:t>
            </a:r>
          </a:p>
          <a:p>
            <a:r>
              <a:rPr lang="el-GR" dirty="0" smtClean="0"/>
              <a:t>Υπεύθυνοι Καθηγητές : Ευάγγελος Φούντας</a:t>
            </a:r>
          </a:p>
          <a:p>
            <a:r>
              <a:rPr lang="el-GR" dirty="0" smtClean="0"/>
              <a:t> </a:t>
            </a:r>
          </a:p>
          <a:p>
            <a:r>
              <a:rPr lang="el-GR" dirty="0" smtClean="0"/>
              <a:t>Θέμα: Ανάλυση του Αλγορίθμου </a:t>
            </a:r>
            <a:r>
              <a:rPr lang="en-US" dirty="0" smtClean="0"/>
              <a:t>Bat</a:t>
            </a:r>
            <a:r>
              <a:rPr lang="el-GR" dirty="0" smtClean="0"/>
              <a:t> και </a:t>
            </a:r>
          </a:p>
          <a:p>
            <a:r>
              <a:rPr lang="el-GR" dirty="0" smtClean="0"/>
              <a:t>Εφαρμογές του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Οικονομική Κατανομή(Συνεχεια)</a:t>
            </a:r>
            <a:endParaRPr lang="el-GR" i="1" dirty="0"/>
          </a:p>
        </p:txBody>
      </p:sp>
      <p:pic>
        <p:nvPicPr>
          <p:cNvPr id="4" name="Content Placeholder 3" descr="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6681" y="1829310"/>
            <a:ext cx="4210638" cy="406774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Κατανομή Εκπομπής Ρύπων</a:t>
            </a:r>
            <a:endParaRPr lang="el-GR" dirty="0"/>
          </a:p>
        </p:txBody>
      </p:sp>
      <p:pic>
        <p:nvPicPr>
          <p:cNvPr id="6" name="Content Placeholder 5" descr="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5548" y="2133601"/>
            <a:ext cx="5572903" cy="1905000"/>
          </a:xfrm>
        </p:spPr>
      </p:pic>
      <p:pic>
        <p:nvPicPr>
          <p:cNvPr id="7" name="Content Placeholder 3" descr="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4114800"/>
            <a:ext cx="5430029" cy="8859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i="1" dirty="0" smtClean="0"/>
              <a:t>Συνδυασμένη</a:t>
            </a:r>
            <a:r>
              <a:rPr lang="en-US" i="1" dirty="0" smtClean="0"/>
              <a:t> </a:t>
            </a:r>
            <a:r>
              <a:rPr lang="el-GR" i="1" dirty="0" smtClean="0"/>
              <a:t>Κατανομή Οικονομικού Κοστους και Εκπομπής Ρυπών</a:t>
            </a:r>
            <a:endParaRPr lang="el-GR" dirty="0"/>
          </a:p>
        </p:txBody>
      </p:sp>
      <p:pic>
        <p:nvPicPr>
          <p:cNvPr id="6" name="Content Placeholder 5" descr="a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9364" y="1772152"/>
            <a:ext cx="5525272" cy="418205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Διαδικασία ευρεσής </a:t>
            </a:r>
            <a:r>
              <a:rPr lang="en-US" i="1" dirty="0" smtClean="0"/>
              <a:t>penalty factor</a:t>
            </a:r>
            <a:endParaRPr lang="el-GR" i="1" dirty="0"/>
          </a:p>
        </p:txBody>
      </p:sp>
      <p:pic>
        <p:nvPicPr>
          <p:cNvPr id="4" name="Content Placeholder 3" descr="a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600200"/>
            <a:ext cx="541020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O bat algorithm </a:t>
            </a:r>
            <a:r>
              <a:rPr lang="el-GR" i="1" dirty="0" smtClean="0"/>
              <a:t>που θα υλοποιήσουμε</a:t>
            </a:r>
            <a:endParaRPr lang="el-GR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l-GR" sz="2100" i="1" dirty="0" smtClean="0"/>
              <a:t>Θεωρώ 6 νυχτερίδες-μηχανές Μ1,Μ2,Μ3,Μ4,Μ5,Μ6</a:t>
            </a:r>
            <a:endParaRPr lang="el-GR" sz="2100" dirty="0" smtClean="0"/>
          </a:p>
          <a:p>
            <a:pPr>
              <a:buNone/>
            </a:pPr>
            <a:r>
              <a:rPr lang="el-GR" sz="2100" i="1" dirty="0" smtClean="0"/>
              <a:t>Καθέ νυχτερίδα έχει </a:t>
            </a:r>
            <a:r>
              <a:rPr lang="en-US" sz="2100" i="1" dirty="0" err="1" smtClean="0"/>
              <a:t>f</a:t>
            </a:r>
            <a:r>
              <a:rPr lang="en-US" sz="2100" i="1" baseline="-25000" dirty="0" err="1" smtClean="0"/>
              <a:t>i</a:t>
            </a:r>
            <a:r>
              <a:rPr lang="el-GR" sz="2100" i="1" dirty="0" smtClean="0"/>
              <a:t> ισό με το </a:t>
            </a:r>
            <a:r>
              <a:rPr lang="en-US" sz="2100" i="1" dirty="0" smtClean="0"/>
              <a:t>Pi</a:t>
            </a:r>
            <a:r>
              <a:rPr lang="el-GR" sz="2100" i="1" dirty="0" smtClean="0"/>
              <a:t> καθέ μηχανής ,ισχυέι οτι     το </a:t>
            </a:r>
            <a:r>
              <a:rPr lang="en-US" sz="2100" i="1" dirty="0" err="1" smtClean="0"/>
              <a:t>f</a:t>
            </a:r>
            <a:r>
              <a:rPr lang="en-US" sz="2100" i="1" baseline="-25000" dirty="0" err="1" smtClean="0"/>
              <a:t>i</a:t>
            </a:r>
            <a:r>
              <a:rPr lang="el-GR" sz="2100" i="1" dirty="0" smtClean="0"/>
              <a:t> παιρνει τιμές στο [</a:t>
            </a:r>
            <a:r>
              <a:rPr lang="en-US" sz="2100" i="1" dirty="0" err="1" smtClean="0"/>
              <a:t>f</a:t>
            </a:r>
            <a:r>
              <a:rPr lang="en-US" sz="2100" i="1" baseline="-25000" dirty="0" err="1" smtClean="0"/>
              <a:t>min</a:t>
            </a:r>
            <a:r>
              <a:rPr lang="el-GR" sz="2100" i="1" dirty="0" smtClean="0"/>
              <a:t>,</a:t>
            </a:r>
            <a:r>
              <a:rPr lang="en-US" sz="2100" i="1" dirty="0" err="1" smtClean="0"/>
              <a:t>f</a:t>
            </a:r>
            <a:r>
              <a:rPr lang="en-US" sz="2100" i="1" baseline="-25000" dirty="0" err="1" smtClean="0"/>
              <a:t>max</a:t>
            </a:r>
            <a:r>
              <a:rPr lang="el-GR" sz="2100" i="1" dirty="0" smtClean="0"/>
              <a:t>]=[</a:t>
            </a:r>
            <a:r>
              <a:rPr lang="en-US" sz="2100" i="1" dirty="0" err="1" smtClean="0"/>
              <a:t>P</a:t>
            </a:r>
            <a:r>
              <a:rPr lang="en-US" sz="2100" i="1" baseline="-25000" dirty="0" err="1" smtClean="0"/>
              <a:t>imin</a:t>
            </a:r>
            <a:r>
              <a:rPr lang="el-GR" sz="2100" i="1" dirty="0" smtClean="0"/>
              <a:t>,</a:t>
            </a:r>
            <a:r>
              <a:rPr lang="en-US" sz="2100" i="1" dirty="0" err="1" smtClean="0"/>
              <a:t>P</a:t>
            </a:r>
            <a:r>
              <a:rPr lang="en-US" sz="2100" i="1" baseline="-25000" dirty="0" err="1" smtClean="0"/>
              <a:t>imax</a:t>
            </a:r>
            <a:r>
              <a:rPr lang="el-GR" sz="2100" i="1" dirty="0" smtClean="0"/>
              <a:t>]=[</a:t>
            </a:r>
            <a:r>
              <a:rPr lang="en-US" sz="2100" i="1" dirty="0" smtClean="0"/>
              <a:t>L</a:t>
            </a:r>
            <a:r>
              <a:rPr lang="en-US" sz="2100" i="1" baseline="-25000" dirty="0" smtClean="0"/>
              <a:t>i</a:t>
            </a:r>
            <a:r>
              <a:rPr lang="el-GR" sz="2100" i="1" dirty="0" smtClean="0"/>
              <a:t>,</a:t>
            </a:r>
            <a:r>
              <a:rPr lang="en-US" sz="2100" i="1" dirty="0" err="1" smtClean="0"/>
              <a:t>U</a:t>
            </a:r>
            <a:r>
              <a:rPr lang="en-US" sz="2100" i="1" baseline="-25000" dirty="0" err="1" smtClean="0"/>
              <a:t>i</a:t>
            </a:r>
            <a:r>
              <a:rPr lang="el-GR" sz="2100" i="1" dirty="0" smtClean="0"/>
              <a:t>]</a:t>
            </a:r>
            <a:endParaRPr lang="el-GR" sz="2100" dirty="0" smtClean="0"/>
          </a:p>
          <a:p>
            <a:pPr>
              <a:buNone/>
            </a:pPr>
            <a:r>
              <a:rPr lang="en-US" sz="2100" i="1" dirty="0" smtClean="0"/>
              <a:t>To</a:t>
            </a:r>
            <a:r>
              <a:rPr lang="el-GR" sz="2100" i="1" dirty="0" smtClean="0"/>
              <a:t> υ</a:t>
            </a:r>
            <a:r>
              <a:rPr lang="en-US" sz="2100" i="1" baseline="-25000" dirty="0" err="1" smtClean="0"/>
              <a:t>i</a:t>
            </a:r>
            <a:r>
              <a:rPr lang="el-GR" sz="2100" i="1" dirty="0" smtClean="0"/>
              <a:t> αντιστοιχεί στο </a:t>
            </a:r>
            <a:r>
              <a:rPr lang="en-US" sz="2100" i="1" dirty="0" err="1" smtClean="0"/>
              <a:t>P</a:t>
            </a:r>
            <a:r>
              <a:rPr lang="en-US" sz="2100" i="1" baseline="-25000" dirty="0" err="1" smtClean="0"/>
              <a:t>fi</a:t>
            </a:r>
            <a:r>
              <a:rPr lang="el-GR" sz="2100" i="1" dirty="0" smtClean="0"/>
              <a:t> κάθε νυχτερίδας-μηχανής</a:t>
            </a:r>
            <a:endParaRPr lang="el-GR" sz="2100" dirty="0" smtClean="0"/>
          </a:p>
          <a:p>
            <a:pPr>
              <a:buNone/>
            </a:pPr>
            <a:r>
              <a:rPr lang="el-GR" sz="2100" i="1" dirty="0" smtClean="0"/>
              <a:t>Τρέχει ο παρακάτω αλγόριθμος για </a:t>
            </a:r>
            <a:r>
              <a:rPr lang="en-US" sz="2100" i="1" dirty="0" smtClean="0"/>
              <a:t>P</a:t>
            </a:r>
            <a:r>
              <a:rPr lang="en-US" sz="2100" i="1" baseline="-25000" dirty="0" smtClean="0"/>
              <a:t>d</a:t>
            </a:r>
            <a:r>
              <a:rPr lang="el-GR" sz="2100" i="1" dirty="0" smtClean="0"/>
              <a:t>=500,700,900</a:t>
            </a:r>
            <a:endParaRPr lang="el-GR" sz="2100" dirty="0" smtClean="0"/>
          </a:p>
          <a:p>
            <a:pPr>
              <a:buNone/>
            </a:pPr>
            <a:r>
              <a:rPr lang="el-GR" sz="2100" i="1" dirty="0" smtClean="0"/>
              <a:t>ΑΡΧΗ</a:t>
            </a:r>
            <a:endParaRPr lang="el-GR" sz="2100" dirty="0" smtClean="0"/>
          </a:p>
          <a:p>
            <a:pPr>
              <a:buNone/>
            </a:pPr>
            <a:r>
              <a:rPr lang="el-GR" sz="2100" i="1" dirty="0" smtClean="0"/>
              <a:t>Υπολογίζω το </a:t>
            </a:r>
            <a:r>
              <a:rPr lang="en-US" sz="2100" i="1" dirty="0" smtClean="0"/>
              <a:t>P</a:t>
            </a:r>
            <a:r>
              <a:rPr lang="en-US" sz="2100" i="1" baseline="-25000" dirty="0" smtClean="0"/>
              <a:t>L</a:t>
            </a:r>
            <a:r>
              <a:rPr lang="el-GR" sz="2100" i="1" dirty="0" smtClean="0"/>
              <a:t>, </a:t>
            </a:r>
            <a:endParaRPr lang="el-GR" sz="2100" dirty="0" smtClean="0"/>
          </a:p>
          <a:p>
            <a:pPr>
              <a:buNone/>
            </a:pPr>
            <a:r>
              <a:rPr lang="el-GR" sz="2100" dirty="0" smtClean="0"/>
              <a:t>Δοκίμασε </a:t>
            </a:r>
            <a:r>
              <a:rPr lang="en-US" sz="2100" dirty="0" err="1" smtClean="0"/>
              <a:t>f</a:t>
            </a:r>
            <a:r>
              <a:rPr lang="en-US" sz="2100" baseline="-25000" dirty="0" err="1" smtClean="0"/>
              <a:t>i</a:t>
            </a:r>
            <a:r>
              <a:rPr lang="el-GR" sz="2100" dirty="0" smtClean="0"/>
              <a:t> (στα επιτρεπτά όρια)</a:t>
            </a:r>
          </a:p>
          <a:p>
            <a:pPr>
              <a:buNone/>
            </a:pPr>
            <a:r>
              <a:rPr lang="el-GR" sz="2100" dirty="0" smtClean="0"/>
              <a:t>Υπολόγισε </a:t>
            </a:r>
            <a:r>
              <a:rPr lang="en-US" sz="2100" dirty="0" err="1" smtClean="0"/>
              <a:t>Fcost</a:t>
            </a:r>
            <a:r>
              <a:rPr lang="el-GR" sz="2100" dirty="0" smtClean="0"/>
              <a:t>,</a:t>
            </a:r>
            <a:r>
              <a:rPr lang="en-US" sz="2100" dirty="0" err="1" smtClean="0"/>
              <a:t>Ecost</a:t>
            </a:r>
            <a:endParaRPr lang="el-GR" sz="2100" dirty="0" smtClean="0"/>
          </a:p>
          <a:p>
            <a:pPr>
              <a:buNone/>
            </a:pPr>
            <a:r>
              <a:rPr lang="el-GR" sz="2100" dirty="0" smtClean="0"/>
              <a:t>Υπολόγισε υ</a:t>
            </a:r>
            <a:r>
              <a:rPr lang="en-US" sz="2100" baseline="-25000" dirty="0" err="1" smtClean="0"/>
              <a:t>i</a:t>
            </a:r>
            <a:r>
              <a:rPr lang="el-GR" sz="2100" dirty="0" smtClean="0"/>
              <a:t> (με την διαδικασία που μας δίνει το </a:t>
            </a:r>
            <a:r>
              <a:rPr lang="en-US" sz="2100" dirty="0" smtClean="0"/>
              <a:t>CEED</a:t>
            </a:r>
            <a:r>
              <a:rPr lang="el-GR" sz="2100" dirty="0" smtClean="0"/>
              <a:t>)</a:t>
            </a:r>
          </a:p>
          <a:p>
            <a:pPr>
              <a:buNone/>
            </a:pPr>
            <a:r>
              <a:rPr lang="el-GR" sz="2100" dirty="0" smtClean="0"/>
              <a:t>Υπολόγισε τα </a:t>
            </a:r>
            <a:r>
              <a:rPr lang="en-US" sz="2100" dirty="0" smtClean="0"/>
              <a:t>xi</a:t>
            </a:r>
            <a:endParaRPr lang="el-GR" sz="2100" dirty="0" smtClean="0"/>
          </a:p>
          <a:p>
            <a:pPr>
              <a:buNone/>
            </a:pPr>
            <a:r>
              <a:rPr lang="el-GR" sz="2100" dirty="0" smtClean="0"/>
              <a:t>Τέλος_επανάληψης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σε </a:t>
            </a:r>
            <a:r>
              <a:rPr lang="en-US" dirty="0" smtClean="0"/>
              <a:t>C++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Κλήση βιβλιοθηκών και δήλωση </a:t>
            </a:r>
            <a:r>
              <a:rPr lang="en-US" dirty="0" smtClean="0"/>
              <a:t>global </a:t>
            </a:r>
            <a:r>
              <a:rPr lang="el-GR" dirty="0" smtClean="0"/>
              <a:t>μεταβλητών</a:t>
            </a:r>
          </a:p>
          <a:p>
            <a:endParaRPr lang="el-GR" dirty="0"/>
          </a:p>
        </p:txBody>
      </p:sp>
      <p:pic>
        <p:nvPicPr>
          <p:cNvPr id="4" name="Picture 3" descr="Χωρίς τίτλο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790736"/>
            <a:ext cx="3838760" cy="25432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σε </a:t>
            </a:r>
            <a:r>
              <a:rPr lang="en-US" dirty="0" smtClean="0"/>
              <a:t>C++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Ελεγχός για την τιμή του </a:t>
            </a:r>
            <a:r>
              <a:rPr lang="en-US" dirty="0" smtClean="0"/>
              <a:t>pd,</a:t>
            </a:r>
            <a:r>
              <a:rPr lang="el-GR" dirty="0" smtClean="0"/>
              <a:t>αρχικοποίηση πινακών </a:t>
            </a:r>
            <a:r>
              <a:rPr lang="en-US" dirty="0" smtClean="0"/>
              <a:t>U </a:t>
            </a:r>
            <a:r>
              <a:rPr lang="el-GR" dirty="0" smtClean="0"/>
              <a:t>και </a:t>
            </a:r>
            <a:r>
              <a:rPr lang="en-US" dirty="0" smtClean="0"/>
              <a:t>L.</a:t>
            </a:r>
          </a:p>
          <a:p>
            <a:endParaRPr lang="el-GR" dirty="0"/>
          </a:p>
        </p:txBody>
      </p:sp>
      <p:pic>
        <p:nvPicPr>
          <p:cNvPr id="6" name="Picture 5" descr="Χωρίς τίτλο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971800"/>
            <a:ext cx="64008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σε </a:t>
            </a:r>
            <a:r>
              <a:rPr lang="en-US" dirty="0" smtClean="0"/>
              <a:t>C++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Δινούμε </a:t>
            </a:r>
            <a:r>
              <a:rPr lang="en-US" dirty="0" smtClean="0"/>
              <a:t>random </a:t>
            </a:r>
            <a:r>
              <a:rPr lang="el-GR" dirty="0" smtClean="0"/>
              <a:t>τιμές στα στοιχεία του πίνακα </a:t>
            </a:r>
            <a:r>
              <a:rPr lang="en-US" dirty="0" smtClean="0"/>
              <a:t>f,</a:t>
            </a:r>
            <a:r>
              <a:rPr lang="el-GR" dirty="0" smtClean="0"/>
              <a:t>στα επιτρεπτά όρια(που ορίζονται απο τους πίνακες </a:t>
            </a:r>
            <a:r>
              <a:rPr lang="en-US" dirty="0" smtClean="0"/>
              <a:t>U </a:t>
            </a:r>
            <a:r>
              <a:rPr lang="el-GR" dirty="0" smtClean="0"/>
              <a:t>και </a:t>
            </a:r>
            <a:r>
              <a:rPr lang="en-US" dirty="0" smtClean="0"/>
              <a:t>L)</a:t>
            </a:r>
          </a:p>
          <a:p>
            <a:endParaRPr lang="el-GR" dirty="0"/>
          </a:p>
        </p:txBody>
      </p:sp>
      <p:pic>
        <p:nvPicPr>
          <p:cNvPr id="5" name="Picture 4" descr="Χωρίς τίτλο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276600"/>
            <a:ext cx="37338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σε </a:t>
            </a:r>
            <a:r>
              <a:rPr lang="en-US" dirty="0" smtClean="0"/>
              <a:t>C++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Αρχικοποιούμε τον πίνακα Β,υπολογίζουμε και εμφανίζουμε το </a:t>
            </a:r>
            <a:r>
              <a:rPr lang="en-US" sz="2000" dirty="0" smtClean="0"/>
              <a:t>pl</a:t>
            </a:r>
            <a:endParaRPr lang="el-GR" sz="2000" dirty="0" smtClean="0"/>
          </a:p>
        </p:txBody>
      </p:sp>
      <p:pic>
        <p:nvPicPr>
          <p:cNvPr id="5" name="Picture 4" descr="Χωρίς τίτλο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362200"/>
            <a:ext cx="4495800" cy="30864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σε </a:t>
            </a:r>
            <a:r>
              <a:rPr lang="en-US" dirty="0" smtClean="0"/>
              <a:t>C++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Αρχικοποιούμε τα </a:t>
            </a:r>
            <a:r>
              <a:rPr lang="en-US" sz="2000" dirty="0" err="1" smtClean="0"/>
              <a:t>a,b,c,d,e,g</a:t>
            </a:r>
            <a:r>
              <a:rPr lang="en-US" sz="2000" dirty="0" smtClean="0"/>
              <a:t> </a:t>
            </a:r>
            <a:r>
              <a:rPr lang="el-GR" sz="2000" dirty="0" smtClean="0"/>
              <a:t>πίνακες που είναι οι συντελεστές α,β,γ και </a:t>
            </a:r>
            <a:r>
              <a:rPr lang="en-US" sz="2000" dirty="0" err="1" smtClean="0"/>
              <a:t>a,b,c</a:t>
            </a:r>
            <a:r>
              <a:rPr lang="el-GR" sz="2000" dirty="0" smtClean="0"/>
              <a:t> αντιστοιχά.Υπολογίζουμε </a:t>
            </a:r>
            <a:r>
              <a:rPr lang="en-US" sz="2000" dirty="0" err="1" smtClean="0"/>
              <a:t>Fcost,Ecost</a:t>
            </a:r>
            <a:r>
              <a:rPr lang="en-US" sz="2000" dirty="0" smtClean="0"/>
              <a:t>.</a:t>
            </a:r>
          </a:p>
          <a:p>
            <a:endParaRPr lang="el-GR" sz="2000" dirty="0"/>
          </a:p>
        </p:txBody>
      </p:sp>
      <p:pic>
        <p:nvPicPr>
          <p:cNvPr id="5" name="Picture 4" descr="Χωρίς τίτλο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438400"/>
            <a:ext cx="6477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Περιγραφή </a:t>
            </a:r>
            <a:r>
              <a:rPr lang="en-US" i="1" dirty="0" smtClean="0"/>
              <a:t>bat algorithm</a:t>
            </a:r>
            <a:endParaRPr lang="el-G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l-GR" dirty="0" smtClean="0"/>
              <a:t>Ο </a:t>
            </a:r>
            <a:r>
              <a:rPr lang="en-US" dirty="0" smtClean="0"/>
              <a:t>bat algorithm </a:t>
            </a:r>
            <a:r>
              <a:rPr lang="el-GR" dirty="0" smtClean="0"/>
              <a:t>εμπνευσμένος από την συμπεριφορά των νυχτερίδων ,αλλά και το σπάνιο σύστημα ηχοεντοπισμού που χρησιμοποίουν είναι ενάς μεταευριστικός αλγόριθμος βελτιστοποίησης (</a:t>
            </a:r>
            <a:r>
              <a:rPr lang="en-US" dirty="0" err="1" smtClean="0"/>
              <a:t>metaheuristic</a:t>
            </a:r>
            <a:r>
              <a:rPr lang="en-US" dirty="0" smtClean="0"/>
              <a:t> optimization algorithm</a:t>
            </a:r>
            <a:r>
              <a:rPr lang="el-GR" dirty="0" smtClean="0"/>
              <a:t>) που ανέπτυξε ο Xin-She Yang (</a:t>
            </a:r>
            <a:r>
              <a:rPr lang="en-US" dirty="0" smtClean="0"/>
              <a:t>Oxford University</a:t>
            </a:r>
            <a:r>
              <a:rPr lang="el-GR" dirty="0" smtClean="0"/>
              <a:t>) το 2010. </a:t>
            </a:r>
          </a:p>
          <a:p>
            <a:r>
              <a:rPr lang="el-GR" dirty="0" smtClean="0"/>
              <a:t>Επί της ουσίας ο αλγόριθμος ακολουθεί πιστά την βιολογική συμπεριφορά των νυχτερίδων που χρησιμοποιούν ηχοεντοπισμό. Κάθε νυχτερίδα πετάει τυχαία με ταχύτητα υ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l-GR" dirty="0" smtClean="0"/>
              <a:t>στην θέση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 </a:t>
            </a:r>
            <a:r>
              <a:rPr lang="el-GR" dirty="0" smtClean="0"/>
              <a:t>με κυμαινόμενη συχνότητα μήκους κύματος </a:t>
            </a:r>
            <a:r>
              <a:rPr lang="en-US" dirty="0" smtClean="0"/>
              <a:t>A</a:t>
            </a:r>
            <a:r>
              <a:rPr lang="en-US" baseline="-25000" dirty="0" smtClean="0"/>
              <a:t>i </a:t>
            </a:r>
            <a:r>
              <a:rPr lang="el-GR" dirty="0" smtClean="0"/>
              <a:t>. Όσο αναζητεί και βρίσκει την λεία της, αλλάζει συχνότητα, ηχηρότητα και ρυθμό στον σφιγμό της </a:t>
            </a:r>
            <a:r>
              <a:rPr lang="en-US" dirty="0" smtClean="0"/>
              <a:t>r</a:t>
            </a:r>
            <a:r>
              <a:rPr lang="el-GR" dirty="0" smtClean="0"/>
              <a:t> . Κανουμέ αναζήτηση με </a:t>
            </a:r>
            <a:r>
              <a:rPr lang="en-US" dirty="0" smtClean="0"/>
              <a:t>random walk</a:t>
            </a:r>
            <a:r>
              <a:rPr lang="el-GR" dirty="0" smtClean="0"/>
              <a:t> για να αξιολογήσουμε τις νυχτερίδες. Επιλέγουμε τις καλύτερες μέχρι να ικανοποιήθουν καποία κριτήρια τερματισμού(</a:t>
            </a:r>
            <a:r>
              <a:rPr lang="en-US" dirty="0" smtClean="0"/>
              <a:t>stop criteria</a:t>
            </a:r>
            <a:r>
              <a:rPr lang="el-GR" dirty="0" smtClean="0"/>
              <a:t>). Δηλαδή χρησιμοποιούμε μια τεχνική βασισμένη στο να αλλάζουμε την συχνότητα για να ελέγξουμε την δυναμική αλλαγή συμπεριφοράς ενός σμήνους από νυχτερίδες και η ισορροπία μεταξύ της ανακάλυψης και εκμεταλλεύσης αποτελεσμάτων μπορεί να επιτευχθεί αλλάζοντας δοκιμαστικά αλγοριθμικούς παράγοντες στον αλγορίθμο </a:t>
            </a:r>
            <a:r>
              <a:rPr lang="en-US" dirty="0" smtClean="0"/>
              <a:t>bat</a:t>
            </a:r>
            <a:r>
              <a:rPr lang="el-GR" dirty="0" smtClean="0"/>
              <a:t>.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σε </a:t>
            </a:r>
            <a:r>
              <a:rPr lang="en-US" dirty="0" smtClean="0"/>
              <a:t>C++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Υπολογίζω τον πίνακα </a:t>
            </a:r>
            <a:r>
              <a:rPr lang="en-US" dirty="0" smtClean="0"/>
              <a:t>u</a:t>
            </a:r>
            <a:r>
              <a:rPr lang="el-GR" dirty="0" smtClean="0"/>
              <a:t> και καλώ την συνάρτηση </a:t>
            </a:r>
            <a:r>
              <a:rPr lang="en-US" dirty="0" err="1" smtClean="0"/>
              <a:t>SelectionSort</a:t>
            </a:r>
            <a:endParaRPr lang="el-GR" dirty="0" smtClean="0"/>
          </a:p>
          <a:p>
            <a:endParaRPr lang="el-GR" dirty="0"/>
          </a:p>
        </p:txBody>
      </p:sp>
      <p:pic>
        <p:nvPicPr>
          <p:cNvPr id="4" name="Picture 3" descr="Χωρίς τίτλο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9758" y="3047947"/>
            <a:ext cx="6144483" cy="175265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σε </a:t>
            </a:r>
            <a:r>
              <a:rPr lang="en-US" dirty="0" smtClean="0"/>
              <a:t>C++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000" dirty="0" smtClean="0"/>
              <a:t>Υπολογισμός </a:t>
            </a:r>
            <a:r>
              <a:rPr lang="en-US" sz="2000" dirty="0" smtClean="0"/>
              <a:t>penalty factor</a:t>
            </a:r>
            <a:r>
              <a:rPr lang="el-GR" sz="2000" dirty="0" smtClean="0"/>
              <a:t>,αφου εχούμε καλέσει την συναρτήση ,αφου εχουμε καλέσει την συναρτηση </a:t>
            </a:r>
            <a:r>
              <a:rPr lang="en-US" sz="2000" dirty="0" err="1" smtClean="0"/>
              <a:t>SelectionSort</a:t>
            </a:r>
            <a:r>
              <a:rPr lang="en-US" sz="2000" dirty="0" smtClean="0"/>
              <a:t> </a:t>
            </a:r>
            <a:r>
              <a:rPr lang="el-GR" sz="2000" dirty="0" smtClean="0"/>
              <a:t>εύκολα προσθέτουμε τα </a:t>
            </a:r>
            <a:r>
              <a:rPr lang="en-US" sz="2000" dirty="0" smtClean="0"/>
              <a:t>U[</a:t>
            </a:r>
            <a:r>
              <a:rPr lang="en-US" sz="2000" dirty="0" err="1" smtClean="0"/>
              <a:t>i</a:t>
            </a:r>
            <a:r>
              <a:rPr lang="en-US" sz="2000" dirty="0" smtClean="0"/>
              <a:t>] </a:t>
            </a:r>
            <a:r>
              <a:rPr lang="el-GR" sz="2000" dirty="0" smtClean="0"/>
              <a:t>για να βρούμε το </a:t>
            </a:r>
            <a:r>
              <a:rPr lang="en-US" sz="2000" dirty="0" smtClean="0"/>
              <a:t>penalty factor</a:t>
            </a:r>
          </a:p>
          <a:p>
            <a:endParaRPr lang="el-GR" sz="2000" dirty="0"/>
          </a:p>
        </p:txBody>
      </p:sp>
      <p:pic>
        <p:nvPicPr>
          <p:cNvPr id="4" name="Picture 3" descr="Χωρίς τίτλο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3147973"/>
            <a:ext cx="2438400" cy="15764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σε </a:t>
            </a:r>
            <a:r>
              <a:rPr lang="en-US" smtClean="0"/>
              <a:t>C++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Υπολογίζω τα στοιχεία του πίνακα </a:t>
            </a:r>
            <a:r>
              <a:rPr lang="en-US" dirty="0" smtClean="0"/>
              <a:t>x</a:t>
            </a:r>
            <a:endParaRPr lang="el-GR" dirty="0" smtClean="0"/>
          </a:p>
          <a:p>
            <a:endParaRPr lang="el-GR" dirty="0"/>
          </a:p>
        </p:txBody>
      </p:sp>
      <p:pic>
        <p:nvPicPr>
          <p:cNvPr id="4" name="Picture 3" descr="Χωρίς τίτλο12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153" y="3186078"/>
            <a:ext cx="6401694" cy="11573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συνάρτηση </a:t>
            </a:r>
            <a:r>
              <a:rPr lang="en-US" dirty="0" smtClean="0"/>
              <a:t>Selection Sort</a:t>
            </a:r>
            <a:endParaRPr lang="el-GR" dirty="0"/>
          </a:p>
        </p:txBody>
      </p:sp>
      <p:pic>
        <p:nvPicPr>
          <p:cNvPr id="4" name="Content Placeholder 3" descr="Χωρίς τίτλο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9443" y="1828800"/>
            <a:ext cx="4925113" cy="3691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 </a:t>
            </a:r>
            <a:r>
              <a:rPr lang="el-GR" i="1" dirty="0" smtClean="0"/>
              <a:t>επεκτασή του σε ΜΟΒΑ</a:t>
            </a:r>
            <a:endParaRPr lang="el-G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300" dirty="0" smtClean="0"/>
              <a:t>H</a:t>
            </a:r>
            <a:r>
              <a:rPr lang="el-GR" sz="2300" dirty="0" smtClean="0"/>
              <a:t> λεπτομερής εισαγωγή του Xin-She Yang στους μεταευριστικούς αλγόριθμους (</a:t>
            </a:r>
            <a:r>
              <a:rPr lang="en-US" sz="2300" dirty="0" err="1" smtClean="0"/>
              <a:t>metaheuristic</a:t>
            </a:r>
            <a:r>
              <a:rPr lang="en-US" sz="2300" dirty="0" smtClean="0"/>
              <a:t> algorithms</a:t>
            </a:r>
            <a:r>
              <a:rPr lang="el-GR" sz="2300" dirty="0" smtClean="0"/>
              <a:t>) και τον αλγόριθμο </a:t>
            </a:r>
            <a:r>
              <a:rPr lang="en-US" sz="2300" dirty="0" smtClean="0"/>
              <a:t>bat</a:t>
            </a:r>
            <a:r>
              <a:rPr lang="el-GR" sz="2300" dirty="0" smtClean="0"/>
              <a:t> φυσικά ,άλλα και η εκτενής κριτικη των Parpinelli και Lopes ,με στόχο την περεταίρω εξέλιξη του αλγορίθμου σε ένα εξελίσιμο αλγόριθμο </a:t>
            </a:r>
            <a:r>
              <a:rPr lang="en-US" sz="2300" dirty="0" smtClean="0"/>
              <a:t>bat</a:t>
            </a:r>
            <a:r>
              <a:rPr lang="el-GR" sz="2300" dirty="0" smtClean="0"/>
              <a:t> (</a:t>
            </a:r>
            <a:r>
              <a:rPr lang="en-US" sz="2300" dirty="0" smtClean="0"/>
              <a:t>evolving bat algorithm</a:t>
            </a:r>
            <a:r>
              <a:rPr lang="el-GR" sz="2300" dirty="0" smtClean="0"/>
              <a:t>- </a:t>
            </a:r>
            <a:r>
              <a:rPr lang="en-US" sz="2300" dirty="0" smtClean="0"/>
              <a:t>EBA</a:t>
            </a:r>
            <a:r>
              <a:rPr lang="el-GR" sz="2300" dirty="0" smtClean="0"/>
              <a:t>),οδήγησε στην δημιουργία του Multi-objective Bat Algorithm (MOBA).</a:t>
            </a:r>
            <a:endParaRPr lang="el-GR" sz="2300" b="1" dirty="0" smtClean="0"/>
          </a:p>
          <a:p>
            <a:r>
              <a:rPr lang="el-GR" sz="2300" dirty="0" smtClean="0"/>
              <a:t>Ο </a:t>
            </a:r>
            <a:r>
              <a:rPr lang="en-US" sz="2300" dirty="0" smtClean="0"/>
              <a:t>Multi</a:t>
            </a:r>
            <a:r>
              <a:rPr lang="el-GR" sz="2300" dirty="0" smtClean="0"/>
              <a:t>-</a:t>
            </a:r>
            <a:r>
              <a:rPr lang="en-US" sz="2300" dirty="0" smtClean="0"/>
              <a:t>objective Bat Algorithm </a:t>
            </a:r>
            <a:r>
              <a:rPr lang="el-GR" sz="2300" dirty="0" smtClean="0"/>
              <a:t>χρησιμοποιεί ,και εδώ επι της ουσιάς διαφέρει από τον αρχικό αλγόριθμο, ένα απλό σταθμισμένο σύνολο από τυχαία βάρη. Ενας τέτοιος αλγόριθμος αναπτύχθηκε για να λύσει </a:t>
            </a:r>
            <a:r>
              <a:rPr lang="en-US" sz="2300" dirty="0" smtClean="0"/>
              <a:t>multi</a:t>
            </a:r>
            <a:r>
              <a:rPr lang="el-GR" sz="2300" dirty="0" smtClean="0"/>
              <a:t>-</a:t>
            </a:r>
            <a:r>
              <a:rPr lang="en-US" sz="2300" dirty="0" smtClean="0"/>
              <a:t>object</a:t>
            </a:r>
            <a:r>
              <a:rPr lang="el-GR" sz="2300" dirty="0" smtClean="0"/>
              <a:t> προβλήματα σχεδίασης μηχανικής. Και ενας αλλός συνδυασμένος με NSGA-II αποδείχθεικε πολύ πιο αποτελεσματικός από τον «απλό» NSGA-II.</a:t>
            </a:r>
            <a:endParaRPr lang="el-GR" sz="2300" b="1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i="1" dirty="0" smtClean="0"/>
              <a:t>Παραδοχές για την εφαρμογή του αλγορίθμου</a:t>
            </a:r>
            <a:endParaRPr lang="el-G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l-GR" dirty="0" smtClean="0"/>
              <a:t> Σε γενικές γραμμές στην βιβλιογραφία ακολούθουνται οι εξής κανόνες :</a:t>
            </a:r>
          </a:p>
          <a:p>
            <a:pPr lvl="0"/>
            <a:r>
              <a:rPr lang="el-GR" dirty="0" smtClean="0"/>
              <a:t>Ολές οι νυχτερίδες χρησιμοποίουν ηχοεντοπισμό για να υπολογίσουν την απόσταση, και επίσης καταλαβαίνουν  την διαφορά μεταξύ της λείας τους και των εμπόδιων στο φυσικό τους περιβάλλον (τοίχωματα στην σπηλία,πέτρες κτλ)</a:t>
            </a:r>
          </a:p>
          <a:p>
            <a:pPr lvl="0"/>
            <a:r>
              <a:rPr lang="el-GR" dirty="0" smtClean="0"/>
              <a:t>Οι νυχτερίδες πετούν τυχαία με ταχύτητα υ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l-GR" dirty="0" smtClean="0"/>
              <a:t>θέση 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l-GR" dirty="0" smtClean="0"/>
              <a:t>με μία σταθερή συχνότητα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min</a:t>
            </a:r>
            <a:r>
              <a:rPr lang="en-US" baseline="-25000" dirty="0" smtClean="0"/>
              <a:t>  </a:t>
            </a:r>
            <a:r>
              <a:rPr lang="el-GR" dirty="0" smtClean="0"/>
              <a:t>(ή μήκος κύματος λ),μεταβαλλόμενο μήκος κύματος λ (ή συχνότητα </a:t>
            </a:r>
            <a:r>
              <a:rPr lang="en-US" dirty="0" smtClean="0"/>
              <a:t>f</a:t>
            </a:r>
            <a:r>
              <a:rPr lang="el-GR" dirty="0" smtClean="0"/>
              <a:t> ) και ηχηρότητα Α</a:t>
            </a:r>
            <a:r>
              <a:rPr lang="el-GR" baseline="-25000" dirty="0" smtClean="0"/>
              <a:t>0 </a:t>
            </a:r>
            <a:r>
              <a:rPr lang="el-GR" dirty="0" smtClean="0"/>
              <a:t>για να αναζητήσουν την λεία τους. Μπορούν κατά βούληση να προσαρμόσουν το μήκος κύματος (ή την συχνότητα) των εκπεμπόμενων παλμών τους  και ρυθμίζουν τον ρυθμό των σφιγμών τους ρ∈ [0,1], εξαρτάται από το πόσο κοντά είναι ο στόχος τους. </a:t>
            </a:r>
          </a:p>
          <a:p>
            <a:r>
              <a:rPr lang="el-GR" dirty="0" smtClean="0"/>
              <a:t>Επι πρόσθετα αυτών των παραδοχών κάνουμε και κάποιες προσεγγίσεις στις μεταβλητές μας για απλότητα. Γενικά η συχνότητα </a:t>
            </a:r>
            <a:r>
              <a:rPr lang="en-US" dirty="0" smtClean="0"/>
              <a:t>f </a:t>
            </a:r>
            <a:r>
              <a:rPr lang="el-GR" dirty="0" smtClean="0"/>
              <a:t> παίρνει τιμές στο σύνολο [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min</a:t>
            </a:r>
            <a:r>
              <a:rPr lang="el-GR" dirty="0" smtClean="0"/>
              <a:t>,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r>
              <a:rPr lang="el-GR" dirty="0" smtClean="0"/>
              <a:t>] αντιστοιχεί σε μήκος κύματος που παίρνει τιμές στο σύνολο [λ</a:t>
            </a:r>
            <a:r>
              <a:rPr lang="en-US" baseline="-25000" dirty="0" smtClean="0"/>
              <a:t>min</a:t>
            </a:r>
            <a:r>
              <a:rPr lang="el-GR" dirty="0" smtClean="0"/>
              <a:t>,λ</a:t>
            </a:r>
            <a:r>
              <a:rPr lang="en-US" baseline="-25000" dirty="0" smtClean="0"/>
              <a:t>max</a:t>
            </a:r>
            <a:r>
              <a:rPr lang="el-GR" dirty="0" smtClean="0"/>
              <a:t>]. Εδώ να θυμίσουμε έναν τύπο της Φυσικής  λ=</a:t>
            </a:r>
            <a:r>
              <a:rPr lang="en-US" dirty="0" smtClean="0"/>
              <a:t>u/f</a:t>
            </a:r>
            <a:r>
              <a:rPr lang="el-GR" b="1" dirty="0" smtClean="0"/>
              <a:t>   , Εξίσωση 1.</a:t>
            </a:r>
            <a:r>
              <a:rPr lang="en-US" dirty="0" smtClean="0"/>
              <a:t> </a:t>
            </a:r>
            <a:r>
              <a:rPr lang="el-GR" dirty="0" smtClean="0"/>
              <a:t>Επομένως  μια συχνότητα διαστήματος [20 </a:t>
            </a:r>
            <a:r>
              <a:rPr lang="en-US" dirty="0" smtClean="0"/>
              <a:t>kHz</a:t>
            </a:r>
            <a:r>
              <a:rPr lang="el-GR" dirty="0" smtClean="0"/>
              <a:t>,500</a:t>
            </a:r>
            <a:r>
              <a:rPr lang="en-US" dirty="0" smtClean="0"/>
              <a:t>kHz</a:t>
            </a:r>
            <a:r>
              <a:rPr lang="el-GR" dirty="0" smtClean="0"/>
              <a:t>] αντιστοιχεί σε κυμαινόμενο μήκος κύματος [0,7</a:t>
            </a:r>
            <a:r>
              <a:rPr lang="en-US" dirty="0" smtClean="0"/>
              <a:t>mm</a:t>
            </a:r>
            <a:r>
              <a:rPr lang="el-GR" dirty="0" smtClean="0"/>
              <a:t>,17</a:t>
            </a:r>
            <a:r>
              <a:rPr lang="en-US" dirty="0" smtClean="0"/>
              <a:t>mm</a:t>
            </a:r>
            <a:r>
              <a:rPr lang="el-GR" dirty="0" smtClean="0"/>
              <a:t>].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i="1" dirty="0" smtClean="0"/>
              <a:t>Κίνηση των «ψηφιακών» νυχτερίδων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Εχούμε τις εξής εξισώσεις:</a:t>
            </a:r>
          </a:p>
          <a:p>
            <a:endParaRPr lang="el-GR" dirty="0"/>
          </a:p>
        </p:txBody>
      </p:sp>
      <p:pic>
        <p:nvPicPr>
          <p:cNvPr id="6" name="Picture 5" descr="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0550" y="2747867"/>
            <a:ext cx="3762900" cy="2205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 bat algorithm </a:t>
            </a:r>
            <a:r>
              <a:rPr lang="el-GR" i="1" dirty="0" smtClean="0"/>
              <a:t>με ψευδοκώδικα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l-GR" sz="4000" dirty="0" smtClean="0"/>
              <a:t>Αρχικοποίησε τον πληθυσμό των νυχτερίδων με τις θέσεις και ταχυτητές τους </a:t>
            </a:r>
            <a:r>
              <a:rPr lang="en-US" sz="4000" dirty="0" smtClean="0"/>
              <a:t>x</a:t>
            </a:r>
            <a:r>
              <a:rPr lang="en-US" sz="4000" baseline="-25000" dirty="0" smtClean="0"/>
              <a:t>i</a:t>
            </a:r>
            <a:r>
              <a:rPr lang="el-GR" sz="4000" dirty="0" smtClean="0"/>
              <a:t> και υ</a:t>
            </a:r>
            <a:r>
              <a:rPr lang="en-US" sz="4000" baseline="-25000" dirty="0" err="1" smtClean="0"/>
              <a:t>i</a:t>
            </a:r>
            <a:r>
              <a:rPr lang="el-GR" sz="4000" dirty="0" smtClean="0"/>
              <a:t> οπού ( </a:t>
            </a:r>
            <a:r>
              <a:rPr lang="en-US" sz="4000" dirty="0" err="1" smtClean="0"/>
              <a:t>i</a:t>
            </a:r>
            <a:r>
              <a:rPr lang="el-GR" sz="4000" dirty="0" smtClean="0"/>
              <a:t> = 1, 2,…,</a:t>
            </a:r>
            <a:r>
              <a:rPr lang="en-US" sz="4000" dirty="0" smtClean="0"/>
              <a:t>n</a:t>
            </a:r>
            <a:r>
              <a:rPr lang="el-GR" sz="4000" dirty="0" smtClean="0"/>
              <a:t> ).</a:t>
            </a:r>
          </a:p>
          <a:p>
            <a:pPr>
              <a:buNone/>
            </a:pPr>
            <a:r>
              <a:rPr lang="el-GR" sz="4000" dirty="0" smtClean="0"/>
              <a:t>Αρχικοποίησε τις συχνότητες </a:t>
            </a:r>
            <a:r>
              <a:rPr lang="en-US" sz="4000" dirty="0" err="1" smtClean="0"/>
              <a:t>f</a:t>
            </a:r>
            <a:r>
              <a:rPr lang="en-US" sz="4000" baseline="-25000" dirty="0" err="1" smtClean="0"/>
              <a:t>i</a:t>
            </a:r>
            <a:r>
              <a:rPr lang="el-GR" sz="4000" dirty="0" smtClean="0"/>
              <a:t> , ρυθμούς εκπομπής παλμών </a:t>
            </a:r>
            <a:r>
              <a:rPr lang="en-US" sz="4000" dirty="0" err="1" smtClean="0"/>
              <a:t>r</a:t>
            </a:r>
            <a:r>
              <a:rPr lang="en-US" sz="4000" baseline="-25000" dirty="0" err="1" smtClean="0"/>
              <a:t>i</a:t>
            </a:r>
            <a:r>
              <a:rPr lang="el-GR" sz="4000" dirty="0" smtClean="0"/>
              <a:t> και την ηχηρότητα </a:t>
            </a:r>
            <a:r>
              <a:rPr lang="en-US" sz="4000" dirty="0" smtClean="0"/>
              <a:t>A</a:t>
            </a:r>
            <a:r>
              <a:rPr lang="en-US" sz="4000" baseline="-25000" dirty="0" smtClean="0"/>
              <a:t>i</a:t>
            </a:r>
            <a:r>
              <a:rPr lang="el-GR" sz="4000" baseline="-25000" dirty="0" smtClean="0"/>
              <a:t>.</a:t>
            </a:r>
            <a:endParaRPr lang="el-GR" sz="4000" dirty="0" smtClean="0"/>
          </a:p>
          <a:p>
            <a:pPr>
              <a:buNone/>
            </a:pPr>
            <a:r>
              <a:rPr lang="el-GR" sz="4000" b="1" dirty="0" smtClean="0"/>
              <a:t> </a:t>
            </a:r>
            <a:endParaRPr lang="el-GR" sz="4000" dirty="0" smtClean="0"/>
          </a:p>
          <a:p>
            <a:pPr>
              <a:buNone/>
            </a:pPr>
            <a:r>
              <a:rPr lang="en-US" sz="4000" b="1" dirty="0" smtClean="0"/>
              <a:t>while</a:t>
            </a:r>
            <a:r>
              <a:rPr lang="el-GR" sz="4000" dirty="0" smtClean="0"/>
              <a:t> ( </a:t>
            </a:r>
            <a:r>
              <a:rPr lang="en-US" sz="4000" dirty="0" smtClean="0"/>
              <a:t>t</a:t>
            </a:r>
            <a:r>
              <a:rPr lang="el-GR" sz="4000" dirty="0" smtClean="0"/>
              <a:t> &lt; μεγιστού αριθμού επαναλήψεων)</a:t>
            </a:r>
          </a:p>
          <a:p>
            <a:pPr>
              <a:buNone/>
            </a:pPr>
            <a:r>
              <a:rPr lang="el-GR" sz="4000" dirty="0" smtClean="0"/>
              <a:t>Δημιούργησε νέες λύσεις ρυθμίζοντας την συχνότητα και αλλάζωντας αναλόγα τις τιμές των ταχυτήτων και των θέσεων/λύσεων (Χρηση εξισώσεων 2 , 3 και 4 ).</a:t>
            </a:r>
          </a:p>
          <a:p>
            <a:pPr>
              <a:buNone/>
            </a:pPr>
            <a:r>
              <a:rPr lang="el-GR" sz="4000" b="1" dirty="0" smtClean="0"/>
              <a:t> </a:t>
            </a:r>
            <a:endParaRPr lang="el-GR" sz="4000" dirty="0" smtClean="0"/>
          </a:p>
          <a:p>
            <a:pPr>
              <a:buNone/>
            </a:pPr>
            <a:r>
              <a:rPr lang="en-US" sz="4000" b="1" dirty="0" smtClean="0"/>
              <a:t>if</a:t>
            </a:r>
            <a:r>
              <a:rPr lang="el-GR" sz="4000" b="1" dirty="0" smtClean="0"/>
              <a:t>  </a:t>
            </a:r>
            <a:r>
              <a:rPr lang="el-GR" sz="4000" dirty="0" smtClean="0"/>
              <a:t>(</a:t>
            </a:r>
            <a:r>
              <a:rPr lang="en-US" sz="4000" dirty="0" smtClean="0"/>
              <a:t>rand</a:t>
            </a:r>
            <a:r>
              <a:rPr lang="el-GR" sz="4000" dirty="0" smtClean="0"/>
              <a:t> &gt; </a:t>
            </a:r>
            <a:r>
              <a:rPr lang="en-US" sz="4000" dirty="0" err="1" smtClean="0"/>
              <a:t>ri</a:t>
            </a:r>
            <a:r>
              <a:rPr lang="el-GR" sz="4000" dirty="0" smtClean="0"/>
              <a:t>)</a:t>
            </a:r>
          </a:p>
          <a:p>
            <a:pPr>
              <a:buNone/>
            </a:pPr>
            <a:r>
              <a:rPr lang="el-GR" sz="4000" dirty="0" smtClean="0"/>
              <a:t>Διάλεξε μια λύση αναμέσα στις καλύτερες λύσεις</a:t>
            </a:r>
          </a:p>
          <a:p>
            <a:pPr>
              <a:buNone/>
            </a:pPr>
            <a:r>
              <a:rPr lang="el-GR" sz="4000" dirty="0" smtClean="0"/>
              <a:t>Δημιούργησε μια τοπική λύση γύρω από την επιλεγμένη καλύτερη λύση</a:t>
            </a:r>
          </a:p>
          <a:p>
            <a:pPr>
              <a:buNone/>
            </a:pPr>
            <a:r>
              <a:rPr lang="en-US" sz="4000" b="1" dirty="0" smtClean="0"/>
              <a:t>end</a:t>
            </a:r>
            <a:r>
              <a:rPr lang="el-GR" sz="4000" b="1" dirty="0" smtClean="0"/>
              <a:t>_</a:t>
            </a:r>
            <a:r>
              <a:rPr lang="en-US" sz="4000" b="1" dirty="0" smtClean="0"/>
              <a:t>if</a:t>
            </a:r>
            <a:endParaRPr lang="el-GR" sz="4000" dirty="0" smtClean="0"/>
          </a:p>
          <a:p>
            <a:pPr>
              <a:buNone/>
            </a:pPr>
            <a:r>
              <a:rPr lang="el-GR" sz="4000" dirty="0" smtClean="0"/>
              <a:t>Δημιούργησε μια νέα λύση με τυχαίο πέταγμα</a:t>
            </a:r>
          </a:p>
          <a:p>
            <a:pPr>
              <a:buNone/>
            </a:pPr>
            <a:r>
              <a:rPr lang="el-GR" sz="4000" b="1" dirty="0" smtClean="0"/>
              <a:t> </a:t>
            </a:r>
            <a:endParaRPr lang="el-GR" sz="4000" dirty="0" smtClean="0"/>
          </a:p>
          <a:p>
            <a:pPr>
              <a:buNone/>
            </a:pPr>
            <a:r>
              <a:rPr lang="en-US" sz="4000" b="1" dirty="0" smtClean="0"/>
              <a:t>if </a:t>
            </a:r>
            <a:r>
              <a:rPr lang="en-US" sz="4000" dirty="0" smtClean="0"/>
              <a:t>(rand &lt; A</a:t>
            </a:r>
            <a:r>
              <a:rPr lang="en-US" sz="4000" baseline="-25000" dirty="0" smtClean="0"/>
              <a:t>i</a:t>
            </a:r>
            <a:r>
              <a:rPr lang="en-US" sz="4000" dirty="0" smtClean="0"/>
              <a:t> &amp; f(x</a:t>
            </a:r>
            <a:r>
              <a:rPr lang="en-US" sz="4000" baseline="-25000" dirty="0" smtClean="0"/>
              <a:t>i</a:t>
            </a:r>
            <a:r>
              <a:rPr lang="en-US" sz="4000" dirty="0" smtClean="0"/>
              <a:t>) &lt; f(x</a:t>
            </a:r>
            <a:r>
              <a:rPr lang="en-US" sz="4000" baseline="-25000" dirty="0" smtClean="0"/>
              <a:t>*</a:t>
            </a:r>
            <a:r>
              <a:rPr lang="en-US" sz="4000" dirty="0" smtClean="0"/>
              <a:t>) )</a:t>
            </a:r>
            <a:endParaRPr lang="el-GR" sz="4000" dirty="0" smtClean="0"/>
          </a:p>
          <a:p>
            <a:pPr>
              <a:buNone/>
            </a:pPr>
            <a:r>
              <a:rPr lang="el-GR" sz="4000" dirty="0" smtClean="0"/>
              <a:t>Δέξου τις νέες λύσεις</a:t>
            </a:r>
          </a:p>
          <a:p>
            <a:pPr>
              <a:buNone/>
            </a:pPr>
            <a:r>
              <a:rPr lang="el-GR" sz="4000" dirty="0" smtClean="0"/>
              <a:t>Αύξησε το </a:t>
            </a:r>
            <a:r>
              <a:rPr lang="en-US" sz="4000" dirty="0" err="1" smtClean="0"/>
              <a:t>r</a:t>
            </a:r>
            <a:r>
              <a:rPr lang="en-US" sz="4000" baseline="-25000" dirty="0" err="1" smtClean="0"/>
              <a:t>i</a:t>
            </a:r>
            <a:r>
              <a:rPr lang="el-GR" sz="4000" dirty="0" smtClean="0"/>
              <a:t> και μείωσε το Α</a:t>
            </a:r>
            <a:r>
              <a:rPr lang="en-US" sz="4000" baseline="-25000" dirty="0" err="1" smtClean="0"/>
              <a:t>i</a:t>
            </a:r>
            <a:endParaRPr lang="el-GR" sz="4000" dirty="0" smtClean="0"/>
          </a:p>
          <a:p>
            <a:pPr>
              <a:buNone/>
            </a:pPr>
            <a:r>
              <a:rPr lang="en-US" sz="4000" b="1" dirty="0" smtClean="0"/>
              <a:t>end</a:t>
            </a:r>
            <a:r>
              <a:rPr lang="el-GR" sz="4000" b="1" dirty="0" smtClean="0"/>
              <a:t>_</a:t>
            </a:r>
            <a:r>
              <a:rPr lang="en-US" sz="4000" b="1" dirty="0" smtClean="0"/>
              <a:t>if</a:t>
            </a:r>
            <a:endParaRPr lang="el-GR" sz="4000" dirty="0" smtClean="0"/>
          </a:p>
          <a:p>
            <a:pPr>
              <a:buNone/>
            </a:pPr>
            <a:r>
              <a:rPr lang="el-GR" sz="4000" dirty="0" smtClean="0"/>
              <a:t>Ταξινόμησε τις νυχτερίδες και βρές την ισχύουσα καλύτερη λύση </a:t>
            </a:r>
            <a:r>
              <a:rPr lang="en-US" sz="4000" dirty="0" smtClean="0"/>
              <a:t>x</a:t>
            </a:r>
            <a:r>
              <a:rPr lang="el-GR" sz="4000" baseline="-25000" dirty="0" smtClean="0"/>
              <a:t>*</a:t>
            </a:r>
            <a:endParaRPr lang="el-GR" sz="4000" dirty="0" smtClean="0"/>
          </a:p>
          <a:p>
            <a:pPr>
              <a:buNone/>
            </a:pPr>
            <a:r>
              <a:rPr lang="en-US" sz="4000" b="1" dirty="0" smtClean="0"/>
              <a:t>end</a:t>
            </a:r>
            <a:r>
              <a:rPr lang="el-GR" sz="4000" b="1" dirty="0" smtClean="0"/>
              <a:t>_</a:t>
            </a:r>
            <a:r>
              <a:rPr lang="en-US" sz="4000" b="1" dirty="0" smtClean="0"/>
              <a:t>while</a:t>
            </a:r>
            <a:endParaRPr lang="el-GR" sz="4000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Διαγραμμα ροής του ψευδοκώδικα</a:t>
            </a:r>
            <a:endParaRPr lang="el-GR" i="1" dirty="0"/>
          </a:p>
        </p:txBody>
      </p:sp>
      <p:pic>
        <p:nvPicPr>
          <p:cNvPr id="4" name="Content Placeholder 3" descr="diagramm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9820"/>
            <a:ext cx="8229600" cy="446672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i="1" dirty="0" smtClean="0"/>
              <a:t>Ηχηρότητα και ρυθμός εκπομπής παλμών</a:t>
            </a:r>
            <a:endParaRPr lang="el-GR" dirty="0"/>
          </a:p>
        </p:txBody>
      </p:sp>
      <p:pic>
        <p:nvPicPr>
          <p:cNvPr id="6" name="Content Placeholder 5" descr="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14127" y="2133601"/>
            <a:ext cx="5515745" cy="3429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 smtClean="0"/>
              <a:t>Οικονομική κατανομή</a:t>
            </a:r>
            <a:endParaRPr lang="el-GR" dirty="0"/>
          </a:p>
        </p:txBody>
      </p:sp>
      <p:pic>
        <p:nvPicPr>
          <p:cNvPr id="4" name="Content Placeholder 3" descr="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905000"/>
            <a:ext cx="4534533" cy="762064"/>
          </a:xfrm>
        </p:spPr>
      </p:pic>
      <p:pic>
        <p:nvPicPr>
          <p:cNvPr id="5" name="Picture 4" descr="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7496" y="2667000"/>
            <a:ext cx="5249008" cy="28482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609</Words>
  <Application>Microsoft Office PowerPoint</Application>
  <PresentationFormat>Προβολή στην οθόνη (4:3)</PresentationFormat>
  <Paragraphs>75</Paragraphs>
  <Slides>23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4" baseType="lpstr">
      <vt:lpstr>Office Theme</vt:lpstr>
      <vt:lpstr>Πανεπιστήμιο Πειραιώς Τμήμα Πληροφορικής Πτυχιακή εργασία</vt:lpstr>
      <vt:lpstr>Περιγραφή bat algorithm</vt:lpstr>
      <vt:lpstr>H επεκτασή του σε ΜΟΒΑ</vt:lpstr>
      <vt:lpstr>Παραδοχές για την εφαρμογή του αλγορίθμου</vt:lpstr>
      <vt:lpstr>Κίνηση των «ψηφιακών» νυχτερίδων</vt:lpstr>
      <vt:lpstr>O bat algorithm με ψευδοκώδικα</vt:lpstr>
      <vt:lpstr>Διαγραμμα ροής του ψευδοκώδικα</vt:lpstr>
      <vt:lpstr>Ηχηρότητα και ρυθμός εκπομπής παλμών</vt:lpstr>
      <vt:lpstr>Οικονομική κατανομή</vt:lpstr>
      <vt:lpstr>Οικονομική Κατανομή(Συνεχεια)</vt:lpstr>
      <vt:lpstr>Κατανομή Εκπομπής Ρύπων</vt:lpstr>
      <vt:lpstr>Συνδυασμένη Κατανομή Οικονομικού Κοστους και Εκπομπής Ρυπών</vt:lpstr>
      <vt:lpstr>Διαδικασία ευρεσής penalty factor</vt:lpstr>
      <vt:lpstr>O bat algorithm που θα υλοποιήσουμε</vt:lpstr>
      <vt:lpstr>Υλοποίηση σε C++</vt:lpstr>
      <vt:lpstr>Υλοποίηση σε C++</vt:lpstr>
      <vt:lpstr>Υλοποίηση σε C++</vt:lpstr>
      <vt:lpstr>Υλοποίηση σε C++</vt:lpstr>
      <vt:lpstr>Υλοποίηση σε C++</vt:lpstr>
      <vt:lpstr>Υλοποίηση σε C++</vt:lpstr>
      <vt:lpstr>Υλοποίηση σε C++</vt:lpstr>
      <vt:lpstr>Υλοποίηση σε C++</vt:lpstr>
      <vt:lpstr>Η συνάρτηση Selection Sort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Πανεπιστημιο Πειραιως Τμημα Πληροφορικης Πτυχικη εργασια</dc:title>
  <dc:creator>k88</dc:creator>
  <cp:lastModifiedBy>Maria</cp:lastModifiedBy>
  <cp:revision>13</cp:revision>
  <dcterms:created xsi:type="dcterms:W3CDTF">2006-08-16T00:00:00Z</dcterms:created>
  <dcterms:modified xsi:type="dcterms:W3CDTF">2012-11-13T10:15:35Z</dcterms:modified>
</cp:coreProperties>
</file>