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  <p:sldId id="267" r:id="rId6"/>
    <p:sldId id="271" r:id="rId7"/>
    <p:sldId id="272" r:id="rId8"/>
    <p:sldId id="263" r:id="rId9"/>
    <p:sldId id="256" r:id="rId10"/>
    <p:sldId id="264" r:id="rId11"/>
    <p:sldId id="265" r:id="rId12"/>
    <p:sldId id="274" r:id="rId13"/>
    <p:sldId id="270" r:id="rId14"/>
    <p:sldId id="266" r:id="rId15"/>
    <p:sldId id="257" r:id="rId16"/>
    <p:sldId id="268" r:id="rId17"/>
    <p:sldId id="269" r:id="rId18"/>
    <p:sldId id="273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D7DA-A2B3-F9FF-2873-D8F5258D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EB7619-0A26-1422-494F-DC569034B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1F3F-B7C0-2D3E-35D3-D8C0E944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87289-57AF-3B44-674D-FE20EC72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124B1-ABA9-7E25-CD1A-9E6F3F47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8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B510-3A36-4967-338C-E52997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0AB26-C0E4-7257-54FB-5088587C1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8BF80-FB5A-7DFF-7982-2B388E0B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3318A-BC0E-EB83-361E-F611017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240CD-CBFA-055E-9CD3-1AFF568F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3C3249-1AA0-CB8E-4798-756E9652B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22500-7CCA-D45E-ADE3-FED84452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8F533-E720-8C6D-984B-A374E44A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7133F-2D11-4BBB-E0C7-1B2978F5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FED0-5FFB-782A-5155-2814FC9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DE06-8DE0-53F9-965B-965ED267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2267C-0E4B-F9BF-033B-25D81A8A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B01B9-A39A-224F-DC6B-0AA07B5E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776C8-E347-0FC0-9FA9-819843B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817E3-EA1A-A600-5343-80435B31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862C-DA93-0A91-5CA0-35603EEE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2DB43-02A8-0D49-51D7-6F1B9BCD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548E1-4FED-6BA2-B986-F883419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107E7-59B1-CC9B-CD84-2362CD7D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4A76A-CB88-41FC-1D9C-137E50B4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5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3B3C2-4C47-A30C-1A33-F927D857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0202-49EF-8577-CF8D-3F4454FE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E189D6-05D0-5253-35DC-5F34B2F0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1CAAD-E630-806B-0CAD-D516DE43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4ED23-249C-9217-CE42-403DB32A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3A3F7-6DB2-A73A-6C25-8E8AD969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7504-1B3D-AD6E-E595-E8E3BB64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62BFE-E11B-170C-F356-4F541B42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85A13-7E2D-552B-FD26-815CE631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3B739-770B-0B41-05BF-9ED861454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C26C9-DF06-ACF1-7DF9-EB89CAD80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8EDDA-F0FF-EB99-C4B3-BD0AF75F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E98AD-116E-3B12-20F0-8F1B2B3D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622833-D491-695F-198A-F0B690CE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9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5187A-68B2-D550-6398-00D1B481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4D7F71-45A0-50A8-F133-237C001F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9A527-A153-859A-3E49-F8DBB3E4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6CA95-338A-CFCE-15A6-1164F6EA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6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311D23-E131-669F-B46F-1D99161E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8A2A7-FE1E-7502-C088-5B23601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F5F2B-8BED-67B7-B748-9D8D1E74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CF89-07D1-83DC-800C-AF1E5C2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0CF6E-6809-5658-BEA7-5421AAB1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C7223-A498-BA02-B6B3-26DDF8BE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09D52-BD52-906F-BE91-A89D88F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CBD35-9042-5041-528E-25FE93BF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DAF99-E2B2-B026-AE27-77AA045C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97210-EF6A-B80D-9CFA-059195A7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FE6A4-EB79-5682-0F09-D53807AC4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FE187-32F1-0C2B-5D6F-A3F2D706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3968F-97CE-AF43-2290-FBE9F51E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775FF-F438-933C-0239-438227BD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57171-7DB2-9CCB-48E3-B4D10768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665E39-8947-FD5A-0894-91A4DE09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E2D61-DC69-248B-B4BB-D77C173F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CE564-A48D-48FE-BDD1-3C55F290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2F6B-87A4-420C-B223-1543E7C3258E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EABBF-D7D2-10B7-27E0-33AF75DB3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842A7-A6AC-223F-653C-CD3C2CD1F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7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  Png图标">
            <a:extLst>
              <a:ext uri="{FF2B5EF4-FFF2-40B4-BE49-F238E27FC236}">
                <a16:creationId xmlns:a16="http://schemas.microsoft.com/office/drawing/2014/main" id="{85EDE70F-FAB9-9068-D631-589AE809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59" y="3098704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53C3EA-ED83-00C7-E808-EC201F4DCD83}"/>
              </a:ext>
            </a:extLst>
          </p:cNvPr>
          <p:cNvSpPr txBox="1"/>
          <p:nvPr/>
        </p:nvSpPr>
        <p:spPr>
          <a:xfrm>
            <a:off x="1125643" y="5239345"/>
            <a:ext cx="155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多机通信</a:t>
            </a:r>
          </a:p>
        </p:txBody>
      </p:sp>
      <p:pic>
        <p:nvPicPr>
          <p:cNvPr id="4" name="Picture 6" descr="  Png图标">
            <a:extLst>
              <a:ext uri="{FF2B5EF4-FFF2-40B4-BE49-F238E27FC236}">
                <a16:creationId xmlns:a16="http://schemas.microsoft.com/office/drawing/2014/main" id="{0C7F69E6-9AC9-BAD2-FAFB-444FF584E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6" y="4218513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 Png图标">
            <a:extLst>
              <a:ext uri="{FF2B5EF4-FFF2-40B4-BE49-F238E27FC236}">
                <a16:creationId xmlns:a16="http://schemas.microsoft.com/office/drawing/2014/main" id="{5FB22147-7094-8301-671B-EBA3F8BCD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98" y="4218512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6B207BE-7136-B22D-0C73-97D3992E0153}"/>
              </a:ext>
            </a:extLst>
          </p:cNvPr>
          <p:cNvCxnSpPr/>
          <p:nvPr/>
        </p:nvCxnSpPr>
        <p:spPr>
          <a:xfrm flipH="1">
            <a:off x="1174506" y="3950364"/>
            <a:ext cx="443948" cy="437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261DD1-E775-C7B8-DDB1-B7762A83745F}"/>
              </a:ext>
            </a:extLst>
          </p:cNvPr>
          <p:cNvCxnSpPr>
            <a:cxnSpLocks/>
          </p:cNvCxnSpPr>
          <p:nvPr/>
        </p:nvCxnSpPr>
        <p:spPr>
          <a:xfrm>
            <a:off x="2304255" y="3900876"/>
            <a:ext cx="374790" cy="486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8817706-330A-8F92-ADF8-BEEF319FA8A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416359" y="4728929"/>
            <a:ext cx="8481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C25A7B8-F92A-9FBD-6C01-47EFC2D783FB}"/>
              </a:ext>
            </a:extLst>
          </p:cNvPr>
          <p:cNvSpPr txBox="1"/>
          <p:nvPr/>
        </p:nvSpPr>
        <p:spPr>
          <a:xfrm>
            <a:off x="213549" y="5694610"/>
            <a:ext cx="371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考虑交流的数据是什么：关键帧？位姿？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考虑何时触发交流：定时？定量？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考虑带宽：如何压缩数据？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B58501-349D-E3DA-088B-98273C2B6F13}"/>
              </a:ext>
            </a:extLst>
          </p:cNvPr>
          <p:cNvCxnSpPr>
            <a:cxnSpLocks/>
          </p:cNvCxnSpPr>
          <p:nvPr/>
        </p:nvCxnSpPr>
        <p:spPr>
          <a:xfrm flipV="1">
            <a:off x="2730539" y="1796486"/>
            <a:ext cx="1713815" cy="16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40429-80C5-62FC-98AC-9FB2CCDB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10" y="3143912"/>
            <a:ext cx="3245044" cy="229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1F0F00C-6771-2101-E0F0-D01A152CF657}"/>
              </a:ext>
            </a:extLst>
          </p:cNvPr>
          <p:cNvSpPr txBox="1"/>
          <p:nvPr/>
        </p:nvSpPr>
        <p:spPr>
          <a:xfrm>
            <a:off x="4444354" y="3704038"/>
            <a:ext cx="3717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考虑融合方式，直接融合原始数据还是提取特征以后融合还是提取结果融合（例如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bounding box)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，考虑融合哪些数据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87E826-6BB1-A2B0-420D-CDB7DCB28792}"/>
              </a:ext>
            </a:extLst>
          </p:cNvPr>
          <p:cNvSpPr txBox="1"/>
          <p:nvPr/>
        </p:nvSpPr>
        <p:spPr>
          <a:xfrm>
            <a:off x="2826408" y="2211645"/>
            <a:ext cx="77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147B5440-2696-436F-579C-83427A6CA4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962" y="20184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F1003A-10F4-BF69-4209-58D6E6897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511" y="0"/>
            <a:ext cx="3136861" cy="310096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4925212-2015-B6B8-41CB-265E814099E5}"/>
              </a:ext>
            </a:extLst>
          </p:cNvPr>
          <p:cNvSpPr txBox="1"/>
          <p:nvPr/>
        </p:nvSpPr>
        <p:spPr>
          <a:xfrm>
            <a:off x="8567806" y="5631040"/>
            <a:ext cx="371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考虑地图存储、更新方式、对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agent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的指导作用，考虑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life-long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的模式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4B2DBD-4FA2-2458-568B-96873870B001}"/>
              </a:ext>
            </a:extLst>
          </p:cNvPr>
          <p:cNvCxnSpPr>
            <a:cxnSpLocks/>
          </p:cNvCxnSpPr>
          <p:nvPr/>
        </p:nvCxnSpPr>
        <p:spPr>
          <a:xfrm>
            <a:off x="7626870" y="1757139"/>
            <a:ext cx="1649652" cy="12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FA165F7-C2BA-35B6-D431-1E85FA76FA8D}"/>
              </a:ext>
            </a:extLst>
          </p:cNvPr>
          <p:cNvSpPr txBox="1"/>
          <p:nvPr/>
        </p:nvSpPr>
        <p:spPr>
          <a:xfrm>
            <a:off x="8064413" y="1682512"/>
            <a:ext cx="1006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融合数据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F12D6CD-0B6D-CDCA-35AC-168685C8B5C0}"/>
              </a:ext>
            </a:extLst>
          </p:cNvPr>
          <p:cNvCxnSpPr>
            <a:cxnSpLocks/>
          </p:cNvCxnSpPr>
          <p:nvPr/>
        </p:nvCxnSpPr>
        <p:spPr>
          <a:xfrm flipH="1">
            <a:off x="3400506" y="4715262"/>
            <a:ext cx="5670694" cy="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619416F-A49A-E99E-CE0D-EBE64F1E15DC}"/>
              </a:ext>
            </a:extLst>
          </p:cNvPr>
          <p:cNvSpPr txBox="1"/>
          <p:nvPr/>
        </p:nvSpPr>
        <p:spPr>
          <a:xfrm>
            <a:off x="5397061" y="3297616"/>
            <a:ext cx="155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感知融合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E75DA1-CFA9-154D-CF78-EC9AE3357391}"/>
              </a:ext>
            </a:extLst>
          </p:cNvPr>
          <p:cNvSpPr txBox="1"/>
          <p:nvPr/>
        </p:nvSpPr>
        <p:spPr>
          <a:xfrm>
            <a:off x="5626542" y="4800187"/>
            <a:ext cx="167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指导定位、规划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8FF2A-B524-BB8A-E805-977E5C93D9D9}"/>
              </a:ext>
            </a:extLst>
          </p:cNvPr>
          <p:cNvSpPr txBox="1"/>
          <p:nvPr/>
        </p:nvSpPr>
        <p:spPr>
          <a:xfrm>
            <a:off x="696068" y="524842"/>
            <a:ext cx="3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Multi-agent perception fusion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3E8092-CD88-F6B0-0B63-1D0429933C71}"/>
              </a:ext>
            </a:extLst>
          </p:cNvPr>
          <p:cNvSpPr txBox="1"/>
          <p:nvPr/>
        </p:nvSpPr>
        <p:spPr>
          <a:xfrm>
            <a:off x="905941" y="1249323"/>
            <a:ext cx="1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Planning</a:t>
            </a:r>
          </a:p>
          <a:p>
            <a:r>
              <a:rPr lang="en-US" altLang="zh-CN" dirty="0" err="1"/>
              <a:t>precedetion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43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7537B4-1A79-BC7C-8728-A239EF9789A6}"/>
              </a:ext>
            </a:extLst>
          </p:cNvPr>
          <p:cNvSpPr txBox="1"/>
          <p:nvPr/>
        </p:nvSpPr>
        <p:spPr>
          <a:xfrm>
            <a:off x="410817" y="357809"/>
            <a:ext cx="762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如何描述一个物体的三维表面？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810867-0C96-DC79-A86C-B0DE0F35F417}"/>
              </a:ext>
            </a:extLst>
          </p:cNvPr>
          <p:cNvSpPr txBox="1"/>
          <p:nvPr/>
        </p:nvSpPr>
        <p:spPr>
          <a:xfrm>
            <a:off x="530085" y="879470"/>
            <a:ext cx="9574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Non-Uniform B-Spline Surface Fitting fromUnordered 3D Point Clouds for As-Built Modeling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2FF8F1-8056-C63B-1F83-526DE556D8B2}"/>
              </a:ext>
            </a:extLst>
          </p:cNvPr>
          <p:cNvSpPr txBox="1"/>
          <p:nvPr/>
        </p:nvSpPr>
        <p:spPr>
          <a:xfrm>
            <a:off x="1258957" y="15420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Computer-Aided Civil and Infrastructure Engineering </a:t>
            </a:r>
            <a:r>
              <a:rPr lang="en-US" altLang="zh-CN" dirty="0"/>
              <a:t>2016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38C700-B55B-DD9E-2C66-44B111DE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2281454"/>
            <a:ext cx="4837044" cy="2826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C8257F-DE28-391A-86D1-178FE99A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26" y="2204546"/>
            <a:ext cx="5576676" cy="29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2A4810-52F9-6D4C-EBDD-E3A298A4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15" y="305421"/>
            <a:ext cx="4762500" cy="2085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2E2CE1-97D5-3BAF-1B48-317507FE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38" y="3640208"/>
            <a:ext cx="6762750" cy="1657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8D943B-3432-2562-C497-369D6553C23A}"/>
              </a:ext>
            </a:extLst>
          </p:cNvPr>
          <p:cNvSpPr txBox="1"/>
          <p:nvPr/>
        </p:nvSpPr>
        <p:spPr>
          <a:xfrm>
            <a:off x="3684104" y="2673002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随机化</a:t>
            </a:r>
            <a:r>
              <a:rPr lang="en-US" altLang="zh-CN" dirty="0"/>
              <a:t>seed points</a:t>
            </a:r>
            <a:r>
              <a:rPr lang="zh-CN" altLang="en-US" dirty="0"/>
              <a:t>，经过</a:t>
            </a:r>
            <a:r>
              <a:rPr lang="en-US" altLang="zh-CN" dirty="0"/>
              <a:t>seed points</a:t>
            </a:r>
            <a:r>
              <a:rPr lang="zh-CN" altLang="en-US" dirty="0"/>
              <a:t>寻找切面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827ED6-C834-97AA-CCD2-5CB0D9B92A36}"/>
              </a:ext>
            </a:extLst>
          </p:cNvPr>
          <p:cNvSpPr txBox="1"/>
          <p:nvPr/>
        </p:nvSpPr>
        <p:spPr>
          <a:xfrm>
            <a:off x="3611217" y="5589104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通过不断计算得到切面直到到达终止条件</a:t>
            </a:r>
          </a:p>
        </p:txBody>
      </p:sp>
    </p:spTree>
    <p:extLst>
      <p:ext uri="{BB962C8B-B14F-4D97-AF65-F5344CB8AC3E}">
        <p14:creationId xmlns:p14="http://schemas.microsoft.com/office/powerpoint/2010/main" val="14466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90673A-BC8C-8AB1-C7E6-9761A2CC8428}"/>
              </a:ext>
            </a:extLst>
          </p:cNvPr>
          <p:cNvSpPr txBox="1"/>
          <p:nvPr/>
        </p:nvSpPr>
        <p:spPr>
          <a:xfrm>
            <a:off x="2060712" y="3929271"/>
            <a:ext cx="6467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本文可以改进的点：本文的点云分割方法是通过用户指定固定半径</a:t>
            </a:r>
            <a:r>
              <a:rPr lang="en-US" altLang="zh-CN" dirty="0"/>
              <a:t>r</a:t>
            </a:r>
            <a:r>
              <a:rPr lang="zh-CN" altLang="en-US" dirty="0"/>
              <a:t>，然后在</a:t>
            </a:r>
            <a:r>
              <a:rPr lang="en-US" altLang="zh-CN" dirty="0"/>
              <a:t>r~0.2r</a:t>
            </a:r>
            <a:r>
              <a:rPr lang="zh-CN" altLang="en-US" dirty="0"/>
              <a:t>范围内（十等份均分），对不同密集程度的点云进行</a:t>
            </a:r>
            <a:r>
              <a:rPr lang="en-US" altLang="zh-CN" dirty="0"/>
              <a:t>multi-scale feature</a:t>
            </a:r>
            <a:r>
              <a:rPr lang="zh-CN" altLang="en-US" dirty="0"/>
              <a:t>的计算</a:t>
            </a:r>
            <a:endParaRPr lang="en-US" altLang="zh-CN" dirty="0"/>
          </a:p>
          <a:p>
            <a:r>
              <a:rPr lang="zh-CN" altLang="en-US" dirty="0"/>
              <a:t>我认为这种基于经验的方法，对于某些密集程度变化很大的区域可能不适用，也许考虑通过语义分割加入约束和预测，来衡量每个区域点云分割的粒度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0CE93-4BA4-90A1-A0DA-15A8961B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1" y="290926"/>
            <a:ext cx="10800578" cy="32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3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B38E841-DE07-8DC3-A033-FA583AC0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2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68D943B-3432-2562-C497-369D6553C23A}"/>
              </a:ext>
            </a:extLst>
          </p:cNvPr>
          <p:cNvSpPr txBox="1"/>
          <p:nvPr/>
        </p:nvSpPr>
        <p:spPr>
          <a:xfrm>
            <a:off x="1762538" y="1268272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对于找到的切平面，通过</a:t>
            </a:r>
            <a:r>
              <a:rPr lang="en-US" altLang="zh-CN" dirty="0"/>
              <a:t>b</a:t>
            </a:r>
            <a:r>
              <a:rPr lang="zh-CN" altLang="en-US" dirty="0"/>
              <a:t>样条去拟合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512C76-37FD-CA15-B0F9-2F96B712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29" y="2230921"/>
            <a:ext cx="4676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0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827F74E-01BF-D356-71D2-79E53022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53" y="1395267"/>
            <a:ext cx="2808002" cy="18062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6B24F2-123B-E46B-3873-BB78571D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09" y="1341655"/>
            <a:ext cx="1698272" cy="1662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251C20-9EBD-28E5-8600-264734FB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940" y="977031"/>
            <a:ext cx="1912684" cy="1484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6ACC52-71BE-EF92-6085-F4CAFDA4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90" y="4554642"/>
            <a:ext cx="1727422" cy="15018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96EDF1-7657-CBD4-A69C-57F87236DDED}"/>
              </a:ext>
            </a:extLst>
          </p:cNvPr>
          <p:cNvSpPr txBox="1"/>
          <p:nvPr/>
        </p:nvSpPr>
        <p:spPr>
          <a:xfrm>
            <a:off x="2132280" y="1003101"/>
            <a:ext cx="121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subspace1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48764C-418B-5E31-7979-683F702C92F5}"/>
              </a:ext>
            </a:extLst>
          </p:cNvPr>
          <p:cNvSpPr txBox="1"/>
          <p:nvPr/>
        </p:nvSpPr>
        <p:spPr>
          <a:xfrm>
            <a:off x="5772348" y="6119494"/>
            <a:ext cx="121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subspace2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65A8F-BE19-26E8-5965-15BE05DB8F5B}"/>
              </a:ext>
            </a:extLst>
          </p:cNvPr>
          <p:cNvSpPr txBox="1"/>
          <p:nvPr/>
        </p:nvSpPr>
        <p:spPr>
          <a:xfrm>
            <a:off x="9405977" y="638477"/>
            <a:ext cx="121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subspace3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  Png图标">
            <a:extLst>
              <a:ext uri="{FF2B5EF4-FFF2-40B4-BE49-F238E27FC236}">
                <a16:creationId xmlns:a16="http://schemas.microsoft.com/office/drawing/2014/main" id="{C39BDE22-240C-B22E-3512-5A5C747D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40" y="1941248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  Png图标">
            <a:extLst>
              <a:ext uri="{FF2B5EF4-FFF2-40B4-BE49-F238E27FC236}">
                <a16:creationId xmlns:a16="http://schemas.microsoft.com/office/drawing/2014/main" id="{4ABC6E24-48E0-DF78-7D0C-E8AF993A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10" y="5068297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  Png图标">
            <a:extLst>
              <a:ext uri="{FF2B5EF4-FFF2-40B4-BE49-F238E27FC236}">
                <a16:creationId xmlns:a16="http://schemas.microsoft.com/office/drawing/2014/main" id="{0AF0591B-4A0F-57B7-230C-8B2BA0A2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754" y="1440988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  Png图标">
            <a:extLst>
              <a:ext uri="{FF2B5EF4-FFF2-40B4-BE49-F238E27FC236}">
                <a16:creationId xmlns:a16="http://schemas.microsoft.com/office/drawing/2014/main" id="{59E4CAAE-9AB4-7C57-D6A6-729F894A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2" y="174288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FB1A96-542E-215C-A235-89EB55E1C802}"/>
              </a:ext>
            </a:extLst>
          </p:cNvPr>
          <p:cNvCxnSpPr>
            <a:cxnSpLocks/>
          </p:cNvCxnSpPr>
          <p:nvPr/>
        </p:nvCxnSpPr>
        <p:spPr>
          <a:xfrm flipH="1" flipV="1">
            <a:off x="3124304" y="2383533"/>
            <a:ext cx="2831822" cy="1565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FD875B-5256-CB05-95FC-2593C58732DF}"/>
              </a:ext>
            </a:extLst>
          </p:cNvPr>
          <p:cNvCxnSpPr>
            <a:cxnSpLocks/>
          </p:cNvCxnSpPr>
          <p:nvPr/>
        </p:nvCxnSpPr>
        <p:spPr>
          <a:xfrm flipH="1">
            <a:off x="6096000" y="2962081"/>
            <a:ext cx="169102" cy="22863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13D2AA-C02D-847D-9CCE-5AB49E507DCB}"/>
              </a:ext>
            </a:extLst>
          </p:cNvPr>
          <p:cNvCxnSpPr>
            <a:cxnSpLocks/>
          </p:cNvCxnSpPr>
          <p:nvPr/>
        </p:nvCxnSpPr>
        <p:spPr>
          <a:xfrm flipV="1">
            <a:off x="7228112" y="2135688"/>
            <a:ext cx="2177865" cy="3261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E8EF47C-05C9-7D78-9E5D-A8C4782D8AA1}"/>
              </a:ext>
            </a:extLst>
          </p:cNvPr>
          <p:cNvCxnSpPr>
            <a:cxnSpLocks/>
          </p:cNvCxnSpPr>
          <p:nvPr/>
        </p:nvCxnSpPr>
        <p:spPr>
          <a:xfrm>
            <a:off x="3175348" y="2540109"/>
            <a:ext cx="2780778" cy="1684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48C2A3E-AE45-A730-5E12-A5746FA3E65B}"/>
              </a:ext>
            </a:extLst>
          </p:cNvPr>
          <p:cNvSpPr txBox="1"/>
          <p:nvPr/>
        </p:nvSpPr>
        <p:spPr>
          <a:xfrm>
            <a:off x="7878955" y="1873922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地图分发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C8482D-4BD2-12BB-862C-1EB1DBA2623C}"/>
              </a:ext>
            </a:extLst>
          </p:cNvPr>
          <p:cNvSpPr txBox="1"/>
          <p:nvPr/>
        </p:nvSpPr>
        <p:spPr>
          <a:xfrm>
            <a:off x="3811442" y="2671592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地图更新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983CDA7-206B-03A5-5078-38A83FEFB467}"/>
              </a:ext>
            </a:extLst>
          </p:cNvPr>
          <p:cNvSpPr txBox="1"/>
          <p:nvPr/>
        </p:nvSpPr>
        <p:spPr>
          <a:xfrm>
            <a:off x="4012699" y="2162363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地图分发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7E7B72B-1F30-65FC-F430-E1F6B555073E}"/>
              </a:ext>
            </a:extLst>
          </p:cNvPr>
          <p:cNvCxnSpPr>
            <a:cxnSpLocks/>
          </p:cNvCxnSpPr>
          <p:nvPr/>
        </p:nvCxnSpPr>
        <p:spPr>
          <a:xfrm flipH="1">
            <a:off x="7255123" y="2261976"/>
            <a:ext cx="2150854" cy="35823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6D88737-5984-A58A-B00B-16D91067AB47}"/>
              </a:ext>
            </a:extLst>
          </p:cNvPr>
          <p:cNvSpPr txBox="1"/>
          <p:nvPr/>
        </p:nvSpPr>
        <p:spPr>
          <a:xfrm>
            <a:off x="8044212" y="2517703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地图更新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1CE1E9A-E1E4-97F1-3400-405AF92741CB}"/>
              </a:ext>
            </a:extLst>
          </p:cNvPr>
          <p:cNvCxnSpPr>
            <a:cxnSpLocks/>
          </p:cNvCxnSpPr>
          <p:nvPr/>
        </p:nvCxnSpPr>
        <p:spPr>
          <a:xfrm flipV="1">
            <a:off x="6200374" y="2932474"/>
            <a:ext cx="181239" cy="22470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1A81A4-8B2C-E726-0321-BC7AB950EC49}"/>
              </a:ext>
            </a:extLst>
          </p:cNvPr>
          <p:cNvSpPr txBox="1"/>
          <p:nvPr/>
        </p:nvSpPr>
        <p:spPr>
          <a:xfrm>
            <a:off x="5236210" y="3549109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地图分发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DF1852-9868-B4EF-6085-2980D2152B86}"/>
              </a:ext>
            </a:extLst>
          </p:cNvPr>
          <p:cNvSpPr txBox="1"/>
          <p:nvPr/>
        </p:nvSpPr>
        <p:spPr>
          <a:xfrm>
            <a:off x="6573075" y="3516447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地图更新</a:t>
            </a:r>
          </a:p>
        </p:txBody>
      </p:sp>
    </p:spTree>
    <p:extLst>
      <p:ext uri="{BB962C8B-B14F-4D97-AF65-F5344CB8AC3E}">
        <p14:creationId xmlns:p14="http://schemas.microsoft.com/office/powerpoint/2010/main" val="318609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4C98EE3-0D1B-72C2-521C-877E95DC55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4D2D5-0D0D-2635-FDB7-0A4EE6671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91" y="511025"/>
            <a:ext cx="8128418" cy="58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7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7CDCA6-35C4-768D-D815-B2EFDF91AB6D}"/>
              </a:ext>
            </a:extLst>
          </p:cNvPr>
          <p:cNvSpPr txBox="1"/>
          <p:nvPr/>
        </p:nvSpPr>
        <p:spPr>
          <a:xfrm>
            <a:off x="682485" y="149553"/>
            <a:ext cx="9952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TARE: A Hierarchical Framework for Efficiently Exploring Complex 3D Environment</a:t>
            </a:r>
          </a:p>
          <a:p>
            <a:r>
              <a:rPr lang="en-US" altLang="zh-CN" dirty="0"/>
              <a:t>			RSS 2021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829E32-44D3-8E56-61B6-45E5C045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6" y="666931"/>
            <a:ext cx="7732851" cy="37235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DF5BB2-93E2-0053-86AF-493FE06D9B0E}"/>
              </a:ext>
            </a:extLst>
          </p:cNvPr>
          <p:cNvSpPr txBox="1"/>
          <p:nvPr/>
        </p:nvSpPr>
        <p:spPr>
          <a:xfrm>
            <a:off x="1444382" y="4390497"/>
            <a:ext cx="6897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选择这种</a:t>
            </a:r>
            <a:r>
              <a:rPr lang="en-US" altLang="zh-CN" dirty="0"/>
              <a:t>subspace</a:t>
            </a:r>
            <a:r>
              <a:rPr lang="zh-CN" altLang="en-US" dirty="0"/>
              <a:t>的规划方法的好处在于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我可以提前知道下一步需要请求哪个地图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同时，对服务器或本地分门别类存储地图也有帮助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并且在更新地图的时候也可以更加快速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如果服务器宕机，本地在选择性地</a:t>
            </a:r>
            <a:r>
              <a:rPr lang="en-US" altLang="zh-CN" dirty="0"/>
              <a:t>load</a:t>
            </a:r>
            <a:r>
              <a:rPr lang="zh-CN" altLang="en-US" dirty="0"/>
              <a:t>本地地图数据的时候也更方便查找</a:t>
            </a:r>
          </a:p>
        </p:txBody>
      </p:sp>
    </p:spTree>
    <p:extLst>
      <p:ext uri="{BB962C8B-B14F-4D97-AF65-F5344CB8AC3E}">
        <p14:creationId xmlns:p14="http://schemas.microsoft.com/office/powerpoint/2010/main" val="413696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C8F254-7439-4930-1E54-1686BEC390B3}"/>
              </a:ext>
            </a:extLst>
          </p:cNvPr>
          <p:cNvSpPr/>
          <p:nvPr/>
        </p:nvSpPr>
        <p:spPr>
          <a:xfrm>
            <a:off x="2998305" y="3004930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多机数据融合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6E47BF-227A-245C-C4C8-479933A12BC0}"/>
              </a:ext>
            </a:extLst>
          </p:cNvPr>
          <p:cNvSpPr/>
          <p:nvPr/>
        </p:nvSpPr>
        <p:spPr>
          <a:xfrm>
            <a:off x="5406887" y="2382078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融合数据表面提取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503043-FAF9-6F7D-FBFC-3598D5FDD0C6}"/>
              </a:ext>
            </a:extLst>
          </p:cNvPr>
          <p:cNvSpPr/>
          <p:nvPr/>
        </p:nvSpPr>
        <p:spPr>
          <a:xfrm>
            <a:off x="5406887" y="3753678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融合数据语义分割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7B4DB9-7C88-D497-9664-A4EBF8C3FABC}"/>
              </a:ext>
            </a:extLst>
          </p:cNvPr>
          <p:cNvSpPr/>
          <p:nvPr/>
        </p:nvSpPr>
        <p:spPr>
          <a:xfrm>
            <a:off x="7871791" y="3092726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地图构建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880AF3-F5B8-1288-9268-886C6C652B2B}"/>
              </a:ext>
            </a:extLst>
          </p:cNvPr>
          <p:cNvSpPr/>
          <p:nvPr/>
        </p:nvSpPr>
        <p:spPr>
          <a:xfrm>
            <a:off x="10436087" y="3049656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指导定位、导航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D48209-DA43-375B-2127-0E21DF336A90}"/>
              </a:ext>
            </a:extLst>
          </p:cNvPr>
          <p:cNvCxnSpPr/>
          <p:nvPr/>
        </p:nvCxnSpPr>
        <p:spPr>
          <a:xfrm flipV="1">
            <a:off x="4366591" y="2826026"/>
            <a:ext cx="940904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27F288-1EAB-CC0C-222C-34933A8906F4}"/>
              </a:ext>
            </a:extLst>
          </p:cNvPr>
          <p:cNvCxnSpPr>
            <a:cxnSpLocks/>
          </p:cNvCxnSpPr>
          <p:nvPr/>
        </p:nvCxnSpPr>
        <p:spPr>
          <a:xfrm>
            <a:off x="4379845" y="3359426"/>
            <a:ext cx="927650" cy="394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AA191B-801B-2B7D-9DC8-298286AA80D6}"/>
              </a:ext>
            </a:extLst>
          </p:cNvPr>
          <p:cNvCxnSpPr>
            <a:cxnSpLocks/>
          </p:cNvCxnSpPr>
          <p:nvPr/>
        </p:nvCxnSpPr>
        <p:spPr>
          <a:xfrm flipV="1">
            <a:off x="6692349" y="3556552"/>
            <a:ext cx="1133059" cy="4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1E691C-3CFF-5005-A2E7-9C84A1B425B4}"/>
              </a:ext>
            </a:extLst>
          </p:cNvPr>
          <p:cNvCxnSpPr>
            <a:cxnSpLocks/>
          </p:cNvCxnSpPr>
          <p:nvPr/>
        </p:nvCxnSpPr>
        <p:spPr>
          <a:xfrm flipV="1">
            <a:off x="9150625" y="3493604"/>
            <a:ext cx="1133059" cy="4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9B139-7F27-3A15-5AAE-F5236280284C}"/>
              </a:ext>
            </a:extLst>
          </p:cNvPr>
          <p:cNvCxnSpPr>
            <a:cxnSpLocks/>
          </p:cNvCxnSpPr>
          <p:nvPr/>
        </p:nvCxnSpPr>
        <p:spPr>
          <a:xfrm flipH="1">
            <a:off x="9150625" y="3269974"/>
            <a:ext cx="11131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8DEEC8-D200-98A6-BFC3-50730B68716E}"/>
              </a:ext>
            </a:extLst>
          </p:cNvPr>
          <p:cNvSpPr txBox="1"/>
          <p:nvPr/>
        </p:nvSpPr>
        <p:spPr>
          <a:xfrm>
            <a:off x="9173817" y="2786271"/>
            <a:ext cx="11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地图更新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6CB4CB-955D-DA23-D394-74EA7AD0E49F}"/>
              </a:ext>
            </a:extLst>
          </p:cNvPr>
          <p:cNvSpPr/>
          <p:nvPr/>
        </p:nvSpPr>
        <p:spPr>
          <a:xfrm>
            <a:off x="2998305" y="4914900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考虑多传感器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AFF7C8-B725-39C7-AE1A-5ED1A2224E1F}"/>
              </a:ext>
            </a:extLst>
          </p:cNvPr>
          <p:cNvSpPr/>
          <p:nvPr/>
        </p:nvSpPr>
        <p:spPr>
          <a:xfrm>
            <a:off x="241852" y="2980083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多机通信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856C0D-385A-DA41-2F63-69F420D4875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427922" y="3424031"/>
            <a:ext cx="15372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662CDF8-002C-2889-80FB-26A5CD494601}"/>
              </a:ext>
            </a:extLst>
          </p:cNvPr>
          <p:cNvSpPr txBox="1"/>
          <p:nvPr/>
        </p:nvSpPr>
        <p:spPr>
          <a:xfrm>
            <a:off x="1368287" y="3024449"/>
            <a:ext cx="275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传输数据（图像或点云）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DF80995-DF06-4DDA-4A0C-3A607DC189D0}"/>
              </a:ext>
            </a:extLst>
          </p:cNvPr>
          <p:cNvSpPr/>
          <p:nvPr/>
        </p:nvSpPr>
        <p:spPr>
          <a:xfrm>
            <a:off x="139148" y="4742622"/>
            <a:ext cx="1391477" cy="6162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通信组选择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F2A9053-9E44-4581-8067-C490F80206D7}"/>
              </a:ext>
            </a:extLst>
          </p:cNvPr>
          <p:cNvSpPr/>
          <p:nvPr/>
        </p:nvSpPr>
        <p:spPr>
          <a:xfrm>
            <a:off x="221972" y="1499152"/>
            <a:ext cx="1308653" cy="6162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通信时机选择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31BA65-8CA3-461D-0C9D-E4C742C4A178}"/>
              </a:ext>
            </a:extLst>
          </p:cNvPr>
          <p:cNvCxnSpPr/>
          <p:nvPr/>
        </p:nvCxnSpPr>
        <p:spPr>
          <a:xfrm>
            <a:off x="876298" y="2325757"/>
            <a:ext cx="0" cy="556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AD9481D-1C71-7A05-A510-19591D67C8F1}"/>
              </a:ext>
            </a:extLst>
          </p:cNvPr>
          <p:cNvCxnSpPr>
            <a:cxnSpLocks/>
          </p:cNvCxnSpPr>
          <p:nvPr/>
        </p:nvCxnSpPr>
        <p:spPr>
          <a:xfrm flipV="1">
            <a:off x="882923" y="3927614"/>
            <a:ext cx="0" cy="71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4F0D4CDB-EB22-C92A-5C1B-BBD6347FBE27}"/>
              </a:ext>
            </a:extLst>
          </p:cNvPr>
          <p:cNvSpPr/>
          <p:nvPr/>
        </p:nvSpPr>
        <p:spPr>
          <a:xfrm>
            <a:off x="696298" y="43179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BE4787-78EF-2F0C-1390-F074A12E14EF}"/>
              </a:ext>
            </a:extLst>
          </p:cNvPr>
          <p:cNvSpPr/>
          <p:nvPr/>
        </p:nvSpPr>
        <p:spPr>
          <a:xfrm>
            <a:off x="3411340" y="43179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465F3C4-023B-D49B-3177-01460E55A972}"/>
              </a:ext>
            </a:extLst>
          </p:cNvPr>
          <p:cNvSpPr/>
          <p:nvPr/>
        </p:nvSpPr>
        <p:spPr>
          <a:xfrm>
            <a:off x="6989426" y="43179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16B893-B08D-3984-501F-8FB2B4A84984}"/>
              </a:ext>
            </a:extLst>
          </p:cNvPr>
          <p:cNvSpPr/>
          <p:nvPr/>
        </p:nvSpPr>
        <p:spPr>
          <a:xfrm>
            <a:off x="92765" y="830452"/>
            <a:ext cx="1537251" cy="512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865E445-26B0-FBBD-E099-B8751619A153}"/>
              </a:ext>
            </a:extLst>
          </p:cNvPr>
          <p:cNvSpPr/>
          <p:nvPr/>
        </p:nvSpPr>
        <p:spPr>
          <a:xfrm>
            <a:off x="2746513" y="909966"/>
            <a:ext cx="1732722" cy="512639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6A2535E-30AF-5F60-F76B-53921147F9F6}"/>
              </a:ext>
            </a:extLst>
          </p:cNvPr>
          <p:cNvSpPr/>
          <p:nvPr/>
        </p:nvSpPr>
        <p:spPr>
          <a:xfrm>
            <a:off x="5251173" y="1678056"/>
            <a:ext cx="3942521" cy="3756991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288733-472D-C179-B5D2-76194EBF9CDA}"/>
              </a:ext>
            </a:extLst>
          </p:cNvPr>
          <p:cNvSpPr/>
          <p:nvPr/>
        </p:nvSpPr>
        <p:spPr>
          <a:xfrm>
            <a:off x="10217426" y="2910509"/>
            <a:ext cx="1732722" cy="1200978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2C8F1ED-6F59-B278-8945-710EF8394C11}"/>
              </a:ext>
            </a:extLst>
          </p:cNvPr>
          <p:cNvSpPr/>
          <p:nvPr/>
        </p:nvSpPr>
        <p:spPr>
          <a:xfrm>
            <a:off x="10997087" y="43179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CC4E1C-1F5A-1963-6455-54DC2CF15DE1}"/>
              </a:ext>
            </a:extLst>
          </p:cNvPr>
          <p:cNvSpPr/>
          <p:nvPr/>
        </p:nvSpPr>
        <p:spPr>
          <a:xfrm>
            <a:off x="2998305" y="1271352"/>
            <a:ext cx="118607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考虑异构传感器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F5587AE-E37F-3173-F107-7187FE36A2DB}"/>
              </a:ext>
            </a:extLst>
          </p:cNvPr>
          <p:cNvCxnSpPr>
            <a:cxnSpLocks/>
          </p:cNvCxnSpPr>
          <p:nvPr/>
        </p:nvCxnSpPr>
        <p:spPr>
          <a:xfrm flipV="1">
            <a:off x="3591340" y="3980622"/>
            <a:ext cx="0" cy="71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8C7546-7CE5-F699-85C6-B815F80EFFF2}"/>
              </a:ext>
            </a:extLst>
          </p:cNvPr>
          <p:cNvCxnSpPr/>
          <p:nvPr/>
        </p:nvCxnSpPr>
        <p:spPr>
          <a:xfrm>
            <a:off x="3591340" y="2325756"/>
            <a:ext cx="0" cy="556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1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8532345-0245-9023-08C1-7807C5C339FB}"/>
              </a:ext>
            </a:extLst>
          </p:cNvPr>
          <p:cNvCxnSpPr>
            <a:cxnSpLocks/>
          </p:cNvCxnSpPr>
          <p:nvPr/>
        </p:nvCxnSpPr>
        <p:spPr>
          <a:xfrm flipH="1">
            <a:off x="2701636" y="235527"/>
            <a:ext cx="1641765" cy="377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CBDA432-9C25-0B6E-F230-5F191923CB2F}"/>
              </a:ext>
            </a:extLst>
          </p:cNvPr>
          <p:cNvCxnSpPr>
            <a:cxnSpLocks/>
          </p:cNvCxnSpPr>
          <p:nvPr/>
        </p:nvCxnSpPr>
        <p:spPr>
          <a:xfrm>
            <a:off x="4357255" y="235527"/>
            <a:ext cx="2182090" cy="377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6492013-DC09-024A-E8F2-44581D83AAA2}"/>
              </a:ext>
            </a:extLst>
          </p:cNvPr>
          <p:cNvCxnSpPr>
            <a:cxnSpLocks/>
          </p:cNvCxnSpPr>
          <p:nvPr/>
        </p:nvCxnSpPr>
        <p:spPr>
          <a:xfrm flipH="1">
            <a:off x="2701636" y="4010891"/>
            <a:ext cx="385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ABE1A3-CDB6-E628-6E97-48DCAC9AE099}"/>
              </a:ext>
            </a:extLst>
          </p:cNvPr>
          <p:cNvCxnSpPr>
            <a:cxnSpLocks/>
          </p:cNvCxnSpPr>
          <p:nvPr/>
        </p:nvCxnSpPr>
        <p:spPr>
          <a:xfrm flipH="1">
            <a:off x="3740727" y="1593273"/>
            <a:ext cx="1413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378270D-8ABF-E0F3-8B78-93FD2B361146}"/>
              </a:ext>
            </a:extLst>
          </p:cNvPr>
          <p:cNvSpPr txBox="1"/>
          <p:nvPr/>
        </p:nvSpPr>
        <p:spPr>
          <a:xfrm>
            <a:off x="3879271" y="1060058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label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7A8D0E-D0E6-635D-8365-0F209A171669}"/>
              </a:ext>
            </a:extLst>
          </p:cNvPr>
          <p:cNvSpPr txBox="1"/>
          <p:nvPr/>
        </p:nvSpPr>
        <p:spPr>
          <a:xfrm>
            <a:off x="4100945" y="3000786"/>
            <a:ext cx="8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Color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494E48-E24D-C302-1372-75F92B1F2874}"/>
              </a:ext>
            </a:extLst>
          </p:cNvPr>
          <p:cNvSpPr txBox="1"/>
          <p:nvPr/>
        </p:nvSpPr>
        <p:spPr>
          <a:xfrm>
            <a:off x="3657598" y="1981292"/>
            <a:ext cx="193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Shape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E4EC81E-0D55-1744-050E-F41CA5337AC3}"/>
              </a:ext>
            </a:extLst>
          </p:cNvPr>
          <p:cNvCxnSpPr>
            <a:cxnSpLocks/>
          </p:cNvCxnSpPr>
          <p:nvPr/>
        </p:nvCxnSpPr>
        <p:spPr>
          <a:xfrm flipH="1">
            <a:off x="3276599" y="2729345"/>
            <a:ext cx="252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894DAC-C2CB-E549-2473-4015172842D3}"/>
              </a:ext>
            </a:extLst>
          </p:cNvPr>
          <p:cNvSpPr txBox="1"/>
          <p:nvPr/>
        </p:nvSpPr>
        <p:spPr>
          <a:xfrm>
            <a:off x="1211783" y="1775791"/>
            <a:ext cx="884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如果是</a:t>
            </a:r>
            <a:r>
              <a:rPr lang="en-US" altLang="zh-CN" dirty="0"/>
              <a:t>fully-connected</a:t>
            </a:r>
            <a:r>
              <a:rPr lang="zh-CN" altLang="en-US" dirty="0"/>
              <a:t>的方式，会导致随着</a:t>
            </a:r>
            <a:r>
              <a:rPr lang="en-US" altLang="zh-CN" dirty="0"/>
              <a:t>agent</a:t>
            </a:r>
            <a:r>
              <a:rPr lang="zh-CN" altLang="en-US" dirty="0"/>
              <a:t>的变多，带宽快速下降，所以我们要考虑应该如何有选择地组建通信组，同时，如果别的</a:t>
            </a:r>
            <a:r>
              <a:rPr lang="en-US" altLang="zh-CN" dirty="0"/>
              <a:t>agent</a:t>
            </a:r>
            <a:r>
              <a:rPr lang="zh-CN" altLang="en-US" dirty="0"/>
              <a:t>对本</a:t>
            </a:r>
            <a:r>
              <a:rPr lang="en-US" altLang="zh-CN" dirty="0"/>
              <a:t>agent</a:t>
            </a:r>
            <a:r>
              <a:rPr lang="zh-CN" altLang="en-US" dirty="0"/>
              <a:t>的信息补充没什么效果，我们也应该选择性地不进行通信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840AA-65DA-62D8-D949-1D985F41C296}"/>
              </a:ext>
            </a:extLst>
          </p:cNvPr>
          <p:cNvSpPr txBox="1"/>
          <p:nvPr/>
        </p:nvSpPr>
        <p:spPr>
          <a:xfrm>
            <a:off x="1264791" y="808587"/>
            <a:ext cx="473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多机通信需要考虑的问题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26ED0D-8932-4D43-34DB-4328919E3F7C}"/>
              </a:ext>
            </a:extLst>
          </p:cNvPr>
          <p:cNvSpPr txBox="1"/>
          <p:nvPr/>
        </p:nvSpPr>
        <p:spPr>
          <a:xfrm>
            <a:off x="1211783" y="3081130"/>
            <a:ext cx="88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通信过程中数据的传播方式，是</a:t>
            </a:r>
            <a:r>
              <a:rPr lang="en-US" altLang="zh-CN" dirty="0"/>
              <a:t>raw-data</a:t>
            </a:r>
            <a:r>
              <a:rPr lang="zh-CN" altLang="en-US" dirty="0"/>
              <a:t>还是 压缩后的结果，如何进行压缩？</a:t>
            </a:r>
          </a:p>
        </p:txBody>
      </p:sp>
    </p:spTree>
    <p:extLst>
      <p:ext uri="{BB962C8B-B14F-4D97-AF65-F5344CB8AC3E}">
        <p14:creationId xmlns:p14="http://schemas.microsoft.com/office/powerpoint/2010/main" val="388535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8F682E-96E7-47ED-35E4-AA1E9E1F9556}"/>
              </a:ext>
            </a:extLst>
          </p:cNvPr>
          <p:cNvSpPr txBox="1"/>
          <p:nvPr/>
        </p:nvSpPr>
        <p:spPr>
          <a:xfrm>
            <a:off x="596349" y="137275"/>
            <a:ext cx="9309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When2com: Multi-Agent Perception via Communication Graph Grouping CVPR 2020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8E023C-CE94-443D-929B-4DADE1EE0911}"/>
              </a:ext>
            </a:extLst>
          </p:cNvPr>
          <p:cNvSpPr txBox="1"/>
          <p:nvPr/>
        </p:nvSpPr>
        <p:spPr>
          <a:xfrm>
            <a:off x="1835429" y="779729"/>
            <a:ext cx="9309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同时考虑了如何组建通信组以及何时通信的问题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894DAC-C2CB-E549-2473-4015172842D3}"/>
              </a:ext>
            </a:extLst>
          </p:cNvPr>
          <p:cNvSpPr txBox="1"/>
          <p:nvPr/>
        </p:nvSpPr>
        <p:spPr>
          <a:xfrm>
            <a:off x="1835429" y="1391406"/>
            <a:ext cx="473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三阶段通信协议：</a:t>
            </a:r>
            <a:r>
              <a:rPr lang="en-US" altLang="zh-CN" dirty="0"/>
              <a:t>request</a:t>
            </a:r>
            <a:r>
              <a:rPr lang="zh-CN" altLang="en-US" dirty="0"/>
              <a:t>、</a:t>
            </a:r>
            <a:r>
              <a:rPr lang="en-US" altLang="zh-CN" dirty="0"/>
              <a:t>match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0A5F98-E4A9-D2BC-2E6B-93568A96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47" y="1906321"/>
            <a:ext cx="9829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D05EFB-EFBE-6363-3BA9-3A6310DD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2174430"/>
            <a:ext cx="3810000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4369D6-FB17-EFFB-1F17-15A3A673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9" y="2764570"/>
            <a:ext cx="2324100" cy="428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CD8FD6-8766-C7D3-BA94-797461543418}"/>
              </a:ext>
            </a:extLst>
          </p:cNvPr>
          <p:cNvSpPr txBox="1"/>
          <p:nvPr/>
        </p:nvSpPr>
        <p:spPr>
          <a:xfrm>
            <a:off x="4187687" y="2193443"/>
            <a:ext cx="62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把本地的观察数据压缩为</a:t>
            </a:r>
            <a:r>
              <a:rPr lang="en-US" altLang="zh-CN" dirty="0"/>
              <a:t>query</a:t>
            </a:r>
            <a:r>
              <a:rPr lang="zh-CN" altLang="en-US" dirty="0"/>
              <a:t>，同时生成查询的</a:t>
            </a:r>
            <a:r>
              <a:rPr lang="en-US" altLang="zh-CN" dirty="0"/>
              <a:t>key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4585AC-6794-A9BB-E1EF-7B5F1471668B}"/>
              </a:ext>
            </a:extLst>
          </p:cNvPr>
          <p:cNvSpPr txBox="1"/>
          <p:nvPr/>
        </p:nvSpPr>
        <p:spPr>
          <a:xfrm>
            <a:off x="4187687" y="2706973"/>
            <a:ext cx="62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比较查询的</a:t>
            </a:r>
            <a:r>
              <a:rPr lang="en-US" altLang="zh-CN" dirty="0"/>
              <a:t>key</a:t>
            </a:r>
            <a:r>
              <a:rPr lang="zh-CN" altLang="en-US" dirty="0"/>
              <a:t>和其他</a:t>
            </a:r>
            <a:r>
              <a:rPr lang="en-US" altLang="zh-CN" dirty="0"/>
              <a:t>agent</a:t>
            </a:r>
            <a:r>
              <a:rPr lang="zh-CN" altLang="en-US" dirty="0"/>
              <a:t>之间</a:t>
            </a:r>
            <a:r>
              <a:rPr lang="en-US" altLang="zh-CN" dirty="0"/>
              <a:t>query</a:t>
            </a:r>
            <a:r>
              <a:rPr lang="zh-CN" altLang="en-US" dirty="0"/>
              <a:t>的相似度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DAB338-9447-9188-EDF3-C5461CC0A045}"/>
              </a:ext>
            </a:extLst>
          </p:cNvPr>
          <p:cNvSpPr txBox="1"/>
          <p:nvPr/>
        </p:nvSpPr>
        <p:spPr>
          <a:xfrm>
            <a:off x="2027583" y="1113719"/>
            <a:ext cx="473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首先解决和谁通信的问题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E26BB7-9C71-7302-24A0-E519DA873467}"/>
              </a:ext>
            </a:extLst>
          </p:cNvPr>
          <p:cNvSpPr txBox="1"/>
          <p:nvPr/>
        </p:nvSpPr>
        <p:spPr>
          <a:xfrm>
            <a:off x="227094" y="296858"/>
            <a:ext cx="10169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Neue Regular"/>
              </a:rPr>
              <a:t>Who2com: Collaborative Perception via Learnable Handshake Communication</a:t>
            </a:r>
          </a:p>
          <a:p>
            <a:pPr algn="l"/>
            <a:r>
              <a:rPr lang="en-US" altLang="zh-CN" b="1" dirty="0">
                <a:solidFill>
                  <a:srgbClr val="333333"/>
                </a:solidFill>
                <a:latin typeface="HelveticaNeue Regular"/>
              </a:rPr>
              <a:t>				ICRA 2020</a:t>
            </a:r>
            <a:endParaRPr lang="en-US" altLang="zh-CN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br>
              <a:rPr lang="en-US" altLang="zh-CN" b="0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491C24-650D-0495-2488-553BAFE7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3" y="3664806"/>
            <a:ext cx="10642390" cy="26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BFCFEA67-0926-F9E6-42D9-BB667706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9" y="807338"/>
            <a:ext cx="10642390" cy="26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6379AE-7B12-0AF6-078A-28700DB8C9AD}"/>
              </a:ext>
            </a:extLst>
          </p:cNvPr>
          <p:cNvSpPr txBox="1"/>
          <p:nvPr/>
        </p:nvSpPr>
        <p:spPr>
          <a:xfrm>
            <a:off x="1245705" y="3856383"/>
            <a:ext cx="942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我认为这种通信方式可以改进的地方：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没有考虑到历史信息的利用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通过查询所需信息（也就是</a:t>
            </a:r>
            <a:r>
              <a:rPr lang="en-US" altLang="zh-CN" dirty="0"/>
              <a:t>query)</a:t>
            </a:r>
            <a:r>
              <a:rPr lang="zh-CN" altLang="en-US" dirty="0"/>
              <a:t>和其他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之间的相似度来计算</a:t>
            </a:r>
            <a:r>
              <a:rPr lang="en-US" altLang="zh-CN" dirty="0"/>
              <a:t>score</a:t>
            </a:r>
            <a:r>
              <a:rPr lang="zh-CN" altLang="en-US" dirty="0"/>
              <a:t>，而这种</a:t>
            </a:r>
            <a:r>
              <a:rPr lang="en-US" altLang="zh-CN" dirty="0"/>
              <a:t>similarity</a:t>
            </a:r>
            <a:r>
              <a:rPr lang="zh-CN" altLang="en-US" dirty="0"/>
              <a:t>的计算方式是人定的，我感觉可以考虑更换成计算信息增益的方式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在通信的时候只考虑了通信范围内的约束，但是如果计算</a:t>
            </a:r>
            <a:r>
              <a:rPr lang="en-US" altLang="zh-CN" dirty="0" err="1"/>
              <a:t>bev</a:t>
            </a:r>
            <a:r>
              <a:rPr lang="zh-CN" altLang="en-US" dirty="0"/>
              <a:t>或者图像、点云融合的话需要有</a:t>
            </a:r>
            <a:r>
              <a:rPr lang="en-US" altLang="zh-CN" dirty="0"/>
              <a:t>overlapping</a:t>
            </a:r>
            <a:r>
              <a:rPr lang="zh-CN" altLang="en-US" dirty="0"/>
              <a:t>，这点没考虑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只考虑了选择和哪个</a:t>
            </a:r>
            <a:r>
              <a:rPr lang="en-US" altLang="zh-CN" dirty="0"/>
              <a:t>agent</a:t>
            </a:r>
            <a:r>
              <a:rPr lang="zh-CN" altLang="en-US" dirty="0"/>
              <a:t>通信，对于多传感器的</a:t>
            </a:r>
            <a:r>
              <a:rPr lang="en-US" altLang="zh-CN" dirty="0"/>
              <a:t>agent</a:t>
            </a:r>
            <a:r>
              <a:rPr lang="zh-CN" altLang="en-US" dirty="0"/>
              <a:t>，也应该考虑选择的视角</a:t>
            </a:r>
          </a:p>
        </p:txBody>
      </p:sp>
    </p:spTree>
    <p:extLst>
      <p:ext uri="{BB962C8B-B14F-4D97-AF65-F5344CB8AC3E}">
        <p14:creationId xmlns:p14="http://schemas.microsoft.com/office/powerpoint/2010/main" val="49500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392D03-A515-ABFE-4462-322906B666BF}"/>
              </a:ext>
            </a:extLst>
          </p:cNvPr>
          <p:cNvSpPr txBox="1"/>
          <p:nvPr/>
        </p:nvSpPr>
        <p:spPr>
          <a:xfrm>
            <a:off x="2882348" y="2557669"/>
            <a:ext cx="642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在解决和谁通信以及何时通信的问题以后，应该解决传输哪些数据以及数据格式的问题</a:t>
            </a:r>
          </a:p>
        </p:txBody>
      </p:sp>
    </p:spTree>
    <p:extLst>
      <p:ext uri="{BB962C8B-B14F-4D97-AF65-F5344CB8AC3E}">
        <p14:creationId xmlns:p14="http://schemas.microsoft.com/office/powerpoint/2010/main" val="43447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6B48D1-BCB2-490D-7B5C-D16CE5C49D41}"/>
              </a:ext>
            </a:extLst>
          </p:cNvPr>
          <p:cNvSpPr txBox="1"/>
          <p:nvPr/>
        </p:nvSpPr>
        <p:spPr>
          <a:xfrm>
            <a:off x="1113182" y="965609"/>
            <a:ext cx="9707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V2VNet: Vehicle-to-Vehicle Communication for Joint Perception and Prediction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			ECCV 2020</a:t>
            </a:r>
            <a:endParaRPr lang="en-US" altLang="zh-C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75A510-A611-0425-7EB3-E29B2FD5DB28}"/>
              </a:ext>
            </a:extLst>
          </p:cNvPr>
          <p:cNvSpPr txBox="1"/>
          <p:nvPr/>
        </p:nvSpPr>
        <p:spPr>
          <a:xfrm>
            <a:off x="1338470" y="2504661"/>
            <a:ext cx="333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可以传输</a:t>
            </a:r>
            <a:r>
              <a:rPr lang="en-US" altLang="zh-CN" dirty="0"/>
              <a:t>1</a:t>
            </a:r>
            <a:r>
              <a:rPr lang="zh-CN" altLang="en-US" dirty="0"/>
              <a:t>）原始数据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）特征数据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）最终预测结果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1F1E88-DC7D-A101-F363-B50BF5844DC2}"/>
              </a:ext>
            </a:extLst>
          </p:cNvPr>
          <p:cNvCxnSpPr/>
          <p:nvPr/>
        </p:nvCxnSpPr>
        <p:spPr>
          <a:xfrm>
            <a:off x="4041913" y="2882348"/>
            <a:ext cx="881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0EAE22-EE5B-8BA6-4380-44C54C15F0FE}"/>
              </a:ext>
            </a:extLst>
          </p:cNvPr>
          <p:cNvSpPr txBox="1"/>
          <p:nvPr/>
        </p:nvSpPr>
        <p:spPr>
          <a:xfrm>
            <a:off x="5274365" y="1954695"/>
            <a:ext cx="3339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传输特征数据好处在于：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特征数据可以较好地被网络压缩得到，同时对下游任务仍保留重要信息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不影响本机计算，因为特征数据是别的机器计算得到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9ECCC8-19C7-1FE4-7288-C5798E1EF45C}"/>
              </a:ext>
            </a:extLst>
          </p:cNvPr>
          <p:cNvSpPr txBox="1"/>
          <p:nvPr/>
        </p:nvSpPr>
        <p:spPr>
          <a:xfrm>
            <a:off x="2749826" y="4738224"/>
            <a:ext cx="862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本文三步骤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压缩原始数据为特征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融合其他机器数据并以此更新本机状态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输出最终预测和规划结果</a:t>
            </a:r>
          </a:p>
        </p:txBody>
      </p:sp>
    </p:spTree>
    <p:extLst>
      <p:ext uri="{BB962C8B-B14F-4D97-AF65-F5344CB8AC3E}">
        <p14:creationId xmlns:p14="http://schemas.microsoft.com/office/powerpoint/2010/main" val="30095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7537B4-1A79-BC7C-8728-A239EF9789A6}"/>
              </a:ext>
            </a:extLst>
          </p:cNvPr>
          <p:cNvSpPr txBox="1"/>
          <p:nvPr/>
        </p:nvSpPr>
        <p:spPr>
          <a:xfrm>
            <a:off x="1570382" y="2610678"/>
            <a:ext cx="762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如何形成一个可以提供快速查询和更新的地图组织方式？</a:t>
            </a:r>
          </a:p>
        </p:txBody>
      </p:sp>
    </p:spTree>
    <p:extLst>
      <p:ext uri="{BB962C8B-B14F-4D97-AF65-F5344CB8AC3E}">
        <p14:creationId xmlns:p14="http://schemas.microsoft.com/office/powerpoint/2010/main" val="2316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106298-A95B-6F1D-59D1-2CBA98004EAC}"/>
              </a:ext>
            </a:extLst>
          </p:cNvPr>
          <p:cNvSpPr/>
          <p:nvPr/>
        </p:nvSpPr>
        <p:spPr>
          <a:xfrm>
            <a:off x="1489813" y="5206259"/>
            <a:ext cx="4997886" cy="12150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C3433FB3-7E41-DC73-1804-2D9BE299032B}"/>
              </a:ext>
            </a:extLst>
          </p:cNvPr>
          <p:cNvSpPr/>
          <p:nvPr/>
        </p:nvSpPr>
        <p:spPr>
          <a:xfrm>
            <a:off x="1746595" y="5807509"/>
            <a:ext cx="507600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P1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DBE8666D-D086-D3E8-5AC5-120D683D6648}"/>
              </a:ext>
            </a:extLst>
          </p:cNvPr>
          <p:cNvSpPr/>
          <p:nvPr/>
        </p:nvSpPr>
        <p:spPr>
          <a:xfrm>
            <a:off x="2429264" y="5807509"/>
            <a:ext cx="507600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P2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7D1881E-46FE-165C-D269-795940E0317E}"/>
              </a:ext>
            </a:extLst>
          </p:cNvPr>
          <p:cNvSpPr/>
          <p:nvPr/>
        </p:nvSpPr>
        <p:spPr>
          <a:xfrm>
            <a:off x="3152642" y="5816819"/>
            <a:ext cx="507600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P3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1C2C6C-9DE4-605B-3AE0-6DDA24C6DDE6}"/>
              </a:ext>
            </a:extLst>
          </p:cNvPr>
          <p:cNvSpPr txBox="1"/>
          <p:nvPr/>
        </p:nvSpPr>
        <p:spPr>
          <a:xfrm>
            <a:off x="3876020" y="5649238"/>
            <a:ext cx="131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 Narrow" panose="020B0606020202030204" pitchFamily="34" charset="0"/>
              </a:rPr>
              <a:t>…</a:t>
            </a:r>
            <a:endParaRPr lang="zh-CN" altLang="en-US" sz="2800" dirty="0">
              <a:latin typeface="Arial Narrow" panose="020B0606020202030204" pitchFamily="34" charset="0"/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CB97E992-2C82-3A6C-D127-77FFEF7CC28C}"/>
              </a:ext>
            </a:extLst>
          </p:cNvPr>
          <p:cNvSpPr/>
          <p:nvPr/>
        </p:nvSpPr>
        <p:spPr>
          <a:xfrm>
            <a:off x="4533636" y="5757606"/>
            <a:ext cx="507305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P97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48A4E7-CEF4-6659-ED29-6FB8BC31BB06}"/>
              </a:ext>
            </a:extLst>
          </p:cNvPr>
          <p:cNvSpPr txBox="1"/>
          <p:nvPr/>
        </p:nvSpPr>
        <p:spPr>
          <a:xfrm>
            <a:off x="1746595" y="5356572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Control points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2CE70C4-3B56-F05D-EB07-637B44C87409}"/>
              </a:ext>
            </a:extLst>
          </p:cNvPr>
          <p:cNvSpPr/>
          <p:nvPr/>
        </p:nvSpPr>
        <p:spPr>
          <a:xfrm>
            <a:off x="1489813" y="3844901"/>
            <a:ext cx="4997886" cy="12150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D45EBB-3130-652C-F7AE-831CD41F2BEF}"/>
              </a:ext>
            </a:extLst>
          </p:cNvPr>
          <p:cNvSpPr txBox="1"/>
          <p:nvPr/>
        </p:nvSpPr>
        <p:spPr>
          <a:xfrm>
            <a:off x="1737200" y="3859711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Components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C861C43-B1A2-B68A-F4EA-49BB464A2396}"/>
              </a:ext>
            </a:extLst>
          </p:cNvPr>
          <p:cNvSpPr/>
          <p:nvPr/>
        </p:nvSpPr>
        <p:spPr>
          <a:xfrm>
            <a:off x="1746595" y="4388936"/>
            <a:ext cx="682669" cy="370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91E6DC-B845-532A-373F-79F3B5FE6EDF}"/>
              </a:ext>
            </a:extLst>
          </p:cNvPr>
          <p:cNvSpPr/>
          <p:nvPr/>
        </p:nvSpPr>
        <p:spPr>
          <a:xfrm>
            <a:off x="3172996" y="4369966"/>
            <a:ext cx="682669" cy="3707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lamp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A81152-7E5E-6B67-40F7-66CE24D10CC5}"/>
              </a:ext>
            </a:extLst>
          </p:cNvPr>
          <p:cNvSpPr/>
          <p:nvPr/>
        </p:nvSpPr>
        <p:spPr>
          <a:xfrm>
            <a:off x="4489012" y="4368105"/>
            <a:ext cx="682669" cy="37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AE1E17-3F80-D828-A821-D3C7C0E44089}"/>
              </a:ext>
            </a:extLst>
          </p:cNvPr>
          <p:cNvCxnSpPr/>
          <p:nvPr/>
        </p:nvCxnSpPr>
        <p:spPr>
          <a:xfrm flipV="1">
            <a:off x="1959538" y="4874542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94A5C83-49B0-0CD2-8215-60DBA7596ECC}"/>
              </a:ext>
            </a:extLst>
          </p:cNvPr>
          <p:cNvCxnSpPr>
            <a:cxnSpLocks/>
          </p:cNvCxnSpPr>
          <p:nvPr/>
        </p:nvCxnSpPr>
        <p:spPr>
          <a:xfrm flipH="1" flipV="1">
            <a:off x="2227803" y="4874542"/>
            <a:ext cx="32985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6642D9-92BE-9EDD-6E9D-311C9B7B8EF9}"/>
              </a:ext>
            </a:extLst>
          </p:cNvPr>
          <p:cNvCxnSpPr>
            <a:cxnSpLocks/>
          </p:cNvCxnSpPr>
          <p:nvPr/>
        </p:nvCxnSpPr>
        <p:spPr>
          <a:xfrm flipH="1" flipV="1">
            <a:off x="2393772" y="4887068"/>
            <a:ext cx="907618" cy="876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453C512-CEC5-62F3-A1D0-06D76610CA08}"/>
              </a:ext>
            </a:extLst>
          </p:cNvPr>
          <p:cNvCxnSpPr>
            <a:cxnSpLocks/>
          </p:cNvCxnSpPr>
          <p:nvPr/>
        </p:nvCxnSpPr>
        <p:spPr>
          <a:xfrm flipH="1" flipV="1">
            <a:off x="3732754" y="4818354"/>
            <a:ext cx="66544" cy="989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A80DC87-E27B-734F-E824-9AE6C5293CC3}"/>
              </a:ext>
            </a:extLst>
          </p:cNvPr>
          <p:cNvCxnSpPr/>
          <p:nvPr/>
        </p:nvCxnSpPr>
        <p:spPr>
          <a:xfrm flipV="1">
            <a:off x="4670246" y="4839120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91EC60-D90C-021B-647C-F880DF31763C}"/>
              </a:ext>
            </a:extLst>
          </p:cNvPr>
          <p:cNvCxnSpPr>
            <a:cxnSpLocks/>
          </p:cNvCxnSpPr>
          <p:nvPr/>
        </p:nvCxnSpPr>
        <p:spPr>
          <a:xfrm flipH="1" flipV="1">
            <a:off x="4979095" y="4839120"/>
            <a:ext cx="288880" cy="886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344FDCE2-F86F-500F-2245-5A1EDBC0FB77}"/>
              </a:ext>
            </a:extLst>
          </p:cNvPr>
          <p:cNvSpPr/>
          <p:nvPr/>
        </p:nvSpPr>
        <p:spPr>
          <a:xfrm>
            <a:off x="5153674" y="5757606"/>
            <a:ext cx="507305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P98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45F8791-F612-9441-B796-E9B4868F8430}"/>
              </a:ext>
            </a:extLst>
          </p:cNvPr>
          <p:cNvSpPr/>
          <p:nvPr/>
        </p:nvSpPr>
        <p:spPr>
          <a:xfrm>
            <a:off x="5835167" y="5725904"/>
            <a:ext cx="507305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P99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1663826-449A-FAC2-4791-076DC53AAEAD}"/>
              </a:ext>
            </a:extLst>
          </p:cNvPr>
          <p:cNvCxnSpPr>
            <a:cxnSpLocks/>
          </p:cNvCxnSpPr>
          <p:nvPr/>
        </p:nvCxnSpPr>
        <p:spPr>
          <a:xfrm flipH="1" flipV="1">
            <a:off x="5153674" y="4818686"/>
            <a:ext cx="831805" cy="846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379C7364-CD71-A8B3-BD35-D0FBD526573D}"/>
              </a:ext>
            </a:extLst>
          </p:cNvPr>
          <p:cNvSpPr txBox="1"/>
          <p:nvPr/>
        </p:nvSpPr>
        <p:spPr>
          <a:xfrm>
            <a:off x="6446595" y="4654454"/>
            <a:ext cx="15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Layer</a:t>
            </a:r>
            <a:endParaRPr lang="zh-CN" altLang="en-US" dirty="0"/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CC22CAC6-044C-658F-67FA-BD3E695CB5D4}"/>
              </a:ext>
            </a:extLst>
          </p:cNvPr>
          <p:cNvCxnSpPr>
            <a:cxnSpLocks/>
          </p:cNvCxnSpPr>
          <p:nvPr/>
        </p:nvCxnSpPr>
        <p:spPr>
          <a:xfrm flipV="1">
            <a:off x="1391693" y="757825"/>
            <a:ext cx="0" cy="572843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5944BC6-69C7-85C2-8978-BCAC51AEDA17}"/>
              </a:ext>
            </a:extLst>
          </p:cNvPr>
          <p:cNvCxnSpPr>
            <a:cxnSpLocks/>
          </p:cNvCxnSpPr>
          <p:nvPr/>
        </p:nvCxnSpPr>
        <p:spPr>
          <a:xfrm>
            <a:off x="1391693" y="3764329"/>
            <a:ext cx="659664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22C1B66C-A866-0A40-6D5B-BA3CB866D7E3}"/>
              </a:ext>
            </a:extLst>
          </p:cNvPr>
          <p:cNvCxnSpPr>
            <a:cxnSpLocks/>
          </p:cNvCxnSpPr>
          <p:nvPr/>
        </p:nvCxnSpPr>
        <p:spPr>
          <a:xfrm flipV="1">
            <a:off x="1391693" y="6448030"/>
            <a:ext cx="6624573" cy="3261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23853E6D-63A0-6108-1A37-826C9CB51D60}"/>
              </a:ext>
            </a:extLst>
          </p:cNvPr>
          <p:cNvCxnSpPr>
            <a:cxnSpLocks/>
          </p:cNvCxnSpPr>
          <p:nvPr/>
        </p:nvCxnSpPr>
        <p:spPr>
          <a:xfrm flipV="1">
            <a:off x="7988341" y="720759"/>
            <a:ext cx="0" cy="572727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529E9951-0F8D-A94E-7FE3-C248004837CE}"/>
              </a:ext>
            </a:extLst>
          </p:cNvPr>
          <p:cNvSpPr txBox="1"/>
          <p:nvPr/>
        </p:nvSpPr>
        <p:spPr>
          <a:xfrm>
            <a:off x="6169072" y="2784096"/>
            <a:ext cx="17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Relational Layer</a:t>
            </a:r>
            <a:endParaRPr lang="zh-CN" altLang="en-US" dirty="0"/>
          </a:p>
        </p:txBody>
      </p:sp>
      <p:sp>
        <p:nvSpPr>
          <p:cNvPr id="1040" name="矩形: 圆角 1039">
            <a:extLst>
              <a:ext uri="{FF2B5EF4-FFF2-40B4-BE49-F238E27FC236}">
                <a16:creationId xmlns:a16="http://schemas.microsoft.com/office/drawing/2014/main" id="{C07416F8-2704-6B51-3D4B-9BADEF0AFCE9}"/>
              </a:ext>
            </a:extLst>
          </p:cNvPr>
          <p:cNvSpPr/>
          <p:nvPr/>
        </p:nvSpPr>
        <p:spPr>
          <a:xfrm>
            <a:off x="1590805" y="2784096"/>
            <a:ext cx="1803750" cy="680008"/>
          </a:xfrm>
          <a:prstGeom prst="round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6BB20F27-8CEB-8587-5858-8F5175F512EC}"/>
              </a:ext>
            </a:extLst>
          </p:cNvPr>
          <p:cNvSpPr txBox="1"/>
          <p:nvPr/>
        </p:nvSpPr>
        <p:spPr>
          <a:xfrm>
            <a:off x="1590805" y="2837957"/>
            <a:ext cx="1375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subspace1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2" name="流程图: 接点 1041">
            <a:extLst>
              <a:ext uri="{FF2B5EF4-FFF2-40B4-BE49-F238E27FC236}">
                <a16:creationId xmlns:a16="http://schemas.microsoft.com/office/drawing/2014/main" id="{527318D1-A252-2788-F961-BD44A2588CA4}"/>
              </a:ext>
            </a:extLst>
          </p:cNvPr>
          <p:cNvSpPr/>
          <p:nvPr/>
        </p:nvSpPr>
        <p:spPr>
          <a:xfrm>
            <a:off x="1737200" y="3142844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a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3" name="流程图: 接点 1042">
            <a:extLst>
              <a:ext uri="{FF2B5EF4-FFF2-40B4-BE49-F238E27FC236}">
                <a16:creationId xmlns:a16="http://schemas.microsoft.com/office/drawing/2014/main" id="{84665629-9013-A0CC-DA0B-C1B33DED8022}"/>
              </a:ext>
            </a:extLst>
          </p:cNvPr>
          <p:cNvSpPr/>
          <p:nvPr/>
        </p:nvSpPr>
        <p:spPr>
          <a:xfrm>
            <a:off x="2227803" y="3152316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b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5" name="流程图: 接点 1044">
            <a:extLst>
              <a:ext uri="{FF2B5EF4-FFF2-40B4-BE49-F238E27FC236}">
                <a16:creationId xmlns:a16="http://schemas.microsoft.com/office/drawing/2014/main" id="{527318D1-A252-2788-F961-BD44A2588CA4}"/>
              </a:ext>
            </a:extLst>
          </p:cNvPr>
          <p:cNvSpPr/>
          <p:nvPr/>
        </p:nvSpPr>
        <p:spPr>
          <a:xfrm>
            <a:off x="2811179" y="3114377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c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6" name="矩形: 圆角 1045">
            <a:extLst>
              <a:ext uri="{FF2B5EF4-FFF2-40B4-BE49-F238E27FC236}">
                <a16:creationId xmlns:a16="http://schemas.microsoft.com/office/drawing/2014/main" id="{608367F9-859A-B385-2519-C68F07777E51}"/>
              </a:ext>
            </a:extLst>
          </p:cNvPr>
          <p:cNvSpPr/>
          <p:nvPr/>
        </p:nvSpPr>
        <p:spPr>
          <a:xfrm>
            <a:off x="3896762" y="2785741"/>
            <a:ext cx="1803750" cy="680008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13F443D1-7013-CCB6-E103-C979DD26CB3C}"/>
              </a:ext>
            </a:extLst>
          </p:cNvPr>
          <p:cNvSpPr txBox="1"/>
          <p:nvPr/>
        </p:nvSpPr>
        <p:spPr>
          <a:xfrm>
            <a:off x="3896762" y="2839602"/>
            <a:ext cx="1375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subspace2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" name="流程图: 接点 1047">
            <a:extLst>
              <a:ext uri="{FF2B5EF4-FFF2-40B4-BE49-F238E27FC236}">
                <a16:creationId xmlns:a16="http://schemas.microsoft.com/office/drawing/2014/main" id="{8445ACBE-8AFC-EF0E-780D-BAD152B524C9}"/>
              </a:ext>
            </a:extLst>
          </p:cNvPr>
          <p:cNvSpPr/>
          <p:nvPr/>
        </p:nvSpPr>
        <p:spPr>
          <a:xfrm>
            <a:off x="4043157" y="3144489"/>
            <a:ext cx="180000" cy="1800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a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9" name="流程图: 接点 1048">
            <a:extLst>
              <a:ext uri="{FF2B5EF4-FFF2-40B4-BE49-F238E27FC236}">
                <a16:creationId xmlns:a16="http://schemas.microsoft.com/office/drawing/2014/main" id="{21B149DE-52D2-DFDE-594B-AF3ADC9E30F9}"/>
              </a:ext>
            </a:extLst>
          </p:cNvPr>
          <p:cNvSpPr/>
          <p:nvPr/>
        </p:nvSpPr>
        <p:spPr>
          <a:xfrm>
            <a:off x="4533760" y="3153961"/>
            <a:ext cx="180000" cy="1800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b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50" name="流程图: 接点 1049">
            <a:extLst>
              <a:ext uri="{FF2B5EF4-FFF2-40B4-BE49-F238E27FC236}">
                <a16:creationId xmlns:a16="http://schemas.microsoft.com/office/drawing/2014/main" id="{75F17EF3-E3FF-B84A-76BB-D02CEF85ABB6}"/>
              </a:ext>
            </a:extLst>
          </p:cNvPr>
          <p:cNvSpPr/>
          <p:nvPr/>
        </p:nvSpPr>
        <p:spPr>
          <a:xfrm>
            <a:off x="5117136" y="3116022"/>
            <a:ext cx="180000" cy="1800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c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cxnSp>
        <p:nvCxnSpPr>
          <p:cNvPr id="1051" name="直接箭头连接符 1050">
            <a:extLst>
              <a:ext uri="{FF2B5EF4-FFF2-40B4-BE49-F238E27FC236}">
                <a16:creationId xmlns:a16="http://schemas.microsoft.com/office/drawing/2014/main" id="{B2A96E9F-C40C-8BF6-D79B-A13D9CCE03F3}"/>
              </a:ext>
            </a:extLst>
          </p:cNvPr>
          <p:cNvCxnSpPr/>
          <p:nvPr/>
        </p:nvCxnSpPr>
        <p:spPr>
          <a:xfrm flipV="1">
            <a:off x="2086099" y="3448188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直接箭头连接符 1051">
            <a:extLst>
              <a:ext uri="{FF2B5EF4-FFF2-40B4-BE49-F238E27FC236}">
                <a16:creationId xmlns:a16="http://schemas.microsoft.com/office/drawing/2014/main" id="{C720F525-25EC-6BE7-B064-CF9B10AE4535}"/>
              </a:ext>
            </a:extLst>
          </p:cNvPr>
          <p:cNvCxnSpPr>
            <a:cxnSpLocks/>
          </p:cNvCxnSpPr>
          <p:nvPr/>
        </p:nvCxnSpPr>
        <p:spPr>
          <a:xfrm flipH="1" flipV="1">
            <a:off x="2683064" y="3507817"/>
            <a:ext cx="597838" cy="820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B2A96E9F-C40C-8BF6-D79B-A13D9CCE03F3}"/>
              </a:ext>
            </a:extLst>
          </p:cNvPr>
          <p:cNvCxnSpPr/>
          <p:nvPr/>
        </p:nvCxnSpPr>
        <p:spPr>
          <a:xfrm flipV="1">
            <a:off x="4794462" y="3448188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11A10F18-A346-E8B0-D161-0CD48BCBD4B3}"/>
              </a:ext>
            </a:extLst>
          </p:cNvPr>
          <p:cNvCxnSpPr>
            <a:cxnSpLocks/>
          </p:cNvCxnSpPr>
          <p:nvPr/>
        </p:nvCxnSpPr>
        <p:spPr>
          <a:xfrm>
            <a:off x="1405655" y="2520077"/>
            <a:ext cx="659664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9" name="流程图: 接点 1058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2162468" y="915759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0" name="流程图: 接点 1059">
            <a:extLst>
              <a:ext uri="{FF2B5EF4-FFF2-40B4-BE49-F238E27FC236}">
                <a16:creationId xmlns:a16="http://schemas.microsoft.com/office/drawing/2014/main" id="{2891B529-A7AC-5B0F-9C2D-A947EBF72D1A}"/>
              </a:ext>
            </a:extLst>
          </p:cNvPr>
          <p:cNvSpPr/>
          <p:nvPr/>
        </p:nvSpPr>
        <p:spPr>
          <a:xfrm>
            <a:off x="3465290" y="915759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流程图: 接点 1060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4675174" y="915759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2" name="流程图: 接点 1061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3482911" y="1906065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3" name="流程图: 接点 1062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4743250" y="1906065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s4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5" name="直接箭头连接符 1064">
            <a:extLst>
              <a:ext uri="{FF2B5EF4-FFF2-40B4-BE49-F238E27FC236}">
                <a16:creationId xmlns:a16="http://schemas.microsoft.com/office/drawing/2014/main" id="{E4A47A57-A27F-245A-BE46-B3FCCBB3E51D}"/>
              </a:ext>
            </a:extLst>
          </p:cNvPr>
          <p:cNvCxnSpPr>
            <a:cxnSpLocks/>
            <a:stCxn id="1059" idx="6"/>
            <a:endCxn id="1060" idx="2"/>
          </p:cNvCxnSpPr>
          <p:nvPr/>
        </p:nvCxnSpPr>
        <p:spPr>
          <a:xfrm>
            <a:off x="2702468" y="1185759"/>
            <a:ext cx="762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8" name="直接箭头连接符 1067">
            <a:extLst>
              <a:ext uri="{FF2B5EF4-FFF2-40B4-BE49-F238E27FC236}">
                <a16:creationId xmlns:a16="http://schemas.microsoft.com/office/drawing/2014/main" id="{3B258180-9080-3463-399F-22987C0B1ED7}"/>
              </a:ext>
            </a:extLst>
          </p:cNvPr>
          <p:cNvCxnSpPr>
            <a:cxnSpLocks/>
            <a:stCxn id="1060" idx="4"/>
            <a:endCxn id="1062" idx="0"/>
          </p:cNvCxnSpPr>
          <p:nvPr/>
        </p:nvCxnSpPr>
        <p:spPr>
          <a:xfrm>
            <a:off x="3735290" y="1455759"/>
            <a:ext cx="17621" cy="45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直接箭头连接符 1069">
            <a:extLst>
              <a:ext uri="{FF2B5EF4-FFF2-40B4-BE49-F238E27FC236}">
                <a16:creationId xmlns:a16="http://schemas.microsoft.com/office/drawing/2014/main" id="{E171645E-F9A9-B462-6C3B-2F85B875683F}"/>
              </a:ext>
            </a:extLst>
          </p:cNvPr>
          <p:cNvCxnSpPr>
            <a:cxnSpLocks/>
            <a:stCxn id="1060" idx="5"/>
            <a:endCxn id="1063" idx="1"/>
          </p:cNvCxnSpPr>
          <p:nvPr/>
        </p:nvCxnSpPr>
        <p:spPr>
          <a:xfrm>
            <a:off x="3926209" y="1376678"/>
            <a:ext cx="896122" cy="60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直接箭头连接符 1071">
            <a:extLst>
              <a:ext uri="{FF2B5EF4-FFF2-40B4-BE49-F238E27FC236}">
                <a16:creationId xmlns:a16="http://schemas.microsoft.com/office/drawing/2014/main" id="{FE97F523-181B-3100-AA13-AF3E1F141AEF}"/>
              </a:ext>
            </a:extLst>
          </p:cNvPr>
          <p:cNvCxnSpPr>
            <a:cxnSpLocks/>
            <a:stCxn id="1060" idx="6"/>
            <a:endCxn id="1061" idx="2"/>
          </p:cNvCxnSpPr>
          <p:nvPr/>
        </p:nvCxnSpPr>
        <p:spPr>
          <a:xfrm>
            <a:off x="4005290" y="1185759"/>
            <a:ext cx="669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E7421DF8-06D4-C271-1A09-B696BA44FCD0}"/>
              </a:ext>
            </a:extLst>
          </p:cNvPr>
          <p:cNvSpPr txBox="1"/>
          <p:nvPr/>
        </p:nvSpPr>
        <p:spPr>
          <a:xfrm>
            <a:off x="5896375" y="1343954"/>
            <a:ext cx="201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Topological Layer</a:t>
            </a:r>
            <a:endParaRPr lang="zh-CN" altLang="en-US" dirty="0"/>
          </a:p>
        </p:txBody>
      </p:sp>
      <p:cxnSp>
        <p:nvCxnSpPr>
          <p:cNvPr id="1076" name="直接连接符 1075">
            <a:extLst>
              <a:ext uri="{FF2B5EF4-FFF2-40B4-BE49-F238E27FC236}">
                <a16:creationId xmlns:a16="http://schemas.microsoft.com/office/drawing/2014/main" id="{2A8B334C-6693-35D1-7DCC-5323D50B79D6}"/>
              </a:ext>
            </a:extLst>
          </p:cNvPr>
          <p:cNvCxnSpPr>
            <a:cxnSpLocks/>
          </p:cNvCxnSpPr>
          <p:nvPr/>
        </p:nvCxnSpPr>
        <p:spPr>
          <a:xfrm flipV="1">
            <a:off x="1377730" y="720759"/>
            <a:ext cx="6624573" cy="3261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4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827</Words>
  <Application>Microsoft Office PowerPoint</Application>
  <PresentationFormat>宽屏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HelveticaNeue Regular</vt:lpstr>
      <vt:lpstr>等线</vt:lpstr>
      <vt:lpstr>等线 Light</vt:lpstr>
      <vt:lpstr>华文宋体</vt:lpstr>
      <vt:lpstr>宋体</vt:lpstr>
      <vt:lpstr>Arial</vt:lpstr>
      <vt:lpstr>Arial Black</vt:lpstr>
      <vt:lpstr>Arial Narrow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58</cp:revision>
  <dcterms:created xsi:type="dcterms:W3CDTF">2023-03-31T07:18:45Z</dcterms:created>
  <dcterms:modified xsi:type="dcterms:W3CDTF">2023-04-17T00:55:18Z</dcterms:modified>
</cp:coreProperties>
</file>