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447" r:id="rId6"/>
    <p:sldId id="450" r:id="rId7"/>
    <p:sldId id="451" r:id="rId8"/>
    <p:sldId id="452" r:id="rId9"/>
    <p:sldId id="453" r:id="rId10"/>
    <p:sldId id="454" r:id="rId11"/>
    <p:sldId id="455" r:id="rId12"/>
    <p:sldId id="456" r:id="rId13"/>
    <p:sldId id="333" r:id="rId14"/>
  </p:sldIdLst>
  <p:sldSz cx="9144000" cy="5143500" type="screen16x9"/>
  <p:notesSz cx="6858000" cy="9144000"/>
  <p:embeddedFontLst>
    <p:embeddedFont>
      <p:font typeface="Raleway" panose="020B0604020202020204" charset="0"/>
      <p:regular r:id="rId16"/>
    </p:embeddedFont>
    <p:embeddedFont>
      <p:font typeface="Lato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38" userDrawn="1">
          <p15:clr>
            <a:srgbClr val="A4A3A4"/>
          </p15:clr>
        </p15:guide>
        <p15:guide id="2" pos="28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780" y="64"/>
      </p:cViewPr>
      <p:guideLst>
        <p:guide orient="horz" pos="1638"/>
        <p:guide pos="28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20fc2a2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20fc2a2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4d9852795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4d9852795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Mengerti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basic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python.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looping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brancing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Mengerti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SQL </a:t>
            </a:r>
            <a:r>
              <a:rPr lang="en-US" dirty="0" err="1"/>
              <a:t>sederhana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Project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function yang </a:t>
            </a:r>
            <a:r>
              <a:rPr lang="en-US" dirty="0" err="1"/>
              <a:t>ada</a:t>
            </a:r>
            <a:r>
              <a:rPr lang="en-US" dirty="0"/>
              <a:t> di SQL. </a:t>
            </a:r>
            <a:r>
              <a:rPr lang="en-US" dirty="0" err="1"/>
              <a:t>Untuk</a:t>
            </a:r>
            <a:r>
              <a:rPr lang="en-US" dirty="0"/>
              <a:t> project </a:t>
            </a:r>
            <a:r>
              <a:rPr lang="en-US" dirty="0" err="1"/>
              <a:t>ini</a:t>
            </a:r>
            <a:r>
              <a:rPr lang="en-US" dirty="0"/>
              <a:t> SQL </a:t>
            </a:r>
            <a:r>
              <a:rPr lang="en-US" dirty="0" err="1"/>
              <a:t>yayng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create table </a:t>
            </a:r>
            <a:r>
              <a:rPr lang="en-US" dirty="0" err="1"/>
              <a:t>dan</a:t>
            </a:r>
            <a:r>
              <a:rPr lang="en-US" dirty="0"/>
              <a:t> insert data to table.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Sqlalchemy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toolkit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agar python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database.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create table </a:t>
            </a:r>
            <a:r>
              <a:rPr lang="en-US" dirty="0" err="1"/>
              <a:t>dan</a:t>
            </a:r>
            <a:r>
              <a:rPr lang="en-US" dirty="0"/>
              <a:t> insert data to table.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Prettytable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data </a:t>
            </a:r>
            <a:r>
              <a:rPr lang="en-US" dirty="0" err="1"/>
              <a:t>didalam</a:t>
            </a:r>
            <a:r>
              <a:rPr lang="en-US" dirty="0"/>
              <a:t> list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bentukk</a:t>
            </a:r>
            <a:r>
              <a:rPr lang="en-US" dirty="0"/>
              <a:t> tabular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rapih</a:t>
            </a:r>
            <a:r>
              <a:rPr lang="en-US" dirty="0"/>
              <a:t> </a:t>
            </a:r>
            <a:r>
              <a:rPr lang="en-US" dirty="0" err="1"/>
              <a:t>dipandang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D9D9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 panose="020F0502020204030203"/>
              <a:buChar char="●"/>
              <a:defRPr sz="18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○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■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●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○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■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●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○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■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Relational Database </a:t>
            </a:r>
            <a:r>
              <a:rPr lang="en-US" sz="4000" dirty="0" err="1"/>
              <a:t>Pacmann</a:t>
            </a:r>
            <a:r>
              <a:rPr lang="en-US" sz="4000" dirty="0"/>
              <a:t> </a:t>
            </a:r>
            <a:r>
              <a:rPr lang="en-US" sz="4000" dirty="0" smtClean="0"/>
              <a:t>– Mobil </a:t>
            </a:r>
            <a:r>
              <a:rPr lang="en-US" sz="4000" dirty="0" err="1" smtClean="0"/>
              <a:t>Bekas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Kyrie Cettyara Eleison</a:t>
            </a:r>
            <a:br>
              <a:rPr lang="en-US"/>
            </a:br>
            <a:r>
              <a:rPr lang="en-US"/>
              <a:t>Sept  2023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152400" y="4997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Analytical Query 2</a:t>
            </a:r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52400" y="1042035"/>
            <a:ext cx="6637655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/>
              <a:t>WITH avg_per_city as</a:t>
            </a:r>
          </a:p>
          <a:p>
            <a:r>
              <a:rPr lang="en-US" sz="1000"/>
              <a:t>	(</a:t>
            </a:r>
          </a:p>
          <a:p>
            <a:r>
              <a:rPr lang="en-US" sz="1000"/>
              <a:t>		SELECT cities.city_id</a:t>
            </a:r>
          </a:p>
          <a:p>
            <a:r>
              <a:rPr lang="en-US" sz="1000"/>
              <a:t>			, AVG(cars.price) AS avg_price</a:t>
            </a:r>
          </a:p>
          <a:p>
            <a:r>
              <a:rPr lang="en-US" sz="1000"/>
              <a:t>		FROM users </a:t>
            </a:r>
          </a:p>
          <a:p>
            <a:r>
              <a:rPr lang="en-US" sz="1000"/>
              <a:t>			JOIN advertisement adv USING (user_id)</a:t>
            </a:r>
          </a:p>
          <a:p>
            <a:r>
              <a:rPr lang="en-US" sz="1000"/>
              <a:t>			JOIN cities USING (city_id)</a:t>
            </a:r>
          </a:p>
          <a:p>
            <a:r>
              <a:rPr lang="en-US" sz="1000"/>
              <a:t>			JOIN cars ON adv.car_id = cars.car_id</a:t>
            </a:r>
          </a:p>
          <a:p>
            <a:r>
              <a:rPr lang="en-US" sz="1000"/>
              <a:t>		GROUP BY cities.city_id</a:t>
            </a:r>
          </a:p>
          <a:p>
            <a:r>
              <a:rPr lang="en-US" sz="1000"/>
              <a:t>	)</a:t>
            </a:r>
          </a:p>
          <a:p>
            <a:endParaRPr lang="en-US" sz="1000"/>
          </a:p>
          <a:p>
            <a:r>
              <a:rPr lang="en-US" sz="1000"/>
              <a:t>SELECT cities.city_name</a:t>
            </a:r>
          </a:p>
          <a:p>
            <a:r>
              <a:rPr lang="en-US" sz="1000"/>
              <a:t>	, cars.brand</a:t>
            </a:r>
          </a:p>
          <a:p>
            <a:r>
              <a:rPr lang="en-US" sz="1000"/>
              <a:t>	, cars.model</a:t>
            </a:r>
          </a:p>
          <a:p>
            <a:r>
              <a:rPr lang="en-US" sz="1000"/>
              <a:t>	, cars.year</a:t>
            </a:r>
          </a:p>
          <a:p>
            <a:r>
              <a:rPr lang="en-US" sz="1000"/>
              <a:t>	, cars.price</a:t>
            </a:r>
          </a:p>
          <a:p>
            <a:r>
              <a:rPr lang="en-US" sz="1000"/>
              <a:t>	, apc.avg_price</a:t>
            </a:r>
          </a:p>
          <a:p>
            <a:r>
              <a:rPr lang="en-US" sz="1000"/>
              <a:t>FROM users </a:t>
            </a:r>
          </a:p>
          <a:p>
            <a:r>
              <a:rPr lang="en-US" sz="1000"/>
              <a:t>JOIN advertisement adv USING (user_id)</a:t>
            </a:r>
          </a:p>
          <a:p>
            <a:r>
              <a:rPr lang="en-US" sz="1000"/>
              <a:t>JOIN cities USING (city_id)</a:t>
            </a:r>
          </a:p>
          <a:p>
            <a:r>
              <a:rPr lang="en-US" sz="1000"/>
              <a:t>JOIN cars ON adv.car_id = cars.car_id</a:t>
            </a:r>
          </a:p>
          <a:p>
            <a:r>
              <a:rPr lang="en-US" sz="1000"/>
              <a:t>JOIN avg_per_city apc USING (city_id)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152400" y="4997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Analytical Query 3</a:t>
            </a:r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69240" y="1059815"/>
            <a:ext cx="6605270" cy="33239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/>
              <a:t>CREATE OR REPLACE VIEW </a:t>
            </a:r>
            <a:r>
              <a:rPr lang="en-US" sz="1000" dirty="0" err="1"/>
              <a:t>cars_bids</a:t>
            </a:r>
            <a:r>
              <a:rPr lang="en-US" sz="1000" dirty="0"/>
              <a:t> AS</a:t>
            </a:r>
          </a:p>
          <a:p>
            <a:r>
              <a:rPr lang="en-US" sz="1000" dirty="0"/>
              <a:t>SELECT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cars.model</a:t>
            </a:r>
            <a:endParaRPr lang="en-US" sz="1000" dirty="0"/>
          </a:p>
          <a:p>
            <a:r>
              <a:rPr lang="en-US" sz="1000" dirty="0"/>
              <a:t>	, </a:t>
            </a:r>
            <a:r>
              <a:rPr lang="en-US" sz="1000" dirty="0" err="1"/>
              <a:t>bids.bidder_id</a:t>
            </a:r>
            <a:endParaRPr lang="en-US" sz="1000" dirty="0"/>
          </a:p>
          <a:p>
            <a:r>
              <a:rPr lang="en-US" sz="1000" dirty="0"/>
              <a:t>	, </a:t>
            </a:r>
            <a:r>
              <a:rPr lang="en-US" sz="1000" dirty="0" err="1"/>
              <a:t>bids.bid_date</a:t>
            </a:r>
            <a:endParaRPr lang="en-US" sz="1000" dirty="0"/>
          </a:p>
          <a:p>
            <a:r>
              <a:rPr lang="en-US" sz="1000" dirty="0"/>
              <a:t>	, </a:t>
            </a:r>
            <a:r>
              <a:rPr lang="en-US" sz="1000" dirty="0" err="1"/>
              <a:t>bid_price</a:t>
            </a:r>
            <a:endParaRPr lang="en-US" sz="1000" dirty="0"/>
          </a:p>
          <a:p>
            <a:r>
              <a:rPr lang="en-US" sz="1000" dirty="0"/>
              <a:t>FROM cars</a:t>
            </a:r>
          </a:p>
          <a:p>
            <a:r>
              <a:rPr lang="en-US" sz="1000" dirty="0"/>
              <a:t>	JOIN advertisement </a:t>
            </a:r>
            <a:r>
              <a:rPr lang="en-US" sz="1000" dirty="0" err="1"/>
              <a:t>adv</a:t>
            </a:r>
            <a:r>
              <a:rPr lang="en-US" sz="1000" dirty="0"/>
              <a:t> USING (</a:t>
            </a:r>
            <a:r>
              <a:rPr lang="en-US" sz="1000" dirty="0" err="1"/>
              <a:t>car_id</a:t>
            </a:r>
            <a:r>
              <a:rPr lang="en-US" sz="1000" dirty="0"/>
              <a:t>)</a:t>
            </a:r>
          </a:p>
          <a:p>
            <a:r>
              <a:rPr lang="en-US" sz="1000" dirty="0"/>
              <a:t>	JOIN bids ON </a:t>
            </a:r>
            <a:r>
              <a:rPr lang="en-US" sz="1000" dirty="0" err="1"/>
              <a:t>adv.adv_id</a:t>
            </a:r>
            <a:r>
              <a:rPr lang="en-US" sz="1000" dirty="0"/>
              <a:t> = </a:t>
            </a:r>
            <a:r>
              <a:rPr lang="en-US" sz="1000" dirty="0" err="1"/>
              <a:t>bids.adv_id</a:t>
            </a:r>
            <a:endParaRPr lang="en-US" sz="1000" dirty="0"/>
          </a:p>
          <a:p>
            <a:r>
              <a:rPr lang="en-US" sz="1000" dirty="0"/>
              <a:t>WHERE </a:t>
            </a:r>
            <a:r>
              <a:rPr lang="en-US" sz="1000" dirty="0" err="1"/>
              <a:t>cars.model</a:t>
            </a:r>
            <a:r>
              <a:rPr lang="en-US" sz="1000" dirty="0"/>
              <a:t> LIKE 'Toyota Yaris' </a:t>
            </a:r>
          </a:p>
          <a:p>
            <a:r>
              <a:rPr lang="en-US" sz="1000" dirty="0"/>
              <a:t>ORDER BY </a:t>
            </a:r>
            <a:r>
              <a:rPr lang="en-US" sz="1000" dirty="0" err="1"/>
              <a:t>user_id</a:t>
            </a:r>
            <a:endParaRPr lang="en-US" sz="1000" dirty="0"/>
          </a:p>
          <a:p>
            <a:r>
              <a:rPr lang="en-US" sz="1000" dirty="0"/>
              <a:t>	, </a:t>
            </a:r>
            <a:r>
              <a:rPr lang="en-US" sz="1000" dirty="0" err="1"/>
              <a:t>bid_date</a:t>
            </a:r>
            <a:r>
              <a:rPr lang="en-US" sz="1000" dirty="0"/>
              <a:t> ASC;</a:t>
            </a:r>
          </a:p>
          <a:p>
            <a:endParaRPr lang="en-US" sz="1000" dirty="0"/>
          </a:p>
          <a:p>
            <a:r>
              <a:rPr lang="en-US" sz="1000" dirty="0"/>
              <a:t>SELECT model</a:t>
            </a:r>
          </a:p>
          <a:p>
            <a:r>
              <a:rPr lang="en-US" sz="1000" dirty="0"/>
              <a:t>	, </a:t>
            </a:r>
            <a:r>
              <a:rPr lang="en-US" sz="1000" dirty="0" err="1"/>
              <a:t>bidder_id</a:t>
            </a:r>
            <a:endParaRPr lang="en-US" sz="1000" dirty="0"/>
          </a:p>
          <a:p>
            <a:r>
              <a:rPr lang="en-US" sz="1000" dirty="0"/>
              <a:t>	, </a:t>
            </a:r>
            <a:r>
              <a:rPr lang="en-US" sz="1000" dirty="0" err="1"/>
              <a:t>bid_date</a:t>
            </a:r>
            <a:endParaRPr lang="en-US" sz="1000" dirty="0"/>
          </a:p>
          <a:p>
            <a:r>
              <a:rPr lang="en-US" sz="1000" dirty="0"/>
              <a:t>	, </a:t>
            </a:r>
            <a:r>
              <a:rPr lang="en-US" sz="1000" dirty="0" err="1"/>
              <a:t>bid_price</a:t>
            </a:r>
            <a:endParaRPr lang="en-US" sz="1000" dirty="0"/>
          </a:p>
          <a:p>
            <a:r>
              <a:rPr lang="en-US" sz="1000" dirty="0"/>
              <a:t>	, LEAD(</a:t>
            </a:r>
            <a:r>
              <a:rPr lang="en-US" sz="1000" dirty="0" err="1"/>
              <a:t>bid_date</a:t>
            </a:r>
            <a:r>
              <a:rPr lang="en-US" sz="1000" dirty="0"/>
              <a:t>) OVER (PARTITION BY </a:t>
            </a:r>
            <a:r>
              <a:rPr lang="en-US" sz="1000" dirty="0" err="1"/>
              <a:t>bidder_id</a:t>
            </a:r>
            <a:r>
              <a:rPr lang="en-US" sz="1000" dirty="0"/>
              <a:t> ORDER BY </a:t>
            </a:r>
            <a:r>
              <a:rPr lang="en-US" sz="1000" dirty="0" err="1"/>
              <a:t>bid_date</a:t>
            </a:r>
            <a:r>
              <a:rPr lang="en-US" sz="1000" dirty="0"/>
              <a:t>) as </a:t>
            </a:r>
            <a:r>
              <a:rPr lang="en-US" sz="1000" dirty="0" err="1"/>
              <a:t>next_bid_date</a:t>
            </a:r>
            <a:endParaRPr lang="en-US" sz="1000" dirty="0"/>
          </a:p>
          <a:p>
            <a:r>
              <a:rPr lang="en-US" sz="1000" dirty="0"/>
              <a:t>	, LEAD(</a:t>
            </a:r>
            <a:r>
              <a:rPr lang="en-US" sz="1000" dirty="0" err="1"/>
              <a:t>bid_price</a:t>
            </a:r>
            <a:r>
              <a:rPr lang="en-US" sz="1000" dirty="0"/>
              <a:t>) OVER (PARTITION BY </a:t>
            </a:r>
            <a:r>
              <a:rPr lang="en-US" sz="1000" dirty="0" err="1"/>
              <a:t>bidder_id</a:t>
            </a:r>
            <a:r>
              <a:rPr lang="en-US" sz="1000" dirty="0"/>
              <a:t> ORDER BY </a:t>
            </a:r>
            <a:r>
              <a:rPr lang="en-US" sz="1000" dirty="0" err="1"/>
              <a:t>bid_date</a:t>
            </a:r>
            <a:r>
              <a:rPr lang="en-US" sz="1000" dirty="0"/>
              <a:t>) as </a:t>
            </a:r>
            <a:r>
              <a:rPr lang="en-US" sz="1000" dirty="0" err="1"/>
              <a:t>next_bid_price_idr</a:t>
            </a:r>
            <a:endParaRPr lang="en-US" sz="1000" dirty="0"/>
          </a:p>
          <a:p>
            <a:r>
              <a:rPr lang="en-US" sz="1000" dirty="0"/>
              <a:t>FROM </a:t>
            </a:r>
            <a:r>
              <a:rPr lang="en-US" sz="1000" dirty="0" err="1"/>
              <a:t>yaris_bids</a:t>
            </a:r>
            <a:endParaRPr lang="en-US" sz="1000" dirty="0"/>
          </a:p>
          <a:p>
            <a:r>
              <a:rPr lang="en-US" sz="1000" dirty="0"/>
              <a:t>ORDER BY </a:t>
            </a:r>
            <a:r>
              <a:rPr lang="en-US" sz="1000" dirty="0" err="1"/>
              <a:t>yaris_bids.user_id</a:t>
            </a:r>
            <a:r>
              <a:rPr lang="en-US" sz="1000" dirty="0"/>
              <a:t> ASC, </a:t>
            </a:r>
            <a:r>
              <a:rPr lang="en-US" sz="1000" dirty="0" err="1"/>
              <a:t>bid_date</a:t>
            </a:r>
            <a:r>
              <a:rPr lang="en-US" sz="1000" dirty="0"/>
              <a:t> ASC;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152400" y="4997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Analytical Query 4</a:t>
            </a:r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93065" y="1135380"/>
            <a:ext cx="7262495" cy="34213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sz="1000" dirty="0"/>
              <a:t>WITH model_bid_int_6m AS</a:t>
            </a:r>
          </a:p>
          <a:p>
            <a:r>
              <a:rPr lang="en-US" sz="1000" dirty="0"/>
              <a:t>	(</a:t>
            </a:r>
          </a:p>
          <a:p>
            <a:r>
              <a:rPr lang="en-US" sz="1000" dirty="0"/>
              <a:t>		SELECT </a:t>
            </a:r>
            <a:r>
              <a:rPr lang="en-US" sz="1000" dirty="0" err="1"/>
              <a:t>cars.model</a:t>
            </a:r>
            <a:endParaRPr lang="en-US" sz="1000" dirty="0"/>
          </a:p>
          <a:p>
            <a:r>
              <a:rPr lang="en-US" sz="1000" dirty="0"/>
              <a:t>			, </a:t>
            </a:r>
            <a:r>
              <a:rPr lang="en-US" sz="1000" dirty="0" err="1"/>
              <a:t>bids.bid_price</a:t>
            </a:r>
            <a:endParaRPr lang="en-US" sz="1000" dirty="0"/>
          </a:p>
          <a:p>
            <a:r>
              <a:rPr lang="en-US" sz="1000" dirty="0"/>
              <a:t>			, </a:t>
            </a:r>
            <a:r>
              <a:rPr lang="en-US" sz="1000" dirty="0" err="1"/>
              <a:t>bids.bid_date</a:t>
            </a:r>
            <a:endParaRPr lang="en-US" sz="1000" dirty="0"/>
          </a:p>
          <a:p>
            <a:r>
              <a:rPr lang="en-US" sz="1000" dirty="0"/>
              <a:t>		FROM bids</a:t>
            </a:r>
          </a:p>
          <a:p>
            <a:r>
              <a:rPr lang="en-US" sz="1000" dirty="0"/>
              <a:t>			LEFT JOIN advertisement USING (</a:t>
            </a:r>
            <a:r>
              <a:rPr lang="en-US" sz="1000" dirty="0" err="1"/>
              <a:t>adv_id</a:t>
            </a:r>
            <a:r>
              <a:rPr lang="en-US" sz="1000" dirty="0"/>
              <a:t>)</a:t>
            </a:r>
          </a:p>
          <a:p>
            <a:r>
              <a:rPr lang="en-US" sz="1000" dirty="0"/>
              <a:t>			LEFT JOIN cars USING (</a:t>
            </a:r>
            <a:r>
              <a:rPr lang="en-US" sz="1000" dirty="0" err="1"/>
              <a:t>car_id</a:t>
            </a:r>
            <a:r>
              <a:rPr lang="en-US" sz="1000" dirty="0"/>
              <a:t>)</a:t>
            </a:r>
          </a:p>
          <a:p>
            <a:r>
              <a:rPr lang="en-US" sz="1000" dirty="0"/>
              <a:t>		WHERE </a:t>
            </a:r>
            <a:r>
              <a:rPr lang="en-US" sz="1000" dirty="0" err="1"/>
              <a:t>bid_date</a:t>
            </a:r>
            <a:r>
              <a:rPr lang="en-US" sz="1000" dirty="0"/>
              <a:t> &gt;= NOW() - INTERVAL '6 months'</a:t>
            </a:r>
          </a:p>
          <a:p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/>
              <a:t>SELECT </a:t>
            </a:r>
            <a:r>
              <a:rPr lang="en-US" sz="1000" dirty="0" err="1"/>
              <a:t>cars.model</a:t>
            </a:r>
            <a:endParaRPr lang="en-US" sz="1000" dirty="0"/>
          </a:p>
          <a:p>
            <a:r>
              <a:rPr lang="en-US" sz="1000" dirty="0"/>
              <a:t>	, AVG(</a:t>
            </a:r>
            <a:r>
              <a:rPr lang="en-US" sz="1000" dirty="0" err="1"/>
              <a:t>bids.bid_price</a:t>
            </a:r>
            <a:r>
              <a:rPr lang="en-US" sz="1000" dirty="0"/>
              <a:t>) AS </a:t>
            </a:r>
            <a:r>
              <a:rPr lang="en-US" sz="1000" dirty="0" err="1"/>
              <a:t>avg_price</a:t>
            </a:r>
            <a:endParaRPr lang="en-US" sz="1000" dirty="0"/>
          </a:p>
          <a:p>
            <a:r>
              <a:rPr lang="en-US" sz="1000" dirty="0"/>
              <a:t>	, AVG(</a:t>
            </a:r>
            <a:r>
              <a:rPr lang="en-US" sz="1000" dirty="0" err="1"/>
              <a:t>avg_bid.bid_price</a:t>
            </a:r>
            <a:r>
              <a:rPr lang="en-US" sz="1000" dirty="0"/>
              <a:t>) AS avg_bid_6month</a:t>
            </a:r>
          </a:p>
          <a:p>
            <a:r>
              <a:rPr lang="en-US" sz="1000" dirty="0"/>
              <a:t>	, AVG(</a:t>
            </a:r>
            <a:r>
              <a:rPr lang="en-US" sz="1000" dirty="0" err="1"/>
              <a:t>bids.bid_price</a:t>
            </a:r>
            <a:r>
              <a:rPr lang="en-US" sz="1000" dirty="0"/>
              <a:t>) - AVG(</a:t>
            </a:r>
            <a:r>
              <a:rPr lang="en-US" sz="1000" dirty="0" err="1"/>
              <a:t>avg_bid.bid_price</a:t>
            </a:r>
            <a:r>
              <a:rPr lang="en-US" sz="1000" dirty="0"/>
              <a:t>) AS difference</a:t>
            </a:r>
          </a:p>
          <a:p>
            <a:r>
              <a:rPr lang="en-US" sz="1000" dirty="0"/>
              <a:t>	, ((AVG(</a:t>
            </a:r>
            <a:r>
              <a:rPr lang="en-US" sz="1000" dirty="0" err="1"/>
              <a:t>bids.bid_price</a:t>
            </a:r>
            <a:r>
              <a:rPr lang="en-US" sz="1000" dirty="0"/>
              <a:t>) - AVG(</a:t>
            </a:r>
            <a:r>
              <a:rPr lang="en-US" sz="1000" dirty="0" err="1"/>
              <a:t>avg_bid.bid_price</a:t>
            </a:r>
            <a:r>
              <a:rPr lang="en-US" sz="1000" dirty="0"/>
              <a:t>))/ AVG(</a:t>
            </a:r>
            <a:r>
              <a:rPr lang="en-US" sz="1000" dirty="0" err="1"/>
              <a:t>bids.bid_price</a:t>
            </a:r>
            <a:r>
              <a:rPr lang="en-US" sz="1000" dirty="0"/>
              <a:t>))*100 AS </a:t>
            </a:r>
            <a:r>
              <a:rPr lang="en-US" sz="1000" dirty="0" err="1"/>
              <a:t>difference_percent</a:t>
            </a:r>
            <a:endParaRPr lang="en-US" sz="1000" dirty="0"/>
          </a:p>
          <a:p>
            <a:r>
              <a:rPr lang="en-US" sz="1000" dirty="0"/>
              <a:t>FROM bids</a:t>
            </a:r>
          </a:p>
          <a:p>
            <a:r>
              <a:rPr lang="en-US" sz="1000" dirty="0"/>
              <a:t>	LEFT JOIN advertisement USING (</a:t>
            </a:r>
            <a:r>
              <a:rPr lang="en-US" sz="1000" dirty="0" err="1"/>
              <a:t>adv_id</a:t>
            </a:r>
            <a:r>
              <a:rPr lang="en-US" sz="1000" dirty="0"/>
              <a:t>)</a:t>
            </a:r>
          </a:p>
          <a:p>
            <a:r>
              <a:rPr lang="en-US" sz="1000" dirty="0"/>
              <a:t>	LEFT JOIN cars USING (</a:t>
            </a:r>
            <a:r>
              <a:rPr lang="en-US" sz="1000" dirty="0" err="1"/>
              <a:t>car_id</a:t>
            </a:r>
            <a:r>
              <a:rPr lang="en-US" sz="1000" dirty="0"/>
              <a:t>)</a:t>
            </a:r>
          </a:p>
          <a:p>
            <a:r>
              <a:rPr lang="en-US" sz="1000" dirty="0"/>
              <a:t>	LEFT JOIN model_bid_int_6m </a:t>
            </a:r>
            <a:r>
              <a:rPr lang="en-US" sz="1000" dirty="0" err="1"/>
              <a:t>avg_bid</a:t>
            </a:r>
            <a:r>
              <a:rPr lang="en-US" sz="1000" dirty="0"/>
              <a:t> ON </a:t>
            </a:r>
            <a:r>
              <a:rPr lang="en-US" sz="1000" dirty="0" err="1"/>
              <a:t>avg_bid.model</a:t>
            </a:r>
            <a:r>
              <a:rPr lang="en-US" sz="1000" dirty="0"/>
              <a:t> = </a:t>
            </a:r>
            <a:r>
              <a:rPr lang="en-US" sz="1000" dirty="0" err="1"/>
              <a:t>cars.model</a:t>
            </a:r>
            <a:endParaRPr lang="en-US" sz="1000" dirty="0"/>
          </a:p>
          <a:p>
            <a:r>
              <a:rPr lang="en-US" sz="1000" dirty="0"/>
              <a:t>GROUP BY </a:t>
            </a:r>
            <a:r>
              <a:rPr lang="en-US" sz="1000" dirty="0" err="1"/>
              <a:t>cars.model</a:t>
            </a:r>
            <a:r>
              <a:rPr lang="en-US" sz="1000"/>
              <a:t>;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90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</a:p>
        </p:txBody>
      </p:sp>
      <p:sp>
        <p:nvSpPr>
          <p:cNvPr id="729" name="Google Shape;729;p90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9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4961600" y="619500"/>
            <a:ext cx="4000500" cy="39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210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28"/>
              <a:buAutoNum type="arabicPeriod"/>
            </a:pPr>
            <a:r>
              <a:rPr lang="en-US" sz="1625" dirty="0"/>
              <a:t>Latar Belakang</a:t>
            </a:r>
            <a:endParaRPr sz="1625" dirty="0"/>
          </a:p>
          <a:p>
            <a:pPr marL="457200" lvl="0" indent="-33210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28"/>
              <a:buAutoNum type="arabicPeriod"/>
            </a:pPr>
            <a:r>
              <a:rPr lang="en-US" sz="1625" dirty="0"/>
              <a:t>Design </a:t>
            </a:r>
            <a:r>
              <a:rPr lang="en-US" sz="1625" dirty="0" smtClean="0"/>
              <a:t>Database</a:t>
            </a:r>
          </a:p>
          <a:p>
            <a:pPr marL="457200" lvl="0" indent="-33210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28"/>
              <a:buAutoNum type="arabicPeriod"/>
            </a:pPr>
            <a:r>
              <a:rPr lang="en-US" sz="1625" dirty="0" smtClean="0"/>
              <a:t>Transactional Query</a:t>
            </a:r>
          </a:p>
          <a:p>
            <a:pPr marL="457200" lvl="0" indent="-33210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28"/>
              <a:buAutoNum type="arabicPeriod"/>
            </a:pPr>
            <a:r>
              <a:rPr lang="en-US" sz="1625" dirty="0" smtClean="0"/>
              <a:t>Analytical Query</a:t>
            </a:r>
            <a:endParaRPr lang="en-US" sz="1625" dirty="0"/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Agenda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152400" y="4997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Latar Belakang</a:t>
            </a:r>
          </a:p>
        </p:txBody>
      </p:sp>
      <p:sp>
        <p:nvSpPr>
          <p:cNvPr id="88" name="Google Shape;88;p15"/>
          <p:cNvSpPr txBox="1"/>
          <p:nvPr/>
        </p:nvSpPr>
        <p:spPr>
          <a:xfrm>
            <a:off x="489275" y="1135150"/>
            <a:ext cx="7953000" cy="240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US" sz="1800" dirty="0">
                <a:solidFill>
                  <a:schemeClr val="dk2"/>
                </a:solidFill>
              </a:rPr>
              <a:t>Membangun pemahaman dan pengaplikasian data dalam membangun sebuah sistem. Dalam project ini kita diminta untuk membangun relational database untuk sebuah website yang menawarkan penjualan mobil bekas.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endParaRPr lang="en-US" sz="18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endParaRPr lang="en-US" sz="1800" dirty="0">
              <a:solidFill>
                <a:schemeClr val="dk2"/>
              </a:solidFill>
            </a:endParaRPr>
          </a:p>
          <a:p>
            <a:pPr lvl="0">
              <a:lnSpc>
                <a:spcPct val="115000"/>
              </a:lnSpc>
              <a:buClr>
                <a:schemeClr val="dk2"/>
              </a:buClr>
              <a:buSzPts val="1100"/>
            </a:pPr>
            <a:r>
              <a:rPr lang="en-US" sz="1800" dirty="0" smtClean="0">
                <a:solidFill>
                  <a:schemeClr val="dk2"/>
                </a:solidFill>
              </a:rPr>
              <a:t>Project </a:t>
            </a:r>
            <a:r>
              <a:rPr lang="en-US" sz="1800" dirty="0" err="1" smtClean="0">
                <a:solidFill>
                  <a:schemeClr val="dk2"/>
                </a:solidFill>
              </a:rPr>
              <a:t>ini</a:t>
            </a:r>
            <a:r>
              <a:rPr lang="en-US" sz="1800" dirty="0" smtClean="0">
                <a:solidFill>
                  <a:schemeClr val="dk2"/>
                </a:solidFill>
              </a:rPr>
              <a:t> </a:t>
            </a:r>
            <a:r>
              <a:rPr lang="en-US" sz="1800" dirty="0" err="1" smtClean="0">
                <a:solidFill>
                  <a:schemeClr val="dk2"/>
                </a:solidFill>
              </a:rPr>
              <a:t>dibuat</a:t>
            </a:r>
            <a:r>
              <a:rPr lang="en-US" sz="1800" dirty="0" smtClean="0">
                <a:solidFill>
                  <a:schemeClr val="dk2"/>
                </a:solidFill>
              </a:rPr>
              <a:t> </a:t>
            </a:r>
            <a:r>
              <a:rPr lang="en-US" sz="1800" dirty="0" err="1" smtClean="0">
                <a:solidFill>
                  <a:schemeClr val="dk2"/>
                </a:solidFill>
              </a:rPr>
              <a:t>untuk</a:t>
            </a:r>
            <a:r>
              <a:rPr lang="en-US" sz="1800" dirty="0" smtClean="0">
                <a:solidFill>
                  <a:schemeClr val="dk2"/>
                </a:solidFill>
              </a:rPr>
              <a:t> </a:t>
            </a:r>
            <a:r>
              <a:rPr lang="en-US" sz="1800" dirty="0" err="1" smtClean="0">
                <a:solidFill>
                  <a:schemeClr val="dk2"/>
                </a:solidFill>
              </a:rPr>
              <a:t>memenuhi</a:t>
            </a:r>
            <a:r>
              <a:rPr lang="en-US" sz="1800" dirty="0" smtClean="0">
                <a:solidFill>
                  <a:schemeClr val="dk2"/>
                </a:solidFill>
              </a:rPr>
              <a:t> </a:t>
            </a:r>
            <a:r>
              <a:rPr lang="en-US" sz="1800" dirty="0" err="1" smtClean="0">
                <a:solidFill>
                  <a:schemeClr val="dk2"/>
                </a:solidFill>
              </a:rPr>
              <a:t>nilai</a:t>
            </a:r>
            <a:r>
              <a:rPr lang="en-US" sz="1800" dirty="0" smtClean="0">
                <a:solidFill>
                  <a:schemeClr val="dk2"/>
                </a:solidFill>
              </a:rPr>
              <a:t> </a:t>
            </a:r>
            <a:r>
              <a:rPr lang="en-US" sz="1800" dirty="0" err="1" smtClean="0">
                <a:solidFill>
                  <a:schemeClr val="dk2"/>
                </a:solidFill>
              </a:rPr>
              <a:t>kelulusan</a:t>
            </a:r>
            <a:r>
              <a:rPr lang="en-US" sz="1800" dirty="0" smtClean="0">
                <a:solidFill>
                  <a:schemeClr val="dk2"/>
                </a:solidFill>
              </a:rPr>
              <a:t> </a:t>
            </a:r>
            <a:r>
              <a:rPr lang="en-US" sz="1800" dirty="0">
                <a:solidFill>
                  <a:schemeClr val="dk2"/>
                </a:solidFill>
              </a:rPr>
              <a:t>course “Relational Database (SQL)”</a:t>
            </a:r>
            <a:endParaRPr lang="en-US" sz="1800" dirty="0">
              <a:solidFill>
                <a:schemeClr val="dk2"/>
              </a:solidFill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687071" y="129350"/>
            <a:ext cx="17811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lang="en-US" sz="1700"/>
          </a:p>
        </p:txBody>
      </p:sp>
      <p:sp>
        <p:nvSpPr>
          <p:cNvPr id="87" name="Google Shape;87;p15"/>
          <p:cNvSpPr txBox="1">
            <a:spLocks noGrp="1"/>
          </p:cNvSpPr>
          <p:nvPr/>
        </p:nvSpPr>
        <p:spPr>
          <a:xfrm>
            <a:off x="128270" y="4997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Database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0" y="7620"/>
            <a:ext cx="5438140" cy="5135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152400" y="4997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Transactional Query 1</a:t>
            </a:r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  <p:pic>
        <p:nvPicPr>
          <p:cNvPr id="2" name="Picture 1" descr="Transactional_Query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50" y="1092835"/>
            <a:ext cx="6043295" cy="3796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152400" y="4997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Transactional Query 2</a:t>
            </a:r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pic>
        <p:nvPicPr>
          <p:cNvPr id="2" name="Picture 1" descr="Transactional_Query_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140" y="1049020"/>
            <a:ext cx="6070600" cy="3897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152400" y="4997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Transactional Query 3</a:t>
            </a:r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  <p:pic>
        <p:nvPicPr>
          <p:cNvPr id="2" name="Picture 1" descr="Transactional_Query_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1319530"/>
            <a:ext cx="5969000" cy="3244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152400" y="4997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Transactional Query 4</a:t>
            </a:r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pic>
        <p:nvPicPr>
          <p:cNvPr id="2" name="Picture 1" descr="Transactional_Query_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035" y="1202690"/>
            <a:ext cx="5962650" cy="3486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152400" y="4997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Analytical Query 1</a:t>
            </a:r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pic>
        <p:nvPicPr>
          <p:cNvPr id="3" name="Picture 2" descr="Analytics_Query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060" y="952500"/>
            <a:ext cx="5962650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208</Words>
  <Application>Microsoft Office PowerPoint</Application>
  <PresentationFormat>On-screen Show (16:9)</PresentationFormat>
  <Paragraphs>105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Raleway</vt:lpstr>
      <vt:lpstr>Arial</vt:lpstr>
      <vt:lpstr>Lato</vt:lpstr>
      <vt:lpstr>Swiss</vt:lpstr>
      <vt:lpstr>Relational Database Pacmann – Mobil Bekas </vt:lpstr>
      <vt:lpstr>Agenda</vt:lpstr>
      <vt:lpstr>Latar Belakang</vt:lpstr>
      <vt:lpstr>PowerPoint Presentation</vt:lpstr>
      <vt:lpstr>Transactional Query 1</vt:lpstr>
      <vt:lpstr>Transactional Query 2</vt:lpstr>
      <vt:lpstr>Transactional Query 3</vt:lpstr>
      <vt:lpstr>Transactional Query 4</vt:lpstr>
      <vt:lpstr>Analytical Query 1</vt:lpstr>
      <vt:lpstr>Analytical Query 2</vt:lpstr>
      <vt:lpstr>Analytical Query 3</vt:lpstr>
      <vt:lpstr>Analytical Query 4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Fusion Cloud Technical Training  </dc:title>
  <dc:creator/>
  <cp:lastModifiedBy>Metrodata Team</cp:lastModifiedBy>
  <cp:revision>50</cp:revision>
  <dcterms:created xsi:type="dcterms:W3CDTF">2023-01-02T07:08:00Z</dcterms:created>
  <dcterms:modified xsi:type="dcterms:W3CDTF">2023-09-10T14:47:25Z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8C3C0B6F5A37440890BAFAF568965CB3</vt:lpwstr>
  </property>
  <property fmtid="{D5CDD505-2E9C-101B-9397-08002B2CF9AE}" pid="3" name="KSOProductBuildVer">
    <vt:lpwstr>1033-12.2.0.13201</vt:lpwstr>
  </property>
</Properties>
</file>