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447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333" r:id="rId16"/>
  </p:sldIdLst>
  <p:sldSz cx="9144000" cy="5143500" type="screen16x9"/>
  <p:notesSz cx="6858000" cy="9144000"/>
  <p:embeddedFontLst>
    <p:embeddedFont>
      <p:font typeface="Raleway"/>
      <p:regular r:id="rId20"/>
    </p:embeddedFont>
    <p:embeddedFont>
      <p:font typeface="Lato" panose="020F0502020204030203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2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80" y="64"/>
      </p:cViewPr>
      <p:guideLst>
        <p:guide orient="horz" pos="1638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0fc2a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0fc2a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d9852795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d9852795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looping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brancing</a:t>
            </a:r>
            <a:r>
              <a:rPr lang="en-US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function yang </a:t>
            </a:r>
            <a:r>
              <a:rPr lang="en-US" dirty="0" err="1"/>
              <a:t>ada</a:t>
            </a:r>
            <a:r>
              <a:rPr lang="en-US" dirty="0"/>
              <a:t> di SQL. </a:t>
            </a:r>
            <a:r>
              <a:rPr lang="en-US" dirty="0" err="1"/>
              <a:t>Untuk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SQL </a:t>
            </a:r>
            <a:r>
              <a:rPr lang="en-US" dirty="0" err="1"/>
              <a:t>yayng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create table </a:t>
            </a:r>
            <a:r>
              <a:rPr lang="en-US" dirty="0" err="1"/>
              <a:t>dan</a:t>
            </a:r>
            <a:r>
              <a:rPr lang="en-US" dirty="0"/>
              <a:t> insert data to table.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toolkit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agar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create table </a:t>
            </a:r>
            <a:r>
              <a:rPr lang="en-US" dirty="0" err="1"/>
              <a:t>dan</a:t>
            </a:r>
            <a:r>
              <a:rPr lang="en-US" dirty="0"/>
              <a:t> insert data to table.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Prettytable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didalam</a:t>
            </a:r>
            <a:r>
              <a:rPr lang="en-US" dirty="0"/>
              <a:t> list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bentukk</a:t>
            </a:r>
            <a:r>
              <a:rPr lang="en-US" dirty="0"/>
              <a:t> tabular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D9D9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Relational Database Pacmann - Second Change untuk Mobilmu</a:t>
            </a:r>
            <a:endParaRPr lang="en-US"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 panose="020B0604020202020204"/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Kyrie Cettyara Eleison</a:t>
            </a:r>
            <a:br>
              <a:rPr lang="en-US"/>
            </a:br>
            <a:r>
              <a:rPr lang="en-US"/>
              <a:t>Sept</a:t>
            </a:r>
            <a:r>
              <a:rPr lang="en-US"/>
              <a:t>  2023</a:t>
            </a:r>
            <a:endParaRPr lang="en-US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2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2400" y="1042035"/>
            <a:ext cx="663765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WITH avg_per_city as</a:t>
            </a:r>
            <a:endParaRPr lang="en-US" sz="1000"/>
          </a:p>
          <a:p>
            <a:r>
              <a:rPr lang="en-US" sz="1000"/>
              <a:t>	(</a:t>
            </a:r>
            <a:endParaRPr lang="en-US" sz="1000"/>
          </a:p>
          <a:p>
            <a:r>
              <a:rPr lang="en-US" sz="1000"/>
              <a:t>		SELECT cities.city_id</a:t>
            </a:r>
            <a:endParaRPr lang="en-US" sz="1000"/>
          </a:p>
          <a:p>
            <a:r>
              <a:rPr lang="en-US" sz="1000"/>
              <a:t>			, AVG(cars.price) AS avg_price</a:t>
            </a:r>
            <a:endParaRPr lang="en-US" sz="1000"/>
          </a:p>
          <a:p>
            <a:r>
              <a:rPr lang="en-US" sz="1000"/>
              <a:t>		FROM users </a:t>
            </a:r>
            <a:endParaRPr lang="en-US" sz="1000"/>
          </a:p>
          <a:p>
            <a:r>
              <a:rPr lang="en-US" sz="1000"/>
              <a:t>			JOIN advertisement adv USING (user_id)</a:t>
            </a:r>
            <a:endParaRPr lang="en-US" sz="1000"/>
          </a:p>
          <a:p>
            <a:r>
              <a:rPr lang="en-US" sz="1000"/>
              <a:t>			JOIN cities USING (city_id)</a:t>
            </a:r>
            <a:endParaRPr lang="en-US" sz="1000"/>
          </a:p>
          <a:p>
            <a:r>
              <a:rPr lang="en-US" sz="1000"/>
              <a:t>			JOIN cars ON adv.car_id = cars.car_id</a:t>
            </a:r>
            <a:endParaRPr lang="en-US" sz="1000"/>
          </a:p>
          <a:p>
            <a:r>
              <a:rPr lang="en-US" sz="1000"/>
              <a:t>		GROUP BY cities.city_id</a:t>
            </a:r>
            <a:endParaRPr lang="en-US" sz="1000"/>
          </a:p>
          <a:p>
            <a:r>
              <a:rPr lang="en-US" sz="1000"/>
              <a:t>	)</a:t>
            </a:r>
            <a:endParaRPr lang="en-US" sz="1000"/>
          </a:p>
          <a:p>
            <a:endParaRPr lang="en-US" sz="1000"/>
          </a:p>
          <a:p>
            <a:r>
              <a:rPr lang="en-US" sz="1000"/>
              <a:t>SELECT cities.city_name</a:t>
            </a:r>
            <a:endParaRPr lang="en-US" sz="1000"/>
          </a:p>
          <a:p>
            <a:r>
              <a:rPr lang="en-US" sz="1000"/>
              <a:t>	, cars.brand</a:t>
            </a:r>
            <a:endParaRPr lang="en-US" sz="1000"/>
          </a:p>
          <a:p>
            <a:r>
              <a:rPr lang="en-US" sz="1000"/>
              <a:t>	, cars.model</a:t>
            </a:r>
            <a:endParaRPr lang="en-US" sz="1000"/>
          </a:p>
          <a:p>
            <a:r>
              <a:rPr lang="en-US" sz="1000"/>
              <a:t>	, cars.year</a:t>
            </a:r>
            <a:endParaRPr lang="en-US" sz="1000"/>
          </a:p>
          <a:p>
            <a:r>
              <a:rPr lang="en-US" sz="1000"/>
              <a:t>	, cars.price</a:t>
            </a:r>
            <a:endParaRPr lang="en-US" sz="1000"/>
          </a:p>
          <a:p>
            <a:r>
              <a:rPr lang="en-US" sz="1000"/>
              <a:t>	, apc.avg_price</a:t>
            </a:r>
            <a:endParaRPr lang="en-US" sz="1000"/>
          </a:p>
          <a:p>
            <a:r>
              <a:rPr lang="en-US" sz="1000"/>
              <a:t>FROM users </a:t>
            </a:r>
            <a:endParaRPr lang="en-US" sz="1000"/>
          </a:p>
          <a:p>
            <a:r>
              <a:rPr lang="en-US" sz="1000"/>
              <a:t>JOIN advertisement adv USING (user_id)</a:t>
            </a:r>
            <a:endParaRPr lang="en-US" sz="1000"/>
          </a:p>
          <a:p>
            <a:r>
              <a:rPr lang="en-US" sz="1000"/>
              <a:t>JOIN cities USING (city_id)</a:t>
            </a:r>
            <a:endParaRPr lang="en-US" sz="1000"/>
          </a:p>
          <a:p>
            <a:r>
              <a:rPr lang="en-US" sz="1000"/>
              <a:t>JOIN cars ON adv.car_id = cars.car_id</a:t>
            </a:r>
            <a:endParaRPr lang="en-US" sz="1000"/>
          </a:p>
          <a:p>
            <a:r>
              <a:rPr lang="en-US" sz="1000"/>
              <a:t>JOIN avg_per_city apc USING (city_id)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3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9240" y="1059815"/>
            <a:ext cx="660527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CREATE OR REPLACE VIEW cars_bids AS</a:t>
            </a:r>
            <a:endParaRPr lang="en-US" sz="1000"/>
          </a:p>
          <a:p>
            <a:r>
              <a:rPr lang="en-US" sz="1000"/>
              <a:t>SELECT</a:t>
            </a:r>
            <a:endParaRPr lang="en-US" sz="1000"/>
          </a:p>
          <a:p>
            <a:r>
              <a:rPr lang="en-US" sz="1000"/>
              <a:t>	cars.model</a:t>
            </a:r>
            <a:endParaRPr lang="en-US" sz="1000"/>
          </a:p>
          <a:p>
            <a:r>
              <a:rPr lang="en-US" sz="1000"/>
              <a:t>	, bids.bidder_id</a:t>
            </a:r>
            <a:endParaRPr lang="en-US" sz="1000"/>
          </a:p>
          <a:p>
            <a:r>
              <a:rPr lang="en-US" sz="1000"/>
              <a:t>	, bids.bid_date</a:t>
            </a:r>
            <a:endParaRPr lang="en-US" sz="1000"/>
          </a:p>
          <a:p>
            <a:r>
              <a:rPr lang="en-US" sz="1000"/>
              <a:t>	, bid_price</a:t>
            </a:r>
            <a:endParaRPr lang="en-US" sz="1000"/>
          </a:p>
          <a:p>
            <a:r>
              <a:rPr lang="en-US" sz="1000"/>
              <a:t>FROM cars</a:t>
            </a:r>
            <a:endParaRPr lang="en-US" sz="1000"/>
          </a:p>
          <a:p>
            <a:r>
              <a:rPr lang="en-US" sz="1000"/>
              <a:t>	JOIN advertisement adv USING (car_id)</a:t>
            </a:r>
            <a:endParaRPr lang="en-US" sz="1000"/>
          </a:p>
          <a:p>
            <a:r>
              <a:rPr lang="en-US" sz="1000"/>
              <a:t>	JOIN bids ON adv.adv_id = bids.adv_id</a:t>
            </a:r>
            <a:endParaRPr lang="en-US" sz="1000"/>
          </a:p>
          <a:p>
            <a:r>
              <a:rPr lang="en-US" sz="1000"/>
              <a:t>WHERE cars.model LIKE 'Toyota Yaris' </a:t>
            </a:r>
            <a:endParaRPr lang="en-US" sz="1000"/>
          </a:p>
          <a:p>
            <a:r>
              <a:rPr lang="en-US" sz="1000"/>
              <a:t>ORDER BY user_id</a:t>
            </a:r>
            <a:endParaRPr lang="en-US" sz="1000"/>
          </a:p>
          <a:p>
            <a:r>
              <a:rPr lang="en-US" sz="1000"/>
              <a:t>	, bid_date ASC;</a:t>
            </a:r>
            <a:endParaRPr lang="en-US" sz="1000"/>
          </a:p>
          <a:p>
            <a:endParaRPr lang="en-US" sz="1000"/>
          </a:p>
          <a:p>
            <a:r>
              <a:rPr lang="en-US" sz="1000"/>
              <a:t>SELECT model</a:t>
            </a:r>
            <a:endParaRPr lang="en-US" sz="1000"/>
          </a:p>
          <a:p>
            <a:r>
              <a:rPr lang="en-US" sz="1000"/>
              <a:t>	, bidder_id</a:t>
            </a:r>
            <a:endParaRPr lang="en-US" sz="1000"/>
          </a:p>
          <a:p>
            <a:r>
              <a:rPr lang="en-US" sz="1000"/>
              <a:t>	, bid_date</a:t>
            </a:r>
            <a:endParaRPr lang="en-US" sz="1000"/>
          </a:p>
          <a:p>
            <a:r>
              <a:rPr lang="en-US" sz="1000"/>
              <a:t>	, bid_price</a:t>
            </a:r>
            <a:endParaRPr lang="en-US" sz="1000"/>
          </a:p>
          <a:p>
            <a:r>
              <a:rPr lang="en-US" sz="1000"/>
              <a:t>	, LEAD(bid_date) OVER (PARTITION BY bidder_id ORDER BY bid_date) as next_bid_date</a:t>
            </a:r>
            <a:endParaRPr lang="en-US" sz="1000"/>
          </a:p>
          <a:p>
            <a:r>
              <a:rPr lang="en-US" sz="1000"/>
              <a:t>	, LEAD(bid_price_idr) OVER (PARTITION BY bidder_id ORDER BY bid_date) as next_bid_price_idr</a:t>
            </a:r>
            <a:endParaRPr lang="en-US" sz="1000"/>
          </a:p>
          <a:p>
            <a:r>
              <a:rPr lang="en-US" sz="1000"/>
              <a:t>FROM yaris_bids</a:t>
            </a:r>
            <a:endParaRPr lang="en-US" sz="1000"/>
          </a:p>
          <a:p>
            <a:r>
              <a:rPr lang="en-US" sz="1000"/>
              <a:t>ORDER BY yaris_bids.user_id ASC, bid_date ASC;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4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3065" y="1135380"/>
            <a:ext cx="7262495" cy="3421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000"/>
              <a:t>WITH avg_per_city as</a:t>
            </a:r>
            <a:endParaRPr lang="en-US" sz="1000"/>
          </a:p>
          <a:p>
            <a:r>
              <a:rPr lang="en-US" sz="1000"/>
              <a:t>	(</a:t>
            </a:r>
            <a:endParaRPr lang="en-US" sz="1000"/>
          </a:p>
          <a:p>
            <a:r>
              <a:rPr lang="en-US" sz="1000"/>
              <a:t>		SELECT cities.city_id</a:t>
            </a:r>
            <a:endParaRPr lang="en-US" sz="1000"/>
          </a:p>
          <a:p>
            <a:r>
              <a:rPr lang="en-US" sz="1000"/>
              <a:t>			, AVG(cars.price) AS avg_price</a:t>
            </a:r>
            <a:endParaRPr lang="en-US" sz="1000"/>
          </a:p>
          <a:p>
            <a:r>
              <a:rPr lang="en-US" sz="1000"/>
              <a:t>		FROM users </a:t>
            </a:r>
            <a:endParaRPr lang="en-US" sz="1000"/>
          </a:p>
          <a:p>
            <a:r>
              <a:rPr lang="en-US" sz="1000"/>
              <a:t>			JOIN advertisement adv USING (user_id)</a:t>
            </a:r>
            <a:endParaRPr lang="en-US" sz="1000"/>
          </a:p>
          <a:p>
            <a:r>
              <a:rPr lang="en-US" sz="1000"/>
              <a:t>			JOIN cities USING (city_id)</a:t>
            </a:r>
            <a:endParaRPr lang="en-US" sz="1000"/>
          </a:p>
          <a:p>
            <a:r>
              <a:rPr lang="en-US" sz="1000"/>
              <a:t>			JOIN cars ON adv.car_id = cars.car_id</a:t>
            </a:r>
            <a:endParaRPr lang="en-US" sz="1000"/>
          </a:p>
          <a:p>
            <a:r>
              <a:rPr lang="en-US" sz="1000"/>
              <a:t>		GROUP BY cities.city_id</a:t>
            </a:r>
            <a:endParaRPr lang="en-US" sz="1000"/>
          </a:p>
          <a:p>
            <a:r>
              <a:rPr lang="en-US" sz="1000"/>
              <a:t>	)</a:t>
            </a:r>
            <a:endParaRPr lang="en-US" sz="1000"/>
          </a:p>
          <a:p>
            <a:endParaRPr lang="en-US" sz="1000"/>
          </a:p>
          <a:p>
            <a:r>
              <a:rPr lang="en-US" sz="1000"/>
              <a:t>SELECT cities.city_name</a:t>
            </a:r>
            <a:endParaRPr lang="en-US" sz="1000"/>
          </a:p>
          <a:p>
            <a:r>
              <a:rPr lang="en-US" sz="1000"/>
              <a:t>	, cars.brand</a:t>
            </a:r>
            <a:endParaRPr lang="en-US" sz="1000"/>
          </a:p>
          <a:p>
            <a:r>
              <a:rPr lang="en-US" sz="1000"/>
              <a:t>	, cars.model</a:t>
            </a:r>
            <a:endParaRPr lang="en-US" sz="1000"/>
          </a:p>
          <a:p>
            <a:r>
              <a:rPr lang="en-US" sz="1000"/>
              <a:t>	, cars.year</a:t>
            </a:r>
            <a:endParaRPr lang="en-US" sz="1000"/>
          </a:p>
          <a:p>
            <a:r>
              <a:rPr lang="en-US" sz="1000"/>
              <a:t>	, cars.price</a:t>
            </a:r>
            <a:endParaRPr lang="en-US" sz="1000"/>
          </a:p>
          <a:p>
            <a:r>
              <a:rPr lang="en-US" sz="1000"/>
              <a:t>	, apc.avg_price</a:t>
            </a:r>
            <a:endParaRPr lang="en-US" sz="1000"/>
          </a:p>
          <a:p>
            <a:r>
              <a:rPr lang="en-US" sz="1000"/>
              <a:t>FROM users </a:t>
            </a:r>
            <a:endParaRPr lang="en-US" sz="1000"/>
          </a:p>
          <a:p>
            <a:r>
              <a:rPr lang="en-US" sz="1000"/>
              <a:t>JOIN advertisement adv USING (user_id)</a:t>
            </a:r>
            <a:endParaRPr lang="en-US" sz="1000"/>
          </a:p>
          <a:p>
            <a:r>
              <a:rPr lang="en-US" sz="1000"/>
              <a:t>JOIN cities USING (city_id)</a:t>
            </a:r>
            <a:endParaRPr lang="en-US" sz="1000"/>
          </a:p>
          <a:p>
            <a:r>
              <a:rPr lang="en-US" sz="1000"/>
              <a:t>JOIN cars ON adv.car_id = cars.car_id</a:t>
            </a:r>
            <a:endParaRPr lang="en-US" sz="1000"/>
          </a:p>
          <a:p>
            <a:r>
              <a:rPr lang="en-US" sz="1000"/>
              <a:t>JOIN avg_per_city apc USING (city_id)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 lang="en-US"/>
          </a:p>
        </p:txBody>
      </p:sp>
      <p:sp>
        <p:nvSpPr>
          <p:cNvPr id="729" name="Google Shape;729;p9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9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61600" y="619500"/>
            <a:ext cx="4000500" cy="3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Latar Belakang</a:t>
            </a:r>
            <a:endParaRPr sz="1625" dirty="0"/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Design Database</a:t>
            </a:r>
            <a:endParaRPr lang="en-US" sz="1625" dirty="0"/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Code Flows</a:t>
            </a:r>
            <a:endParaRPr sz="1625" dirty="0"/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Functions</a:t>
            </a:r>
            <a:endParaRPr sz="1625" dirty="0"/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Demo</a:t>
            </a:r>
            <a:endParaRPr sz="82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Latar Belakang</a:t>
            </a:r>
            <a:endParaRPr lang="en-US"/>
          </a:p>
        </p:txBody>
      </p:sp>
      <p:sp>
        <p:nvSpPr>
          <p:cNvPr id="88" name="Google Shape;88;p15"/>
          <p:cNvSpPr txBox="1"/>
          <p:nvPr/>
        </p:nvSpPr>
        <p:spPr>
          <a:xfrm>
            <a:off x="489275" y="1135150"/>
            <a:ext cx="7953000" cy="240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sz="1800" dirty="0">
                <a:solidFill>
                  <a:schemeClr val="dk2"/>
                </a:solidFill>
              </a:rPr>
              <a:t>Membangun pemahaman dan pengaplikasian data dalam membangun sebuah sistem. Dalam project ini kita diminta untuk membangun relational database untuk sebuah website yang menawarkan penjualan mobil bekas. </a:t>
            </a:r>
            <a:endParaRPr lang="en-US"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sz="1800" dirty="0">
                <a:solidFill>
                  <a:schemeClr val="dk2"/>
                </a:solidFill>
              </a:rPr>
              <a:t>Project ini dibuat untuk memenuhi nilai kelulusan course “Introduction to Software and Data Engineering”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87071" y="129350"/>
            <a:ext cx="17811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en-US" sz="1700"/>
          </a:p>
        </p:txBody>
      </p:sp>
      <p:sp>
        <p:nvSpPr>
          <p:cNvPr id="87" name="Google Shape;87;p15"/>
          <p:cNvSpPr txBox="1">
            <a:spLocks noGrp="1"/>
          </p:cNvSpPr>
          <p:nvPr/>
        </p:nvSpPr>
        <p:spPr>
          <a:xfrm>
            <a:off x="128270" y="4997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Database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7620"/>
            <a:ext cx="5438140" cy="513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1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Transactional_Query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092835"/>
            <a:ext cx="6043295" cy="379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2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Transactional_Query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049020"/>
            <a:ext cx="6070600" cy="389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3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Transactional_Query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319530"/>
            <a:ext cx="5969000" cy="324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4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Transactional_Query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1202690"/>
            <a:ext cx="59626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1</a:t>
            </a:r>
            <a:endParaRPr lang="en-US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 descr="Analytics_Query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952500"/>
            <a:ext cx="596265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>On-screen Show (16:9)</PresentationFormat>
  <Paragraphs>133</Paragraphs>
  <Slides>13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Swiss</vt:lpstr>
      <vt:lpstr>Relational Database Pacmann - Second Change untuk Mobilmu</vt:lpstr>
      <vt:lpstr>Agenda</vt:lpstr>
      <vt:lpstr>Latar Belakang</vt:lpstr>
      <vt:lpstr>PowerPoint 演示文稿</vt:lpstr>
      <vt:lpstr>Transactional Query 1</vt:lpstr>
      <vt:lpstr>Transactional Query 2</vt:lpstr>
      <vt:lpstr>Transactional Query 3</vt:lpstr>
      <vt:lpstr>Transactional Query 4</vt:lpstr>
      <vt:lpstr>Analytical Query 1</vt:lpstr>
      <vt:lpstr>Analytical Query 2</vt:lpstr>
      <vt:lpstr>Analytical Query 3</vt:lpstr>
      <vt:lpstr>Analytical Query 4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Fusion Cloud Technical Training  </dc:title>
  <dc:creator/>
  <cp:lastModifiedBy>kyrie</cp:lastModifiedBy>
  <cp:revision>46</cp:revision>
  <dcterms:created xsi:type="dcterms:W3CDTF">2023-01-02T07:08:00Z</dcterms:created>
  <dcterms:modified xsi:type="dcterms:W3CDTF">2023-09-10T10:16:27Z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8C3C0B6F5A37440890BAFAF568965CB3</vt:lpwstr>
  </property>
  <property fmtid="{D5CDD505-2E9C-101B-9397-08002B2CF9AE}" pid="3" name="KSOProductBuildVer">
    <vt:lpwstr>1033-12.2.0.13201</vt:lpwstr>
  </property>
</Properties>
</file>