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97" r:id="rId4"/>
    <p:sldId id="313" r:id="rId5"/>
    <p:sldId id="263" r:id="rId6"/>
    <p:sldId id="314" r:id="rId7"/>
    <p:sldId id="315" r:id="rId8"/>
    <p:sldId id="339" r:id="rId9"/>
    <p:sldId id="340" r:id="rId10"/>
    <p:sldId id="317" r:id="rId11"/>
    <p:sldId id="318" r:id="rId12"/>
    <p:sldId id="319" r:id="rId13"/>
    <p:sldId id="324" r:id="rId14"/>
    <p:sldId id="326" r:id="rId15"/>
    <p:sldId id="325" r:id="rId16"/>
    <p:sldId id="321" r:id="rId17"/>
    <p:sldId id="327" r:id="rId18"/>
    <p:sldId id="328" r:id="rId19"/>
    <p:sldId id="330" r:id="rId20"/>
    <p:sldId id="329" r:id="rId21"/>
    <p:sldId id="331" r:id="rId22"/>
    <p:sldId id="332" r:id="rId23"/>
    <p:sldId id="333" r:id="rId24"/>
    <p:sldId id="334" r:id="rId25"/>
    <p:sldId id="335" r:id="rId26"/>
    <p:sldId id="336" r:id="rId27"/>
    <p:sldId id="349" r:id="rId28"/>
    <p:sldId id="352" r:id="rId29"/>
    <p:sldId id="351" r:id="rId30"/>
    <p:sldId id="350" r:id="rId31"/>
    <p:sldId id="353" r:id="rId32"/>
    <p:sldId id="355" r:id="rId33"/>
    <p:sldId id="354" r:id="rId34"/>
    <p:sldId id="365" r:id="rId35"/>
    <p:sldId id="356" r:id="rId36"/>
    <p:sldId id="358" r:id="rId37"/>
    <p:sldId id="359" r:id="rId38"/>
    <p:sldId id="360" r:id="rId39"/>
    <p:sldId id="357" r:id="rId40"/>
    <p:sldId id="362" r:id="rId41"/>
    <p:sldId id="363" r:id="rId42"/>
    <p:sldId id="364" r:id="rId43"/>
    <p:sldId id="341" r:id="rId44"/>
    <p:sldId id="345" r:id="rId45"/>
    <p:sldId id="343" r:id="rId46"/>
    <p:sldId id="344" r:id="rId47"/>
    <p:sldId id="342" r:id="rId48"/>
    <p:sldId id="346" r:id="rId49"/>
    <p:sldId id="347" r:id="rId50"/>
    <p:sldId id="348" r:id="rId51"/>
    <p:sldId id="33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24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5D8A7-C144-4175-90AA-32D1E9946B78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946F-5F06-4A2F-8C1F-CB168706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4C6-88B4-47A2-BA08-402EA52A663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46161-8306-4BDD-B191-BBB5FEBF7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6BC5-C83A-479F-AADE-A01925B5ED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Lab 1 – Linux/Shell </a:t>
            </a:r>
          </a:p>
          <a:p>
            <a:r>
              <a:rPr lang="en-US" dirty="0"/>
              <a:t>Basic commands Introduction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altLang="zh-CN" dirty="0"/>
              <a:t>Xiaoyu (Veronica) Liang</a:t>
            </a:r>
            <a:endParaRPr lang="en-US" dirty="0"/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B9C3286-FB04-44E4-B025-2506669C9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32" y="2551112"/>
            <a:ext cx="8221538" cy="42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8FE8BA-E1F4-4BB9-B6CF-73E947DB5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82" y="2551111"/>
            <a:ext cx="8371287" cy="42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3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6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768302" y="2704238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xiaoyu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xiaoyu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user@IPaddress:port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xiaoyu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user@IPaddress:port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30CFB-C17A-4DD2-8358-5FE1CC9BBC0D}"/>
              </a:ext>
            </a:extLst>
          </p:cNvPr>
          <p:cNvSpPr/>
          <p:nvPr/>
        </p:nvSpPr>
        <p:spPr>
          <a:xfrm>
            <a:off x="4092820" y="2796641"/>
            <a:ext cx="536330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D5078-0C99-43B3-82F3-6587F18F0746}"/>
              </a:ext>
            </a:extLst>
          </p:cNvPr>
          <p:cNvSpPr txBox="1"/>
          <p:nvPr/>
        </p:nvSpPr>
        <p:spPr>
          <a:xfrm>
            <a:off x="3349868" y="5193268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 </a:t>
            </a:r>
            <a:r>
              <a:rPr lang="en-US" dirty="0" err="1"/>
              <a:t>ssh</a:t>
            </a:r>
            <a:r>
              <a:rPr lang="en-US" dirty="0"/>
              <a:t> 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F0AB6-2304-4BBA-B74A-F1DEE385F574}"/>
              </a:ext>
            </a:extLst>
          </p:cNvPr>
          <p:cNvSpPr/>
          <p:nvPr/>
        </p:nvSpPr>
        <p:spPr>
          <a:xfrm>
            <a:off x="4629150" y="2796641"/>
            <a:ext cx="2540977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C90A89-6DFF-43F8-9A98-DB03BA6C7A9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60985" y="3192295"/>
            <a:ext cx="0" cy="178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A37ECF-1B3E-4934-9090-460443ECED03}"/>
              </a:ext>
            </a:extLst>
          </p:cNvPr>
          <p:cNvSpPr txBox="1"/>
          <p:nvPr/>
        </p:nvSpPr>
        <p:spPr>
          <a:xfrm>
            <a:off x="4360985" y="5193267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this </a:t>
            </a:r>
            <a:r>
              <a:rPr lang="en-US" dirty="0" err="1"/>
              <a:t>IP:Port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72C73D-60CA-4819-AB7C-C00E37E8B6E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899639" y="3192295"/>
            <a:ext cx="8792" cy="178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0CD-E116-45D6-B648-365EE464F8A2}"/>
              </a:ext>
            </a:extLst>
          </p:cNvPr>
          <p:cNvSpPr txBox="1"/>
          <p:nvPr/>
        </p:nvSpPr>
        <p:spPr>
          <a:xfrm>
            <a:off x="7957039" y="5239434"/>
            <a:ext cx="309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address:</a:t>
            </a:r>
          </a:p>
          <a:p>
            <a:r>
              <a:rPr lang="en-US" b="1" dirty="0"/>
              <a:t>elements.cs.pitt.edu </a:t>
            </a:r>
            <a:r>
              <a:rPr lang="en-US" dirty="0"/>
              <a:t>at port 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429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xiaoyu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xil160@thoth.cs.pitt.edu:22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30CFB-C17A-4DD2-8358-5FE1CC9BBC0D}"/>
              </a:ext>
            </a:extLst>
          </p:cNvPr>
          <p:cNvSpPr/>
          <p:nvPr/>
        </p:nvSpPr>
        <p:spPr>
          <a:xfrm>
            <a:off x="4104311" y="2796641"/>
            <a:ext cx="536330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D5078-0C99-43B3-82F3-6587F18F0746}"/>
              </a:ext>
            </a:extLst>
          </p:cNvPr>
          <p:cNvSpPr txBox="1"/>
          <p:nvPr/>
        </p:nvSpPr>
        <p:spPr>
          <a:xfrm>
            <a:off x="3349868" y="5193268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 </a:t>
            </a:r>
            <a:r>
              <a:rPr lang="en-US" dirty="0" err="1"/>
              <a:t>ssh</a:t>
            </a:r>
            <a:r>
              <a:rPr lang="en-US" dirty="0"/>
              <a:t> 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F0AB6-2304-4BBA-B74A-F1DEE385F574}"/>
              </a:ext>
            </a:extLst>
          </p:cNvPr>
          <p:cNvSpPr/>
          <p:nvPr/>
        </p:nvSpPr>
        <p:spPr>
          <a:xfrm>
            <a:off x="4640641" y="2801631"/>
            <a:ext cx="3710355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C90A89-6DFF-43F8-9A98-DB03BA6C7A9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2476" y="3192295"/>
            <a:ext cx="0" cy="1845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A37ECF-1B3E-4934-9090-460443ECED03}"/>
              </a:ext>
            </a:extLst>
          </p:cNvPr>
          <p:cNvSpPr txBox="1"/>
          <p:nvPr/>
        </p:nvSpPr>
        <p:spPr>
          <a:xfrm>
            <a:off x="5205046" y="5199130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this </a:t>
            </a:r>
            <a:r>
              <a:rPr lang="en-US" dirty="0" err="1"/>
              <a:t>IP:Port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72C73D-60CA-4819-AB7C-C00E37E8B6E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495819" y="3197285"/>
            <a:ext cx="30154" cy="1840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7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MacOS/Ubuntu -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Go to </a:t>
            </a:r>
            <a:r>
              <a:rPr lang="en-US" b="1" dirty="0"/>
              <a:t>Applications &gt; Utilities</a:t>
            </a:r>
            <a:r>
              <a:rPr lang="en-US" dirty="0"/>
              <a:t>, and open </a:t>
            </a:r>
            <a:r>
              <a:rPr lang="en-US" b="1" dirty="0"/>
              <a:t>Terminal</a:t>
            </a:r>
            <a:r>
              <a:rPr lang="en-US" dirty="0"/>
              <a:t>.</a:t>
            </a:r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35EB89-82AA-45D9-85DB-FB56E57D4104}"/>
              </a:ext>
            </a:extLst>
          </p:cNvPr>
          <p:cNvSpPr txBox="1"/>
          <p:nvPr/>
        </p:nvSpPr>
        <p:spPr>
          <a:xfrm>
            <a:off x="838200" y="2799556"/>
            <a:ext cx="1093470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xiaoyu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 ~home-laptop-&gt;$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xil160@thoth.cs.pitt.edu:22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University of Pittsburgh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Department of Computer Science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Unauthorized access prohibited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hap44@elements.cs.pitt.edu's password: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0925A4-B4EA-46B3-BC56-998575F69458}"/>
              </a:ext>
            </a:extLst>
          </p:cNvPr>
          <p:cNvSpPr/>
          <p:nvPr/>
        </p:nvSpPr>
        <p:spPr>
          <a:xfrm>
            <a:off x="5697414" y="4695780"/>
            <a:ext cx="677009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DD080-DF8C-4875-83A4-AA175917FF62}"/>
              </a:ext>
            </a:extLst>
          </p:cNvPr>
          <p:cNvSpPr txBox="1"/>
          <p:nvPr/>
        </p:nvSpPr>
        <p:spPr>
          <a:xfrm>
            <a:off x="3547694" y="5877387"/>
            <a:ext cx="49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Just type </a:t>
            </a:r>
            <a:r>
              <a:rPr lang="en-US" dirty="0"/>
              <a:t>and</a:t>
            </a:r>
            <a:r>
              <a:rPr lang="en-US" b="1" dirty="0"/>
              <a:t> press enter, </a:t>
            </a:r>
            <a:r>
              <a:rPr lang="en-US" dirty="0"/>
              <a:t>no cursor will show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E6888B-DD65-42EB-A096-91734EB4D8C9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035918" y="5091434"/>
            <a:ext cx="1" cy="785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7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8690"/>
          </a:xfrm>
        </p:spPr>
        <p:txBody>
          <a:bodyPr>
            <a:normAutofit/>
          </a:bodyPr>
          <a:lstStyle/>
          <a:p>
            <a:r>
              <a:rPr lang="en-US" dirty="0"/>
              <a:t>Once into a elements machine</a:t>
            </a:r>
          </a:p>
          <a:p>
            <a:pPr lvl="1"/>
            <a:r>
              <a:rPr lang="en-US" dirty="0"/>
              <a:t>Read, create directories and files</a:t>
            </a:r>
          </a:p>
          <a:p>
            <a:pPr lvl="1"/>
            <a:r>
              <a:rPr lang="en-US" dirty="0"/>
              <a:t>Compile C/C++ code</a:t>
            </a:r>
          </a:p>
          <a:p>
            <a:pPr lvl="1"/>
            <a:r>
              <a:rPr lang="en-US" dirty="0"/>
              <a:t>Whatever program/service you install or the OS already offers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9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Check Current Directory - </a:t>
            </a:r>
            <a:r>
              <a:rPr lang="en-US" b="1" dirty="0" err="1"/>
              <a:t>pwd</a:t>
            </a:r>
            <a:endParaRPr lang="en-US" b="1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0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Recitation TA –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</a:t>
            </a:r>
          </a:p>
          <a:p>
            <a:pPr lvl="1"/>
            <a:r>
              <a:rPr lang="en-US" dirty="0"/>
              <a:t>9:00am – 10:00am </a:t>
            </a:r>
          </a:p>
          <a:p>
            <a:pPr lvl="1"/>
            <a:r>
              <a:rPr lang="en-US" dirty="0"/>
              <a:t>11:00am – 1:00pm</a:t>
            </a:r>
          </a:p>
          <a:p>
            <a:r>
              <a:rPr lang="en-US" dirty="0"/>
              <a:t>Office</a:t>
            </a:r>
          </a:p>
          <a:p>
            <a:pPr lvl="1"/>
            <a:r>
              <a:rPr lang="en-US" dirty="0"/>
              <a:t>SENSQ 6410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4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List directories - </a:t>
            </a:r>
            <a:r>
              <a:rPr lang="en-US" b="1" dirty="0"/>
              <a:t>ls</a:t>
            </a:r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5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Create/Remove directory – </a:t>
            </a:r>
            <a:r>
              <a:rPr lang="en-US" b="1" dirty="0" err="1"/>
              <a:t>mkdir</a:t>
            </a:r>
            <a:r>
              <a:rPr lang="en-US" b="1" dirty="0"/>
              <a:t>/</a:t>
            </a:r>
            <a:r>
              <a:rPr lang="en-US" b="1" dirty="0" err="1"/>
              <a:t>rmdir</a:t>
            </a:r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6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Create/Remove directory – </a:t>
            </a:r>
            <a:r>
              <a:rPr lang="en-US" b="1" dirty="0" err="1"/>
              <a:t>mkdir</a:t>
            </a:r>
            <a:r>
              <a:rPr lang="en-US" b="1" dirty="0"/>
              <a:t>/</a:t>
            </a:r>
            <a:r>
              <a:rPr lang="en-US" b="1" dirty="0" err="1"/>
              <a:t>rmdir</a:t>
            </a:r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58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Remove files – </a:t>
            </a:r>
            <a:r>
              <a:rPr lang="en-US" b="1" dirty="0"/>
              <a:t>rm</a:t>
            </a:r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41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Copy files from anywhere to anywhere – </a:t>
            </a:r>
            <a:r>
              <a:rPr lang="en-US" b="1" dirty="0"/>
              <a:t>cp</a:t>
            </a:r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51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013"/>
          </a:xfrm>
        </p:spPr>
        <p:txBody>
          <a:bodyPr>
            <a:normAutofit/>
          </a:bodyPr>
          <a:lstStyle/>
          <a:p>
            <a:r>
              <a:rPr lang="en-US" dirty="0"/>
              <a:t>Move files from anywhere to anywhere – </a:t>
            </a:r>
            <a:r>
              <a:rPr lang="en-US" b="1" dirty="0"/>
              <a:t>mv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7D9AC3-D6BE-4311-9859-9815761851BE}"/>
              </a:ext>
            </a:extLst>
          </p:cNvPr>
          <p:cNvSpPr txBox="1">
            <a:spLocks/>
          </p:cNvSpPr>
          <p:nvPr/>
        </p:nvSpPr>
        <p:spPr>
          <a:xfrm>
            <a:off x="944880" y="3504958"/>
            <a:ext cx="9439422" cy="154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mv</a:t>
            </a:r>
            <a:r>
              <a:rPr lang="en-US" b="1" dirty="0"/>
              <a:t> &lt;current path&gt; &lt;new path&gt;</a:t>
            </a:r>
          </a:p>
          <a:p>
            <a:pPr marL="0" indent="0">
              <a:buNone/>
            </a:pPr>
            <a:r>
              <a:rPr lang="en-US" dirty="0"/>
              <a:t>mv</a:t>
            </a:r>
            <a:r>
              <a:rPr lang="en-US" b="1" dirty="0"/>
              <a:t> some_text.txt Desktop/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433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9192" cy="4667250"/>
          </a:xfrm>
        </p:spPr>
        <p:txBody>
          <a:bodyPr>
            <a:normAutofit/>
          </a:bodyPr>
          <a:lstStyle/>
          <a:p>
            <a:r>
              <a:rPr lang="en-US" dirty="0"/>
              <a:t>Environment variables can hold textual information stored within the system that can be used by OS programs</a:t>
            </a:r>
            <a:endParaRPr lang="en-US" b="1" dirty="0"/>
          </a:p>
          <a:p>
            <a:endParaRPr lang="en-US" dirty="0"/>
          </a:p>
          <a:p>
            <a:pPr lvl="1"/>
            <a:r>
              <a:rPr lang="en-US" b="1" i="1" dirty="0"/>
              <a:t>env  </a:t>
            </a:r>
            <a:r>
              <a:rPr lang="en-US" dirty="0"/>
              <a:t>– Lists all of the environment variables in the shell</a:t>
            </a:r>
          </a:p>
          <a:p>
            <a:pPr lvl="1"/>
            <a:r>
              <a:rPr lang="en-US" b="1" i="1" dirty="0" err="1"/>
              <a:t>printenv</a:t>
            </a:r>
            <a:r>
              <a:rPr lang="en-US" b="1" i="1" dirty="0"/>
              <a:t> </a:t>
            </a:r>
            <a:r>
              <a:rPr lang="en-US" dirty="0"/>
              <a:t>– Prints all (if no environment variable is specified) of environment variables and definitions of the current environment</a:t>
            </a:r>
          </a:p>
          <a:p>
            <a:pPr lvl="1"/>
            <a:r>
              <a:rPr lang="en-US" b="1" i="1" dirty="0"/>
              <a:t>export</a:t>
            </a:r>
            <a:r>
              <a:rPr lang="en-US" i="1" dirty="0"/>
              <a:t> </a:t>
            </a:r>
            <a:r>
              <a:rPr lang="en-US" dirty="0"/>
              <a:t>– Assigns or defines an environment variable</a:t>
            </a:r>
          </a:p>
          <a:p>
            <a:pPr lvl="1"/>
            <a:r>
              <a:rPr lang="en-US" b="1" i="1" dirty="0"/>
              <a:t>unset</a:t>
            </a:r>
            <a:r>
              <a:rPr lang="en-US" dirty="0"/>
              <a:t> – Deletes the environment variable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9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Small programs</a:t>
            </a:r>
          </a:p>
          <a:p>
            <a:pPr lvl="1"/>
            <a:r>
              <a:rPr lang="en-US" dirty="0"/>
              <a:t>single file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06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Small programs (easy to compile)</a:t>
            </a:r>
          </a:p>
          <a:p>
            <a:pPr lvl="1"/>
            <a:r>
              <a:rPr lang="en-US" dirty="0"/>
              <a:t>single file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A95364-04BD-40BB-B3D7-106D5FE10585}"/>
              </a:ext>
            </a:extLst>
          </p:cNvPr>
          <p:cNvSpPr txBox="1"/>
          <p:nvPr/>
        </p:nvSpPr>
        <p:spPr>
          <a:xfrm>
            <a:off x="838200" y="3666868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~home-laptop-&gt;$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gcc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main.c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–o calculator  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9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Small programs (easy to compile)</a:t>
            </a:r>
          </a:p>
          <a:p>
            <a:pPr lvl="1"/>
            <a:r>
              <a:rPr lang="en-US" dirty="0"/>
              <a:t>single file </a:t>
            </a:r>
          </a:p>
          <a:p>
            <a:r>
              <a:rPr lang="en-US" dirty="0"/>
              <a:t>Bigger programs</a:t>
            </a:r>
          </a:p>
          <a:p>
            <a:pPr lvl="1"/>
            <a:r>
              <a:rPr lang="en-US" dirty="0"/>
              <a:t>multiple files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2">
            <a:extLst>
              <a:ext uri="{FF2B5EF4-FFF2-40B4-BE49-F238E27FC236}">
                <a16:creationId xmlns:a16="http://schemas.microsoft.com/office/drawing/2014/main" id="{E38FA2D7-7CF2-4859-BCD1-4AA0DD54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108" y="4890971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A534B891-6110-4FEA-8422-35E4B625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508" y="4890971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5B85A01F-A856-482F-A8B3-4A37D5C2B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678" y="4890971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7D38ED4-2C42-447F-AAB1-BAA9E55D5956}"/>
              </a:ext>
            </a:extLst>
          </p:cNvPr>
          <p:cNvCxnSpPr>
            <a:stCxn id="8" idx="0"/>
            <a:endCxn id="5" idx="0"/>
          </p:cNvCxnSpPr>
          <p:nvPr/>
        </p:nvCxnSpPr>
        <p:spPr>
          <a:xfrm rot="5400000" flipH="1" flipV="1">
            <a:off x="4542693" y="3651256"/>
            <a:ext cx="12700" cy="2479430"/>
          </a:xfrm>
          <a:prstGeom prst="curvedConnector3">
            <a:avLst>
              <a:gd name="adj1" fmla="val 339230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B4126E9-CE04-4A5B-9D1F-C8363482662C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6811108" y="4243271"/>
            <a:ext cx="12700" cy="2057400"/>
          </a:xfrm>
          <a:prstGeom prst="curvedConnector3">
            <a:avLst>
              <a:gd name="adj1" fmla="val 3115378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9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Introduction to Operating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Common operating systems abstractions and mechanisms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2D658FFC-A624-4A17-8DA4-F7E23C860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4" t="5812" r="53466" b="11840"/>
          <a:stretch/>
        </p:blipFill>
        <p:spPr bwMode="auto">
          <a:xfrm>
            <a:off x="2383816" y="4001294"/>
            <a:ext cx="1124315" cy="159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>
            <a:extLst>
              <a:ext uri="{FF2B5EF4-FFF2-40B4-BE49-F238E27FC236}">
                <a16:creationId xmlns:a16="http://schemas.microsoft.com/office/drawing/2014/main" id="{86A2132F-E685-4165-8B03-BAE444E96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6" t="5812" r="24564" b="11840"/>
          <a:stretch/>
        </p:blipFill>
        <p:spPr bwMode="auto">
          <a:xfrm>
            <a:off x="4175249" y="4022387"/>
            <a:ext cx="1124315" cy="159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D70ECD19-B963-4D7C-89BE-F07A5D2F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82" y="4252926"/>
            <a:ext cx="1347057" cy="134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ubuntu logo">
            <a:extLst>
              <a:ext uri="{FF2B5EF4-FFF2-40B4-BE49-F238E27FC236}">
                <a16:creationId xmlns:a16="http://schemas.microsoft.com/office/drawing/2014/main" id="{899B8B08-71ED-4EE9-A75C-67CD027A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57" y="4252926"/>
            <a:ext cx="1690867" cy="134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584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</p:spTree>
    <p:extLst>
      <p:ext uri="{BB962C8B-B14F-4D97-AF65-F5344CB8AC3E}">
        <p14:creationId xmlns:p14="http://schemas.microsoft.com/office/powerpoint/2010/main" val="3236090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F1CF5E94-4FAE-4316-A6D8-989A3A2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3576B354-E5AD-4DFC-8866-78E5523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CCADC160-9F97-4FD0-8D32-9ADCB59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87655B3-0CEB-46CB-B6BD-C9BB35AD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C903F0B-710E-4D73-B869-4AE11344CE4C}"/>
              </a:ext>
            </a:extLst>
          </p:cNvPr>
          <p:cNvCxnSpPr>
            <a:cxnSpLocks/>
            <a:stCxn id="13" idx="0"/>
            <a:endCxn id="11" idx="0"/>
          </p:cNvCxnSpPr>
          <p:nvPr/>
        </p:nvCxnSpPr>
        <p:spPr>
          <a:xfrm rot="5400000" flipH="1" flipV="1">
            <a:off x="3584331" y="3804138"/>
            <a:ext cx="12700" cy="1905000"/>
          </a:xfrm>
          <a:prstGeom prst="curvedConnector3">
            <a:avLst>
              <a:gd name="adj1" fmla="val 2769228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80EEDF4-3221-49CE-B211-B3B301A4A2D5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7965831" y="3766038"/>
            <a:ext cx="12700" cy="1981200"/>
          </a:xfrm>
          <a:prstGeom prst="curvedConnector3">
            <a:avLst>
              <a:gd name="adj1" fmla="val 2976921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67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7931938F-D235-4E69-8D7D-A7FDD234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531" y="3613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sum.o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F1F5BA3-0A87-45CF-9AEC-74BEC5BA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31" y="36898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/>
              <a:t>main.o</a:t>
            </a:r>
            <a:endParaRPr lang="en-US" altLang="en-US" dirty="0"/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F1CF5E94-4FAE-4316-A6D8-989A3A2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3576B354-E5AD-4DFC-8866-78E5523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CCADC160-9F97-4FD0-8D32-9ADCB59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87655B3-0CEB-46CB-B6BD-C9BB35AD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5AD790F7-EB7F-4B66-8936-B9AEE44EA4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931" y="407083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979A3133-F4B6-46C0-8FF6-E80577D29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331" y="40708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8772BEC3-AEBF-42AD-99A1-8E52EF38E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33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ED7AFC0F-27BC-42A3-A904-B222CC601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9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1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7931938F-D235-4E69-8D7D-A7FDD234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531" y="3613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sum.o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F1F5BA3-0A87-45CF-9AEC-74BEC5BA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31" y="36898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/>
              <a:t>main.o</a:t>
            </a:r>
            <a:endParaRPr lang="en-US" altLang="en-US" dirty="0"/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F1CF5E94-4FAE-4316-A6D8-989A3A2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3576B354-E5AD-4DFC-8866-78E5523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CCADC160-9F97-4FD0-8D32-9ADCB59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87655B3-0CEB-46CB-B6BD-C9BB35AD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5AD790F7-EB7F-4B66-8936-B9AEE44EA4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931" y="407083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95C3F311-D4D3-4D16-B514-E550429AF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0531" y="3080238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C94DE619-3016-4027-AD31-3FFCBF4F3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331" y="3080238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979A3133-F4B6-46C0-8FF6-E80577D29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331" y="40708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8772BEC3-AEBF-42AD-99A1-8E52EF38E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33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ED7AFC0F-27BC-42A3-A904-B222CC601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9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9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target: dependencies</a:t>
            </a: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action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1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b="1" dirty="0"/>
              <a:t>calculator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90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97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03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041031-75B9-4454-A6E9-2669300C8894}"/>
              </a:ext>
            </a:extLst>
          </p:cNvPr>
          <p:cNvCxnSpPr/>
          <p:nvPr/>
        </p:nvCxnSpPr>
        <p:spPr>
          <a:xfrm flipH="1">
            <a:off x="3217985" y="2584938"/>
            <a:ext cx="1178169" cy="11693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FFB06A-8B1C-4B9B-9695-9983A9AC1EFC}"/>
              </a:ext>
            </a:extLst>
          </p:cNvPr>
          <p:cNvCxnSpPr>
            <a:cxnSpLocks/>
          </p:cNvCxnSpPr>
          <p:nvPr/>
        </p:nvCxnSpPr>
        <p:spPr>
          <a:xfrm flipH="1">
            <a:off x="3332285" y="2584938"/>
            <a:ext cx="2171701" cy="26464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59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>
            <a:extLst>
              <a:ext uri="{FF2B5EF4-FFF2-40B4-BE49-F238E27FC236}">
                <a16:creationId xmlns:a16="http://schemas.microsoft.com/office/drawing/2014/main" id="{FC50509A-099D-4A1A-A2DE-32EB3578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31" y="26992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calculator (exe)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7931938F-D235-4E69-8D7D-A7FDD234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531" y="3613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sum.o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F1F5BA3-0A87-45CF-9AEC-74BEC5BA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31" y="36898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err="1"/>
              <a:t>main.o</a:t>
            </a:r>
            <a:endParaRPr lang="en-US" altLang="en-US" dirty="0"/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F1CF5E94-4FAE-4316-A6D8-989A3A211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9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sum.c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3576B354-E5AD-4DFC-8866-78E5523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CCADC160-9F97-4FD0-8D32-9ADCB591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sum.h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087655B3-0CEB-46CB-B6BD-C9BB35AD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31" y="475663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main.c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5AD790F7-EB7F-4B66-8936-B9AEE44EA4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931" y="407083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95C3F311-D4D3-4D16-B514-E550429AF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0531" y="3080238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C94DE619-3016-4027-AD31-3FFCBF4F3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331" y="3080238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979A3133-F4B6-46C0-8FF6-E80577D29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331" y="407083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8772BEC3-AEBF-42AD-99A1-8E52EF38E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33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ED7AFC0F-27BC-42A3-A904-B222CC601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931" y="3994638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1A79F-B92D-4983-81F1-7F652E56AA0A}"/>
              </a:ext>
            </a:extLst>
          </p:cNvPr>
          <p:cNvSpPr/>
          <p:nvPr/>
        </p:nvSpPr>
        <p:spPr>
          <a:xfrm>
            <a:off x="6708531" y="5412349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27AAE-CB0F-4905-A4B8-6CF161F3F047}"/>
              </a:ext>
            </a:extLst>
          </p:cNvPr>
          <p:cNvSpPr/>
          <p:nvPr/>
        </p:nvSpPr>
        <p:spPr>
          <a:xfrm>
            <a:off x="2089638" y="5444172"/>
            <a:ext cx="3317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6EDF1-07A4-42D1-AE48-0F429F53CFD4}"/>
              </a:ext>
            </a:extLst>
          </p:cNvPr>
          <p:cNvSpPr/>
          <p:nvPr/>
        </p:nvSpPr>
        <p:spPr>
          <a:xfrm>
            <a:off x="3780693" y="1778196"/>
            <a:ext cx="4299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sum: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sum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59B8B-3DAF-49B7-8D04-B95AD327EA54}"/>
              </a:ext>
            </a:extLst>
          </p:cNvPr>
          <p:cNvSpPr/>
          <p:nvPr/>
        </p:nvSpPr>
        <p:spPr>
          <a:xfrm>
            <a:off x="3780693" y="1521070"/>
            <a:ext cx="4070838" cy="1711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C1273-9B00-497E-8EE5-63A52C33400E}"/>
              </a:ext>
            </a:extLst>
          </p:cNvPr>
          <p:cNvSpPr/>
          <p:nvPr/>
        </p:nvSpPr>
        <p:spPr>
          <a:xfrm>
            <a:off x="1464652" y="3489676"/>
            <a:ext cx="4147039" cy="2682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1A912B-29B1-4232-BEF3-DE087B8AC51F}"/>
              </a:ext>
            </a:extLst>
          </p:cNvPr>
          <p:cNvSpPr/>
          <p:nvPr/>
        </p:nvSpPr>
        <p:spPr>
          <a:xfrm>
            <a:off x="5854211" y="3489676"/>
            <a:ext cx="4147039" cy="2682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Introduction to Operating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3538"/>
          </a:xfrm>
        </p:spPr>
        <p:txBody>
          <a:bodyPr/>
          <a:lstStyle/>
          <a:p>
            <a:r>
              <a:rPr lang="en-US" dirty="0"/>
              <a:t>Common operating systems abstractions and mechanisms</a:t>
            </a:r>
          </a:p>
          <a:p>
            <a:r>
              <a:rPr lang="en-US" dirty="0"/>
              <a:t>Will provide basic knowledge common to many modern Operating Systems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24BE70E6-F4E9-4BDC-9B30-9002F630B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9"/>
          <a:stretch/>
        </p:blipFill>
        <p:spPr bwMode="auto">
          <a:xfrm>
            <a:off x="5954737" y="3934100"/>
            <a:ext cx="6036652" cy="21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91DEEB04-DE8E-4FEC-921A-EF3DC8663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8" b="41315"/>
          <a:stretch/>
        </p:blipFill>
        <p:spPr bwMode="auto">
          <a:xfrm>
            <a:off x="323706" y="4250266"/>
            <a:ext cx="6036652" cy="96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9D7F38-6A7E-4ED5-BF98-82229E92C061}"/>
              </a:ext>
            </a:extLst>
          </p:cNvPr>
          <p:cNvSpPr/>
          <p:nvPr/>
        </p:nvSpPr>
        <p:spPr>
          <a:xfrm>
            <a:off x="10049608" y="4902256"/>
            <a:ext cx="782516" cy="113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macOS  logo">
            <a:extLst>
              <a:ext uri="{FF2B5EF4-FFF2-40B4-BE49-F238E27FC236}">
                <a16:creationId xmlns:a16="http://schemas.microsoft.com/office/drawing/2014/main" id="{DE2D5C5C-CD3E-41FD-A5F2-1363CC5F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248" y="4959224"/>
            <a:ext cx="897066" cy="8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oracle os logo">
            <a:extLst>
              <a:ext uri="{FF2B5EF4-FFF2-40B4-BE49-F238E27FC236}">
                <a16:creationId xmlns:a16="http://schemas.microsoft.com/office/drawing/2014/main" id="{39EC922C-B272-4226-B2C2-7C9477EB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82" y="5385331"/>
            <a:ext cx="1247197" cy="6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64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Running “make”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A95364-04BD-40BB-B3D7-106D5FE10585}"/>
              </a:ext>
            </a:extLst>
          </p:cNvPr>
          <p:cNvSpPr txBox="1"/>
          <p:nvPr/>
        </p:nvSpPr>
        <p:spPr>
          <a:xfrm>
            <a:off x="838200" y="3666868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~home-laptop-&gt;$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make calculator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04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>
            <a:extLst>
              <a:ext uri="{FF2B5EF4-FFF2-40B4-BE49-F238E27FC236}">
                <a16:creationId xmlns:a16="http://schemas.microsoft.com/office/drawing/2014/main" id="{D961F9A3-7B61-4ADA-A792-856FA400274D}"/>
              </a:ext>
            </a:extLst>
          </p:cNvPr>
          <p:cNvSpPr txBox="1">
            <a:spLocks noChangeArrowheads="1"/>
          </p:cNvSpPr>
          <p:nvPr/>
        </p:nvSpPr>
        <p:spPr>
          <a:xfrm>
            <a:off x="2162908" y="2197227"/>
            <a:ext cx="8305800" cy="42956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–o </a:t>
            </a:r>
            <a:r>
              <a:rPr lang="en-US" altLang="en-US" dirty="0"/>
              <a:t>calculator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main.c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sum.o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sum.h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–c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sum.c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   -rm -f *.o</a:t>
            </a:r>
          </a:p>
        </p:txBody>
      </p:sp>
    </p:spTree>
    <p:extLst>
      <p:ext uri="{BB962C8B-B14F-4D97-AF65-F5344CB8AC3E}">
        <p14:creationId xmlns:p14="http://schemas.microsoft.com/office/powerpoint/2010/main" val="274777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Running “make”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A95364-04BD-40BB-B3D7-106D5FE10585}"/>
              </a:ext>
            </a:extLst>
          </p:cNvPr>
          <p:cNvSpPr txBox="1"/>
          <p:nvPr/>
        </p:nvSpPr>
        <p:spPr>
          <a:xfrm>
            <a:off x="838200" y="3666868"/>
            <a:ext cx="109347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~home-laptop-&gt;$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make clean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93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9192" cy="3065347"/>
          </a:xfrm>
        </p:spPr>
        <p:txBody>
          <a:bodyPr>
            <a:normAutofit/>
          </a:bodyPr>
          <a:lstStyle/>
          <a:p>
            <a:r>
              <a:rPr lang="en-US" dirty="0"/>
              <a:t>FileZilla – Windows/MacOS</a:t>
            </a:r>
          </a:p>
          <a:p>
            <a:pPr lvl="1"/>
            <a:r>
              <a:rPr lang="en-US" dirty="0"/>
              <a:t>Copy files with drag and drop</a:t>
            </a:r>
          </a:p>
          <a:p>
            <a:pPr lvl="1"/>
            <a:r>
              <a:rPr lang="en-US" dirty="0"/>
              <a:t>Create directories</a:t>
            </a:r>
          </a:p>
          <a:p>
            <a:pPr lvl="1"/>
            <a:r>
              <a:rPr lang="en-US" dirty="0"/>
              <a:t>Delete files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20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B01A6DE-6321-45B9-9DBC-6098E0B2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99" y="1489254"/>
            <a:ext cx="8424802" cy="5283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211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699A43C-8816-422D-86B4-FCCAADFC0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99" y="1489587"/>
            <a:ext cx="8010881" cy="5414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332E36-EC58-4644-896C-BB4319E2EB15}"/>
              </a:ext>
            </a:extLst>
          </p:cNvPr>
          <p:cNvSpPr/>
          <p:nvPr/>
        </p:nvSpPr>
        <p:spPr>
          <a:xfrm>
            <a:off x="1883599" y="1690689"/>
            <a:ext cx="290106" cy="314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2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2F0C540-ADE7-4B34-925C-D025E175C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99" y="1489587"/>
            <a:ext cx="8010881" cy="5414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125124-FC2E-42D2-9D4F-98D54735BCCF}"/>
              </a:ext>
            </a:extLst>
          </p:cNvPr>
          <p:cNvSpPr/>
          <p:nvPr/>
        </p:nvSpPr>
        <p:spPr>
          <a:xfrm>
            <a:off x="1883599" y="1690689"/>
            <a:ext cx="290106" cy="314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D31BCC-4801-4A64-AA3A-C327651383FF}"/>
              </a:ext>
            </a:extLst>
          </p:cNvPr>
          <p:cNvSpPr/>
          <p:nvPr/>
        </p:nvSpPr>
        <p:spPr>
          <a:xfrm rot="18978205">
            <a:off x="1973443" y="520314"/>
            <a:ext cx="4534858" cy="3492437"/>
          </a:xfrm>
          <a:prstGeom prst="triangle">
            <a:avLst>
              <a:gd name="adj" fmla="val 1877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7000">
                <a:schemeClr val="bg1">
                  <a:lumMod val="65000"/>
                  <a:alpha val="66000"/>
                </a:schemeClr>
              </a:gs>
              <a:gs pos="100000">
                <a:schemeClr val="bg1">
                  <a:lumMod val="75000"/>
                  <a:alpha val="4600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9B6903-52EB-4A6C-B739-09C9FF6E3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7" y="1920471"/>
            <a:ext cx="4587586" cy="38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33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E1CA6C-750C-4880-B9E4-002F1286187E}"/>
              </a:ext>
            </a:extLst>
          </p:cNvPr>
          <p:cNvSpPr txBox="1"/>
          <p:nvPr/>
        </p:nvSpPr>
        <p:spPr>
          <a:xfrm>
            <a:off x="9726930" y="2444234"/>
            <a:ext cx="19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SFTP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4B454-54EC-4F95-AD74-34599606E8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81110" y="262890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52E255-166D-49FD-92BD-B3B5B0C7D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7" y="1800155"/>
            <a:ext cx="5839326" cy="49147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9A3F9B-5ED4-41F2-970C-E24407FB2207}"/>
              </a:ext>
            </a:extLst>
          </p:cNvPr>
          <p:cNvSpPr/>
          <p:nvPr/>
        </p:nvSpPr>
        <p:spPr>
          <a:xfrm>
            <a:off x="5429250" y="249174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3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305AE5-BA0F-4870-81EA-AF0646E4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7" y="1800155"/>
            <a:ext cx="5839326" cy="4914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49A3F9B-5ED4-41F2-970C-E24407FB2207}"/>
              </a:ext>
            </a:extLst>
          </p:cNvPr>
          <p:cNvSpPr/>
          <p:nvPr/>
        </p:nvSpPr>
        <p:spPr>
          <a:xfrm>
            <a:off x="5429250" y="249174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45E6-3003-48C3-B276-196153AD9388}"/>
              </a:ext>
            </a:extLst>
          </p:cNvPr>
          <p:cNvSpPr/>
          <p:nvPr/>
        </p:nvSpPr>
        <p:spPr>
          <a:xfrm>
            <a:off x="5429250" y="276606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1CA6C-750C-4880-B9E4-002F1286187E}"/>
              </a:ext>
            </a:extLst>
          </p:cNvPr>
          <p:cNvSpPr txBox="1"/>
          <p:nvPr/>
        </p:nvSpPr>
        <p:spPr>
          <a:xfrm>
            <a:off x="9726930" y="2444234"/>
            <a:ext cx="19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SFTP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8D52-0BD4-46DA-AABC-254E256F2310}"/>
              </a:ext>
            </a:extLst>
          </p:cNvPr>
          <p:cNvSpPr txBox="1"/>
          <p:nvPr/>
        </p:nvSpPr>
        <p:spPr>
          <a:xfrm>
            <a:off x="9726930" y="3061454"/>
            <a:ext cx="224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thoth.cs.pitt.edu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4B454-54EC-4F95-AD74-34599606E8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81110" y="262890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C4673-0AE6-4A9D-91B5-CCB3CF3DFE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881110" y="2903220"/>
            <a:ext cx="845820" cy="34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28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051E13-2E57-4388-8D67-4CE4B8762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7" y="1800155"/>
            <a:ext cx="5839326" cy="4914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49A3F9B-5ED4-41F2-970C-E24407FB2207}"/>
              </a:ext>
            </a:extLst>
          </p:cNvPr>
          <p:cNvSpPr/>
          <p:nvPr/>
        </p:nvSpPr>
        <p:spPr>
          <a:xfrm>
            <a:off x="5429250" y="249174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233A5-7696-4A83-9C49-8EE84BCED1DA}"/>
              </a:ext>
            </a:extLst>
          </p:cNvPr>
          <p:cNvSpPr/>
          <p:nvPr/>
        </p:nvSpPr>
        <p:spPr>
          <a:xfrm>
            <a:off x="5429250" y="3429000"/>
            <a:ext cx="3451860" cy="868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45E6-3003-48C3-B276-196153AD9388}"/>
              </a:ext>
            </a:extLst>
          </p:cNvPr>
          <p:cNvSpPr/>
          <p:nvPr/>
        </p:nvSpPr>
        <p:spPr>
          <a:xfrm>
            <a:off x="5429250" y="276606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1CA6C-750C-4880-B9E4-002F1286187E}"/>
              </a:ext>
            </a:extLst>
          </p:cNvPr>
          <p:cNvSpPr txBox="1"/>
          <p:nvPr/>
        </p:nvSpPr>
        <p:spPr>
          <a:xfrm>
            <a:off x="9726930" y="2444234"/>
            <a:ext cx="19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SFTP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8D52-0BD4-46DA-AABC-254E256F2310}"/>
              </a:ext>
            </a:extLst>
          </p:cNvPr>
          <p:cNvSpPr txBox="1"/>
          <p:nvPr/>
        </p:nvSpPr>
        <p:spPr>
          <a:xfrm>
            <a:off x="9726930" y="3061454"/>
            <a:ext cx="224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thoth.cs.pitt.edu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AF616-6D5E-46A5-932A-1794FFA3C292}"/>
              </a:ext>
            </a:extLst>
          </p:cNvPr>
          <p:cNvSpPr txBox="1"/>
          <p:nvPr/>
        </p:nvSpPr>
        <p:spPr>
          <a:xfrm>
            <a:off x="9726930" y="3678674"/>
            <a:ext cx="2377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normal</a:t>
            </a:r>
            <a:r>
              <a:rPr lang="en-US" dirty="0"/>
              <a:t> Logon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4B454-54EC-4F95-AD74-34599606E8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81110" y="262890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C4673-0AE6-4A9D-91B5-CCB3CF3DFE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881110" y="2903220"/>
            <a:ext cx="845820" cy="34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95B6C2-E347-442B-9669-A418B72F01B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8881110" y="386334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7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044"/>
          </a:xfrm>
        </p:spPr>
        <p:txBody>
          <a:bodyPr/>
          <a:lstStyle/>
          <a:p>
            <a:r>
              <a:rPr lang="en-US" dirty="0"/>
              <a:t>Projects have to run in the </a:t>
            </a:r>
            <a:r>
              <a:rPr lang="en-US" b="1" dirty="0" err="1"/>
              <a:t>thoth</a:t>
            </a:r>
            <a:r>
              <a:rPr lang="en-US" b="1" dirty="0"/>
              <a:t> server </a:t>
            </a:r>
            <a:endParaRPr lang="en-US" dirty="0"/>
          </a:p>
          <a:p>
            <a:pPr lvl="1"/>
            <a:r>
              <a:rPr lang="en-US" b="1" dirty="0"/>
              <a:t>thoth.cs.pitt.edu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81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FD80AC-2350-46D8-BB56-7D414B37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7" y="1800155"/>
            <a:ext cx="5839326" cy="4914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based FTP Clients 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49A3F9B-5ED4-41F2-970C-E24407FB2207}"/>
              </a:ext>
            </a:extLst>
          </p:cNvPr>
          <p:cNvSpPr/>
          <p:nvPr/>
        </p:nvSpPr>
        <p:spPr>
          <a:xfrm>
            <a:off x="5429250" y="249174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233A5-7696-4A83-9C49-8EE84BCED1DA}"/>
              </a:ext>
            </a:extLst>
          </p:cNvPr>
          <p:cNvSpPr/>
          <p:nvPr/>
        </p:nvSpPr>
        <p:spPr>
          <a:xfrm>
            <a:off x="5429250" y="3429000"/>
            <a:ext cx="3451860" cy="868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45E6-3003-48C3-B276-196153AD9388}"/>
              </a:ext>
            </a:extLst>
          </p:cNvPr>
          <p:cNvSpPr/>
          <p:nvPr/>
        </p:nvSpPr>
        <p:spPr>
          <a:xfrm>
            <a:off x="5429250" y="2766060"/>
            <a:ext cx="34518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1CA6C-750C-4880-B9E4-002F1286187E}"/>
              </a:ext>
            </a:extLst>
          </p:cNvPr>
          <p:cNvSpPr txBox="1"/>
          <p:nvPr/>
        </p:nvSpPr>
        <p:spPr>
          <a:xfrm>
            <a:off x="9726930" y="2444234"/>
            <a:ext cx="19088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SFTP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8D52-0BD4-46DA-AABC-254E256F2310}"/>
              </a:ext>
            </a:extLst>
          </p:cNvPr>
          <p:cNvSpPr txBox="1"/>
          <p:nvPr/>
        </p:nvSpPr>
        <p:spPr>
          <a:xfrm>
            <a:off x="9726930" y="3061454"/>
            <a:ext cx="224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thoth.cs.pitt.edu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AF616-6D5E-46A5-932A-1794FFA3C292}"/>
              </a:ext>
            </a:extLst>
          </p:cNvPr>
          <p:cNvSpPr txBox="1"/>
          <p:nvPr/>
        </p:nvSpPr>
        <p:spPr>
          <a:xfrm>
            <a:off x="9726930" y="3678674"/>
            <a:ext cx="2377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normal</a:t>
            </a:r>
            <a:r>
              <a:rPr lang="en-US" dirty="0"/>
              <a:t> Logon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4B454-54EC-4F95-AD74-34599606E8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81110" y="262890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C4673-0AE6-4A9D-91B5-CCB3CF3DFEA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881110" y="2903220"/>
            <a:ext cx="845820" cy="342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95B6C2-E347-442B-9669-A418B72F01B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8881110" y="3863340"/>
            <a:ext cx="8458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B04DBE-CADA-493E-A8ED-B75E928808B2}"/>
              </a:ext>
            </a:extLst>
          </p:cNvPr>
          <p:cNvSpPr txBox="1"/>
          <p:nvPr/>
        </p:nvSpPr>
        <p:spPr>
          <a:xfrm>
            <a:off x="9589770" y="6025634"/>
            <a:ext cx="2377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/>
              <a:t>Connect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4FA514-DDDB-46FC-B172-61ECDE1C1C8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52310" y="6210300"/>
            <a:ext cx="2537460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24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Lab 1 – Linux/Shell </a:t>
            </a:r>
          </a:p>
          <a:p>
            <a:r>
              <a:rPr lang="en-US" dirty="0"/>
              <a:t>Basic commands Introduction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Xiaoyu(Veronica) Liang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3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US" b="1" dirty="0"/>
              <a:t>Putty</a:t>
            </a:r>
          </a:p>
          <a:p>
            <a:r>
              <a:rPr lang="en-US" dirty="0"/>
              <a:t>MacOS/Ubuntu</a:t>
            </a:r>
          </a:p>
          <a:p>
            <a:pPr lvl="1"/>
            <a:r>
              <a:rPr lang="en-US" b="1" dirty="0"/>
              <a:t>Terminal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211B42-7E57-487A-AEC6-773466E78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"/>
          <a:stretch/>
        </p:blipFill>
        <p:spPr>
          <a:xfrm>
            <a:off x="3543300" y="2551112"/>
            <a:ext cx="4604221" cy="4203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A934E-9A23-40A5-91D3-FC7A13371205}"/>
              </a:ext>
            </a:extLst>
          </p:cNvPr>
          <p:cNvSpPr/>
          <p:nvPr/>
        </p:nvSpPr>
        <p:spPr>
          <a:xfrm>
            <a:off x="5161085" y="3429000"/>
            <a:ext cx="2883877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EB8A5-B879-4CD8-ADB2-C426BDB7ECA2}"/>
              </a:ext>
            </a:extLst>
          </p:cNvPr>
          <p:cNvSpPr txBox="1"/>
          <p:nvPr/>
        </p:nvSpPr>
        <p:spPr>
          <a:xfrm>
            <a:off x="8669216" y="3360811"/>
            <a:ext cx="309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address:</a:t>
            </a:r>
          </a:p>
          <a:p>
            <a:r>
              <a:rPr lang="en-US" b="1" dirty="0"/>
              <a:t>thoth.cs.pitt.edu </a:t>
            </a:r>
            <a:r>
              <a:rPr lang="en-US" dirty="0"/>
              <a:t>at port 22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2ABB5-C37E-4896-B451-0D296229E98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44962" y="3626827"/>
            <a:ext cx="624254" cy="5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4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211B42-7E57-487A-AEC6-773466E78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"/>
          <a:stretch/>
        </p:blipFill>
        <p:spPr>
          <a:xfrm>
            <a:off x="3543300" y="2551112"/>
            <a:ext cx="4604221" cy="4203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A934E-9A23-40A5-91D3-FC7A13371205}"/>
              </a:ext>
            </a:extLst>
          </p:cNvPr>
          <p:cNvSpPr/>
          <p:nvPr/>
        </p:nvSpPr>
        <p:spPr>
          <a:xfrm>
            <a:off x="5161085" y="3429000"/>
            <a:ext cx="2883877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EB8A5-B879-4CD8-ADB2-C426BDB7ECA2}"/>
              </a:ext>
            </a:extLst>
          </p:cNvPr>
          <p:cNvSpPr txBox="1"/>
          <p:nvPr/>
        </p:nvSpPr>
        <p:spPr>
          <a:xfrm>
            <a:off x="8669216" y="3360811"/>
            <a:ext cx="309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address:</a:t>
            </a:r>
          </a:p>
          <a:p>
            <a:r>
              <a:rPr lang="en-US" b="1" dirty="0"/>
              <a:t>thoth.cs.pitt.edu </a:t>
            </a:r>
            <a:r>
              <a:rPr lang="en-US" dirty="0"/>
              <a:t>at port 22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2ABB5-C37E-4896-B451-0D296229E98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44962" y="3626827"/>
            <a:ext cx="624254" cy="5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E912C-A1D2-4A3D-8922-E4B26FABC2A0}"/>
              </a:ext>
            </a:extLst>
          </p:cNvPr>
          <p:cNvSpPr/>
          <p:nvPr/>
        </p:nvSpPr>
        <p:spPr>
          <a:xfrm>
            <a:off x="5161085" y="3824653"/>
            <a:ext cx="2883877" cy="407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9C528-FA1C-40AD-B464-13CB9CD5571C}"/>
              </a:ext>
            </a:extLst>
          </p:cNvPr>
          <p:cNvSpPr txBox="1"/>
          <p:nvPr/>
        </p:nvSpPr>
        <p:spPr>
          <a:xfrm>
            <a:off x="8669216" y="4232026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SSH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060FE4-6E53-47C9-95C7-BD2BB4D19DA1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8044962" y="4028340"/>
            <a:ext cx="624254" cy="38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6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- 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b="1" dirty="0"/>
              <a:t>www.putty.org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211B42-7E57-487A-AEC6-773466E78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"/>
          <a:stretch/>
        </p:blipFill>
        <p:spPr>
          <a:xfrm>
            <a:off x="3543300" y="2551112"/>
            <a:ext cx="4604221" cy="4203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A934E-9A23-40A5-91D3-FC7A13371205}"/>
              </a:ext>
            </a:extLst>
          </p:cNvPr>
          <p:cNvSpPr/>
          <p:nvPr/>
        </p:nvSpPr>
        <p:spPr>
          <a:xfrm>
            <a:off x="5161085" y="3429000"/>
            <a:ext cx="2883877" cy="395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EB8A5-B879-4CD8-ADB2-C426BDB7ECA2}"/>
              </a:ext>
            </a:extLst>
          </p:cNvPr>
          <p:cNvSpPr txBox="1"/>
          <p:nvPr/>
        </p:nvSpPr>
        <p:spPr>
          <a:xfrm>
            <a:off x="8669216" y="3360811"/>
            <a:ext cx="3094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address:</a:t>
            </a:r>
          </a:p>
          <a:p>
            <a:r>
              <a:rPr lang="en-US" b="1" dirty="0"/>
              <a:t>thoth.cs.pitt.edu </a:t>
            </a:r>
            <a:r>
              <a:rPr lang="en-US" dirty="0"/>
              <a:t>at port 22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2ABB5-C37E-4896-B451-0D296229E98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44962" y="3626827"/>
            <a:ext cx="624254" cy="5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1507EB-6FF0-4502-91CE-170C35348C9C}"/>
              </a:ext>
            </a:extLst>
          </p:cNvPr>
          <p:cNvSpPr txBox="1"/>
          <p:nvPr/>
        </p:nvSpPr>
        <p:spPr>
          <a:xfrm>
            <a:off x="8620848" y="6057601"/>
            <a:ext cx="21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Click Open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D1126-41CB-45F5-8EE2-CD72C73BBE5D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7151076" y="6242267"/>
            <a:ext cx="1469772" cy="325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DCE5F-2D7F-4301-861C-417DFC210F05}"/>
              </a:ext>
            </a:extLst>
          </p:cNvPr>
          <p:cNvSpPr/>
          <p:nvPr/>
        </p:nvSpPr>
        <p:spPr>
          <a:xfrm>
            <a:off x="6251331" y="6426933"/>
            <a:ext cx="899745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E912C-A1D2-4A3D-8922-E4B26FABC2A0}"/>
              </a:ext>
            </a:extLst>
          </p:cNvPr>
          <p:cNvSpPr/>
          <p:nvPr/>
        </p:nvSpPr>
        <p:spPr>
          <a:xfrm>
            <a:off x="5161085" y="3824653"/>
            <a:ext cx="2883877" cy="407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9C528-FA1C-40AD-B464-13CB9CD5571C}"/>
              </a:ext>
            </a:extLst>
          </p:cNvPr>
          <p:cNvSpPr txBox="1"/>
          <p:nvPr/>
        </p:nvSpPr>
        <p:spPr>
          <a:xfrm>
            <a:off x="8669216" y="4232026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SSH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060FE4-6E53-47C9-95C7-BD2BB4D19DA1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8044962" y="4028340"/>
            <a:ext cx="624254" cy="38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3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</TotalTime>
  <Words>851</Words>
  <Application>Microsoft Office PowerPoint</Application>
  <PresentationFormat>Widescreen</PresentationFormat>
  <Paragraphs>253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Office Theme</vt:lpstr>
      <vt:lpstr>CS 1550</vt:lpstr>
      <vt:lpstr>Recitation TA – Office Hours</vt:lpstr>
      <vt:lpstr>CS 1550 – Introduction to Operating Systems </vt:lpstr>
      <vt:lpstr>CS 1550 – Introduction to Operating Systems </vt:lpstr>
      <vt:lpstr>Projects</vt:lpstr>
      <vt:lpstr>SSH Clients</vt:lpstr>
      <vt:lpstr>Windows - Putty</vt:lpstr>
      <vt:lpstr>Windows - Putty</vt:lpstr>
      <vt:lpstr>Windows - Putty</vt:lpstr>
      <vt:lpstr>Windows - Putty</vt:lpstr>
      <vt:lpstr>Windows - Putty</vt:lpstr>
      <vt:lpstr>MacOS/Ubuntu - Terminal</vt:lpstr>
      <vt:lpstr>MacOS/Ubuntu - Terminal</vt:lpstr>
      <vt:lpstr>MacOS/Ubuntu - Terminal</vt:lpstr>
      <vt:lpstr>MacOS/Ubuntu - Terminal</vt:lpstr>
      <vt:lpstr>MacOS/Ubuntu - Terminal</vt:lpstr>
      <vt:lpstr>MacOS/Ubuntu - Terminal</vt:lpstr>
      <vt:lpstr>Basic Linux Shell commands</vt:lpstr>
      <vt:lpstr>Basic Linux Shell commands</vt:lpstr>
      <vt:lpstr>Basic Linux Shell commands</vt:lpstr>
      <vt:lpstr>Basic Linux Shell commands</vt:lpstr>
      <vt:lpstr>Basic Linux Shell commands</vt:lpstr>
      <vt:lpstr>Basic Linux Shell commands</vt:lpstr>
      <vt:lpstr>Basic Linux Shell commands</vt:lpstr>
      <vt:lpstr>Basic Linux Shell commands</vt:lpstr>
      <vt:lpstr>Environment variables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The Makefile</vt:lpstr>
      <vt:lpstr>GUI based FTP Clients </vt:lpstr>
      <vt:lpstr>GUI based FTP Clients </vt:lpstr>
      <vt:lpstr>GUI based FTP Clients </vt:lpstr>
      <vt:lpstr>GUI based FTP Clients </vt:lpstr>
      <vt:lpstr>GUI based FTP Clients </vt:lpstr>
      <vt:lpstr>GUI based FTP Clients </vt:lpstr>
      <vt:lpstr>GUI based FTP Clients </vt:lpstr>
      <vt:lpstr>GUI based FTP Clients </vt:lpstr>
      <vt:lpstr>CS 1550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CS0445</dc:title>
  <dc:creator>Brittes Potter, Henrique Potter</dc:creator>
  <cp:lastModifiedBy>Xiaoyu Liang</cp:lastModifiedBy>
  <cp:revision>94</cp:revision>
  <dcterms:created xsi:type="dcterms:W3CDTF">2017-05-22T19:21:49Z</dcterms:created>
  <dcterms:modified xsi:type="dcterms:W3CDTF">2019-01-17T18:04:47Z</dcterms:modified>
</cp:coreProperties>
</file>