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1"/>
    <p:sldMasterId id="2147483719" r:id="rId2"/>
  </p:sldMasterIdLst>
  <p:notesMasterIdLst>
    <p:notesMasterId r:id="rId22"/>
  </p:notesMasterIdLst>
  <p:sldIdLst>
    <p:sldId id="256" r:id="rId3"/>
    <p:sldId id="260" r:id="rId4"/>
    <p:sldId id="262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301" r:id="rId18"/>
    <p:sldId id="299" r:id="rId19"/>
    <p:sldId id="291" r:id="rId20"/>
    <p:sldId id="28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/>
    <p:restoredTop sz="95928"/>
  </p:normalViewPr>
  <p:slideViewPr>
    <p:cSldViewPr snapToGrid="0" snapToObjects="1">
      <p:cViewPr varScale="1">
        <p:scale>
          <a:sx n="110" d="100"/>
          <a:sy n="11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84D5-014E-9D4D-A7A9-E00AF7828560}" type="datetimeFigureOut">
              <a:rPr kumimoji="1" lang="zh-TW" altLang="en-US" smtClean="0"/>
              <a:t>2020/5/10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961E-13B9-E544-938A-804F5D8454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43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句子長度長短不一</a:t>
            </a:r>
            <a:endParaRPr kumimoji="1" lang="en-US" altLang="zh-TW" dirty="0"/>
          </a:p>
          <a:p>
            <a:r>
              <a:rPr kumimoji="1" lang="en-US" altLang="zh-TW" dirty="0"/>
              <a:t>Model</a:t>
            </a:r>
            <a:r>
              <a:rPr kumimoji="1" lang="zh-CN" altLang="en-US" dirty="0"/>
              <a:t>怎麼去計算一個</a:t>
            </a:r>
            <a:r>
              <a:rPr kumimoji="1" lang="en-US" altLang="zh-CN" dirty="0"/>
              <a:t>batch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961E-13B9-E544-938A-804F5D8454C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43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961E-13B9-E544-938A-804F5D8454C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61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問如何 不但能滿足</a:t>
            </a:r>
            <a:r>
              <a:rPr kumimoji="1" lang="en-US" altLang="zh-TW" dirty="0"/>
              <a:t>batch</a:t>
            </a:r>
            <a:r>
              <a:rPr kumimoji="1" lang="zh-CN" altLang="en-US" dirty="0"/>
              <a:t>時必須長度一樣</a:t>
            </a:r>
            <a:r>
              <a:rPr kumimoji="1" lang="zh-TW" altLang="en-US" dirty="0"/>
              <a:t> 同時後續 又能 省去</a:t>
            </a:r>
            <a:r>
              <a:rPr kumimoji="1" lang="en-US" altLang="zh-TW" dirty="0"/>
              <a:t>0,</a:t>
            </a:r>
            <a:r>
              <a:rPr kumimoji="1" lang="zh-TW" altLang="en-US" dirty="0"/>
              <a:t> </a:t>
            </a:r>
            <a:r>
              <a:rPr kumimoji="1" lang="zh-CN" altLang="en-US" dirty="0"/>
              <a:t>讓電腦知道該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多少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961E-13B9-E544-938A-804F5D8454C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30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961E-13B9-E544-938A-804F5D8454C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29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72BD401-E004-7342-967C-F346C253119A}" type="datetime1">
              <a:rPr lang="zh-TW" altLang="en-US" smtClean="0"/>
              <a:t>2020/5/10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6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DD5-36E6-7B44-BF08-F2908EBF3D20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794-735F-7549-BBBC-50C63221E805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BA7F-95B5-524A-8E87-DBDDCC1D954D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4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55AA-9B3A-314B-8843-1E113B63B590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EA2A-7C0F-A94B-85BD-0F823B8E7A3A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00E4-324B-8849-BACE-15BA4238344E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5C2E-BF2B-464C-AD1F-CF23A67B6E9A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F222-8A16-BC47-8861-F88F4D29FEA8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3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3D3F-0065-514C-B9AD-D791C714165F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3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D2E2-4896-AB48-9994-87F612E64687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07DACC8-D758-4B4C-8401-53FAD72F0F6F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F273-4A9D-A84A-8F52-BE813AD5D91D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67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6465-FF16-5841-9EA5-3282D237EC42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9120-A6EE-6848-BE74-B60D2069BE44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9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15-E6F1-6042-9C9E-4B7E8CE3F291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2A83-E604-8B41-816F-D91F36CCC53A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2844AC9-350E-3148-83D1-F3724377A4A1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1620E64-B6E4-8745-9B4E-3EAD14E5889F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1F83-29CD-0E49-B50E-F9A4FBB6F71B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3DBA-A9C4-E642-9D62-1298DD87CBAD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2D174B1-1720-3E46-AB58-34463D5698A3}" type="datetime1">
              <a:rPr lang="zh-TW" altLang="en-US" smtClean="0"/>
              <a:t>2020/5/10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5A7A64A-04D9-A54F-A2C7-8E255524966F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50EE-FE96-0843-BD3F-61F313376F2B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6" r:id="rId6"/>
    <p:sldLayoutId id="2147483811" r:id="rId7"/>
    <p:sldLayoutId id="2147483812" r:id="rId8"/>
    <p:sldLayoutId id="2147483813" r:id="rId9"/>
    <p:sldLayoutId id="2147483815" r:id="rId10"/>
    <p:sldLayoutId id="214748381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B0A7-6E6A-0B44-9BED-F72207CE3EEA}" type="datetime1">
              <a:rPr lang="zh-TW" altLang="en-US" smtClean="0"/>
              <a:t>2020/5/10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07" r:id="rId5"/>
    <p:sldLayoutId id="2147483708" r:id="rId6"/>
    <p:sldLayoutId id="2147483714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54BB8-E0B8-4818-B164-670CF8846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" r="9091" b="38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71633A-1D48-0F44-8DA1-FAB9CA43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NLP</a:t>
            </a:r>
            <a:br>
              <a:rPr kumimoji="1" lang="en-US" altLang="zh-TW" sz="4800" dirty="0">
                <a:solidFill>
                  <a:schemeClr val="bg1"/>
                </a:solidFill>
              </a:rPr>
            </a:br>
            <a:r>
              <a:rPr kumimoji="1" lang="en-US" altLang="zh-TW" sz="4800" dirty="0">
                <a:solidFill>
                  <a:schemeClr val="bg1"/>
                </a:solidFill>
              </a:rPr>
              <a:t>Tutorial 1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0C9E2-3B90-724D-B353-DAB24E7F5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kumimoji="1" lang="en-US" altLang="zh-TW" sz="2000">
                <a:solidFill>
                  <a:schemeClr val="bg1"/>
                </a:solidFill>
              </a:rPr>
              <a:t>Kyrie Y.H Lien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0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2D374976-6DFB-4CBC-B8E4-1B5C1DE99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222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A178745-6913-C244-994D-12FE3A705438}"/>
              </a:ext>
            </a:extLst>
          </p:cNvPr>
          <p:cNvGrpSpPr/>
          <p:nvPr/>
        </p:nvGrpSpPr>
        <p:grpSpPr>
          <a:xfrm>
            <a:off x="2201389" y="1470892"/>
            <a:ext cx="3894611" cy="2274993"/>
            <a:chOff x="5905710" y="3472405"/>
            <a:chExt cx="3894611" cy="2274993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14066BE-D9D3-8948-A153-E5AFD6DA96C5}"/>
                </a:ext>
              </a:extLst>
            </p:cNvPr>
            <p:cNvSpPr txBox="1"/>
            <p:nvPr/>
          </p:nvSpPr>
          <p:spPr>
            <a:xfrm>
              <a:off x="6703460" y="347240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e.g. [4, </a:t>
              </a:r>
              <a:r>
                <a:rPr lang="en-US" altLang="zh-TW" dirty="0"/>
                <a:t>3</a:t>
              </a:r>
              <a:r>
                <a:rPr kumimoji="1" lang="en-US" altLang="zh-TW" dirty="0"/>
                <a:t>, 100]</a:t>
              </a:r>
              <a:endParaRPr kumimoji="1"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9A90AC9-29AA-C64C-90DA-85A7582C2653}"/>
                </a:ext>
              </a:extLst>
            </p:cNvPr>
            <p:cNvSpPr txBox="1"/>
            <p:nvPr/>
          </p:nvSpPr>
          <p:spPr>
            <a:xfrm>
              <a:off x="6400493" y="4378897"/>
              <a:ext cx="2358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[[</a:t>
              </a:r>
              <a:r>
                <a:rPr kumimoji="1" lang="en-US" altLang="zh-CN" sz="1200" dirty="0"/>
                <a:t>[0.123, -0.456…], [100], </a:t>
              </a:r>
              <a:r>
                <a:rPr lang="en-US" altLang="zh-CN" sz="1200" dirty="0"/>
                <a:t>[100]</a:t>
              </a:r>
              <a:r>
                <a:rPr kumimoji="1" lang="en-US" altLang="zh-TW" sz="1200" dirty="0"/>
                <a:t>]</a:t>
              </a:r>
              <a:endParaRPr kumimoji="1" lang="zh-TW" altLang="en-US" sz="12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B383FDD-47D0-C045-8A9C-FCB20147F1D9}"/>
                </a:ext>
              </a:extLst>
            </p:cNvPr>
            <p:cNvSpPr txBox="1"/>
            <p:nvPr/>
          </p:nvSpPr>
          <p:spPr>
            <a:xfrm>
              <a:off x="6462824" y="4572625"/>
              <a:ext cx="2358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[</a:t>
              </a:r>
              <a:r>
                <a:rPr kumimoji="1" lang="en-US" altLang="zh-CN" sz="1200" dirty="0"/>
                <a:t>[0.123, -0.456…], [100], </a:t>
              </a:r>
              <a:r>
                <a:rPr lang="en-US" altLang="zh-CN" sz="1200" dirty="0"/>
                <a:t>[100]</a:t>
              </a:r>
              <a:r>
                <a:rPr kumimoji="1" lang="en-US" altLang="zh-TW" sz="1200" dirty="0"/>
                <a:t>]</a:t>
              </a:r>
              <a:endParaRPr kumimoji="1" lang="zh-TW" altLang="en-US" sz="12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1850C805-4FA7-BA4A-913E-082F089F5D0D}"/>
                </a:ext>
              </a:extLst>
            </p:cNvPr>
            <p:cNvSpPr txBox="1"/>
            <p:nvPr/>
          </p:nvSpPr>
          <p:spPr>
            <a:xfrm>
              <a:off x="6462824" y="4971634"/>
              <a:ext cx="2358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[</a:t>
              </a:r>
              <a:r>
                <a:rPr kumimoji="1" lang="en-US" altLang="zh-CN" sz="1200" dirty="0"/>
                <a:t>[0.123, -0.456…], [100], </a:t>
              </a:r>
              <a:r>
                <a:rPr lang="en-US" altLang="zh-CN" sz="1200" dirty="0"/>
                <a:t>[100]</a:t>
              </a:r>
              <a:r>
                <a:rPr kumimoji="1" lang="en-US" altLang="zh-TW" sz="1200" dirty="0"/>
                <a:t>]]</a:t>
              </a:r>
              <a:endParaRPr kumimoji="1" lang="zh-TW" altLang="en-US" sz="1200" dirty="0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6A35B00-2992-8443-A6F3-C7E9C5DE9C56}"/>
                </a:ext>
              </a:extLst>
            </p:cNvPr>
            <p:cNvCxnSpPr/>
            <p:nvPr/>
          </p:nvCxnSpPr>
          <p:spPr bwMode="auto">
            <a:xfrm>
              <a:off x="6306081" y="4463667"/>
              <a:ext cx="0" cy="6063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DAFDF68-F692-FD42-A4B1-05DD03A8C8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2824" y="5290198"/>
              <a:ext cx="2214143" cy="25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B168146-32AD-A045-ADAD-0F1BD06302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8624" y="4216493"/>
              <a:ext cx="2057400" cy="191309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AEC9997-DA60-424D-9C96-28DD521FC62E}"/>
                </a:ext>
              </a:extLst>
            </p:cNvPr>
            <p:cNvSpPr txBox="1"/>
            <p:nvPr/>
          </p:nvSpPr>
          <p:spPr>
            <a:xfrm>
              <a:off x="5905710" y="46135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485A86B-B87F-6845-B2B9-C19EE5D046C3}"/>
                </a:ext>
              </a:extLst>
            </p:cNvPr>
            <p:cNvSpPr txBox="1"/>
            <p:nvPr/>
          </p:nvSpPr>
          <p:spPr>
            <a:xfrm>
              <a:off x="6462146" y="4782558"/>
              <a:ext cx="2358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[</a:t>
              </a:r>
              <a:r>
                <a:rPr kumimoji="1" lang="en-US" altLang="zh-CN" sz="1200" dirty="0"/>
                <a:t>[0.123, -0.456…], [100], </a:t>
              </a:r>
              <a:r>
                <a:rPr lang="en-US" altLang="zh-CN" sz="1200" dirty="0"/>
                <a:t>[100]</a:t>
              </a:r>
              <a:r>
                <a:rPr kumimoji="1" lang="en-US" altLang="zh-TW" sz="1200" dirty="0"/>
                <a:t>]</a:t>
              </a:r>
              <a:endParaRPr kumimoji="1" lang="zh-TW" altLang="en-US" sz="12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4AEFE8F-0B2D-3B4C-A0D3-65BBF9545CA9}"/>
                </a:ext>
              </a:extLst>
            </p:cNvPr>
            <p:cNvSpPr txBox="1"/>
            <p:nvPr/>
          </p:nvSpPr>
          <p:spPr>
            <a:xfrm>
              <a:off x="7533175" y="53780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C995D5C-F9FC-6248-8878-1BFA50E10265}"/>
                </a:ext>
              </a:extLst>
            </p:cNvPr>
            <p:cNvSpPr txBox="1"/>
            <p:nvPr/>
          </p:nvSpPr>
          <p:spPr>
            <a:xfrm>
              <a:off x="9230934" y="39818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100</a:t>
              </a:r>
              <a:endParaRPr kumimoji="1" lang="zh-TW" altLang="en-US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19D453-AAD8-2140-B8BC-B5B8904DB3D0}"/>
              </a:ext>
            </a:extLst>
          </p:cNvPr>
          <p:cNvSpPr txBox="1"/>
          <p:nvPr/>
        </p:nvSpPr>
        <p:spPr>
          <a:xfrm>
            <a:off x="2516669" y="4203013"/>
            <a:ext cx="2268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</a:rPr>
              <a:t>今天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我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</a:rPr>
              <a:t>來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到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北科大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</a:rPr>
              <a:t>進行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</a:rPr>
              <a:t>深度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學習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zh-CN" altLang="en-US" dirty="0">
                <a:solidFill>
                  <a:srgbClr val="FF0000"/>
                </a:solidFill>
              </a:rPr>
              <a:t>教學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19D453-AAD8-2140-B8BC-B5B8904DB3D0}"/>
              </a:ext>
            </a:extLst>
          </p:cNvPr>
          <p:cNvSpPr txBox="1"/>
          <p:nvPr/>
        </p:nvSpPr>
        <p:spPr>
          <a:xfrm>
            <a:off x="2509684" y="2844629"/>
            <a:ext cx="279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2]</a:t>
            </a:r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3]</a:t>
            </a:r>
            <a:endParaRPr kumimoji="1" lang="en-US" altLang="zh-TW" sz="3600" dirty="0"/>
          </a:p>
          <a:p>
            <a:r>
              <a:rPr kumimoji="1" lang="en-US" altLang="zh-TW" sz="3600" dirty="0"/>
              <a:t>[1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zh-TW" altLang="en-US" sz="3600" dirty="0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987E1-8373-1F4F-A7F6-48E462E23822}"/>
              </a:ext>
            </a:extLst>
          </p:cNvPr>
          <p:cNvSpPr/>
          <p:nvPr/>
        </p:nvSpPr>
        <p:spPr>
          <a:xfrm>
            <a:off x="9218569" y="1130844"/>
            <a:ext cx="2421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>
                <a:solidFill>
                  <a:srgbClr val="002060"/>
                </a:solidFill>
              </a:rPr>
              <a:t>mini-batch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框架 2">
            <a:extLst>
              <a:ext uri="{FF2B5EF4-FFF2-40B4-BE49-F238E27FC236}">
                <a16:creationId xmlns:a16="http://schemas.microsoft.com/office/drawing/2014/main" id="{835F236A-639A-B647-805A-87AF5AF88443}"/>
              </a:ext>
            </a:extLst>
          </p:cNvPr>
          <p:cNvSpPr/>
          <p:nvPr/>
        </p:nvSpPr>
        <p:spPr>
          <a:xfrm>
            <a:off x="2581920" y="2844629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A26EC536-9B34-9746-ABA9-349D80E0675A}"/>
              </a:ext>
            </a:extLst>
          </p:cNvPr>
          <p:cNvSpPr/>
          <p:nvPr/>
        </p:nvSpPr>
        <p:spPr>
          <a:xfrm>
            <a:off x="3121181" y="2844628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框架 23">
            <a:extLst>
              <a:ext uri="{FF2B5EF4-FFF2-40B4-BE49-F238E27FC236}">
                <a16:creationId xmlns:a16="http://schemas.microsoft.com/office/drawing/2014/main" id="{110FC5BF-3948-8C49-A216-8840916A9145}"/>
              </a:ext>
            </a:extLst>
          </p:cNvPr>
          <p:cNvSpPr/>
          <p:nvPr/>
        </p:nvSpPr>
        <p:spPr>
          <a:xfrm>
            <a:off x="3636996" y="2844628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2800C208-8765-5341-A2E3-3D6E5EFC1DC6}"/>
              </a:ext>
            </a:extLst>
          </p:cNvPr>
          <p:cNvSpPr/>
          <p:nvPr/>
        </p:nvSpPr>
        <p:spPr>
          <a:xfrm>
            <a:off x="4152811" y="2844628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A3541-A380-8C48-AB35-6365286D8567}"/>
              </a:ext>
            </a:extLst>
          </p:cNvPr>
          <p:cNvSpPr txBox="1"/>
          <p:nvPr/>
        </p:nvSpPr>
        <p:spPr>
          <a:xfrm>
            <a:off x="8982635" y="3469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8FC794-C84D-6842-BC15-CFC550BD8602}"/>
              </a:ext>
            </a:extLst>
          </p:cNvPr>
          <p:cNvSpPr/>
          <p:nvPr/>
        </p:nvSpPr>
        <p:spPr>
          <a:xfrm>
            <a:off x="2457727" y="2308575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mb1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176301-877A-A94E-9BA0-8CCE511DD899}"/>
              </a:ext>
            </a:extLst>
          </p:cNvPr>
          <p:cNvSpPr/>
          <p:nvPr/>
        </p:nvSpPr>
        <p:spPr>
          <a:xfrm>
            <a:off x="3005727" y="5424839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mb2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F35E36-6322-8547-99F3-1CDD8B38929E}"/>
              </a:ext>
            </a:extLst>
          </p:cNvPr>
          <p:cNvSpPr/>
          <p:nvPr/>
        </p:nvSpPr>
        <p:spPr>
          <a:xfrm>
            <a:off x="4037357" y="5424839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mb4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13596A-938C-5049-814C-0DDDE294D21A}"/>
              </a:ext>
            </a:extLst>
          </p:cNvPr>
          <p:cNvSpPr/>
          <p:nvPr/>
        </p:nvSpPr>
        <p:spPr>
          <a:xfrm>
            <a:off x="3521542" y="2308574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mb3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68A2FD-99CF-E44C-9E8B-628A9CA4C7BB}"/>
              </a:ext>
            </a:extLst>
          </p:cNvPr>
          <p:cNvSpPr/>
          <p:nvPr/>
        </p:nvSpPr>
        <p:spPr>
          <a:xfrm>
            <a:off x="6700134" y="4577336"/>
            <a:ext cx="4749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</a:rPr>
              <a:t>RuntimeError: invalid argument 0: Sizes of tensors must match except in dimension 0. Got 2 and 3 in dimension 1 at ../aten/src/TH/generic/THTensor.cpp:689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64D774-7CC1-AD42-8CAB-812DF825D0D2}"/>
              </a:ext>
            </a:extLst>
          </p:cNvPr>
          <p:cNvSpPr txBox="1"/>
          <p:nvPr/>
        </p:nvSpPr>
        <p:spPr>
          <a:xfrm>
            <a:off x="6973077" y="2518906"/>
            <a:ext cx="3680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/>
              <a:t>因為我們任何計算都是透過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型態，但當我們遇到不同長度要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時就會發生以下錯誤，這是</a:t>
            </a:r>
            <a:r>
              <a:rPr kumimoji="1" lang="en-US" altLang="zh-CN" dirty="0"/>
              <a:t>matrix issue</a:t>
            </a:r>
            <a:r>
              <a:rPr kumimoji="1" lang="zh-CN" altLang="en-US" dirty="0"/>
              <a:t>，不管在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或是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都是一樣，你無法將不同長度資料做</a:t>
            </a:r>
            <a:r>
              <a:rPr kumimoji="1" lang="en-US" altLang="zh-CN" dirty="0"/>
              <a:t>concatenate </a:t>
            </a:r>
            <a:r>
              <a:rPr kumimoji="1"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7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25" grpId="0" animBg="1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19D453-AAD8-2140-B8BC-B5B8904DB3D0}"/>
              </a:ext>
            </a:extLst>
          </p:cNvPr>
          <p:cNvSpPr txBox="1"/>
          <p:nvPr/>
        </p:nvSpPr>
        <p:spPr>
          <a:xfrm>
            <a:off x="471273" y="2844630"/>
            <a:ext cx="279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2]</a:t>
            </a:r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3]</a:t>
            </a:r>
            <a:endParaRPr kumimoji="1" lang="en-US" altLang="zh-TW" sz="3600" dirty="0"/>
          </a:p>
          <a:p>
            <a:r>
              <a:rPr kumimoji="1" lang="en-US" altLang="zh-TW" sz="3600" dirty="0"/>
              <a:t>[1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zh-TW" altLang="en-US" sz="3600" dirty="0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987E1-8373-1F4F-A7F6-48E462E23822}"/>
              </a:ext>
            </a:extLst>
          </p:cNvPr>
          <p:cNvSpPr/>
          <p:nvPr/>
        </p:nvSpPr>
        <p:spPr>
          <a:xfrm>
            <a:off x="9218569" y="1130844"/>
            <a:ext cx="2421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>
                <a:solidFill>
                  <a:srgbClr val="002060"/>
                </a:solidFill>
              </a:rPr>
              <a:t>mini-batch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框架 2">
            <a:extLst>
              <a:ext uri="{FF2B5EF4-FFF2-40B4-BE49-F238E27FC236}">
                <a16:creationId xmlns:a16="http://schemas.microsoft.com/office/drawing/2014/main" id="{835F236A-639A-B647-805A-87AF5AF88443}"/>
              </a:ext>
            </a:extLst>
          </p:cNvPr>
          <p:cNvSpPr/>
          <p:nvPr/>
        </p:nvSpPr>
        <p:spPr>
          <a:xfrm>
            <a:off x="543509" y="2844630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A26EC536-9B34-9746-ABA9-349D80E0675A}"/>
              </a:ext>
            </a:extLst>
          </p:cNvPr>
          <p:cNvSpPr/>
          <p:nvPr/>
        </p:nvSpPr>
        <p:spPr>
          <a:xfrm>
            <a:off x="1082770" y="2844629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4" name="框架 23">
            <a:extLst>
              <a:ext uri="{FF2B5EF4-FFF2-40B4-BE49-F238E27FC236}">
                <a16:creationId xmlns:a16="http://schemas.microsoft.com/office/drawing/2014/main" id="{110FC5BF-3948-8C49-A216-8840916A9145}"/>
              </a:ext>
            </a:extLst>
          </p:cNvPr>
          <p:cNvSpPr/>
          <p:nvPr/>
        </p:nvSpPr>
        <p:spPr>
          <a:xfrm>
            <a:off x="1598585" y="2844629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2800C208-8765-5341-A2E3-3D6E5EFC1DC6}"/>
              </a:ext>
            </a:extLst>
          </p:cNvPr>
          <p:cNvSpPr/>
          <p:nvPr/>
        </p:nvSpPr>
        <p:spPr>
          <a:xfrm>
            <a:off x="2114400" y="2844629"/>
            <a:ext cx="492369" cy="2444267"/>
          </a:xfrm>
          <a:prstGeom prst="frame">
            <a:avLst>
              <a:gd name="adj1" fmla="val 5357"/>
            </a:avLst>
          </a:prstGeom>
          <a:solidFill>
            <a:srgbClr val="C00000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8FC794-C84D-6842-BC15-CFC550BD8602}"/>
              </a:ext>
            </a:extLst>
          </p:cNvPr>
          <p:cNvSpPr/>
          <p:nvPr/>
        </p:nvSpPr>
        <p:spPr>
          <a:xfrm>
            <a:off x="419316" y="2308576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mb1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176301-877A-A94E-9BA0-8CCE511DD899}"/>
              </a:ext>
            </a:extLst>
          </p:cNvPr>
          <p:cNvSpPr/>
          <p:nvPr/>
        </p:nvSpPr>
        <p:spPr>
          <a:xfrm>
            <a:off x="967316" y="5424840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mb2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F35E36-6322-8547-99F3-1CDD8B38929E}"/>
              </a:ext>
            </a:extLst>
          </p:cNvPr>
          <p:cNvSpPr/>
          <p:nvPr/>
        </p:nvSpPr>
        <p:spPr>
          <a:xfrm>
            <a:off x="1998946" y="5424840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mb4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13596A-938C-5049-814C-0DDDE294D21A}"/>
              </a:ext>
            </a:extLst>
          </p:cNvPr>
          <p:cNvSpPr/>
          <p:nvPr/>
        </p:nvSpPr>
        <p:spPr>
          <a:xfrm>
            <a:off x="1483131" y="2308575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002060"/>
                </a:solidFill>
              </a:rPr>
              <a:t>mb3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80FCEC-82F2-964C-9A55-1D3FAD8B82EF}"/>
              </a:ext>
            </a:extLst>
          </p:cNvPr>
          <p:cNvGrpSpPr/>
          <p:nvPr/>
        </p:nvGrpSpPr>
        <p:grpSpPr>
          <a:xfrm>
            <a:off x="4386878" y="2767598"/>
            <a:ext cx="1986034" cy="2521298"/>
            <a:chOff x="9423700" y="2760401"/>
            <a:chExt cx="1986034" cy="252129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94D5FB7-F16B-4F4A-8A55-92317CE74BA7}"/>
                </a:ext>
              </a:extLst>
            </p:cNvPr>
            <p:cNvSpPr txBox="1"/>
            <p:nvPr/>
          </p:nvSpPr>
          <p:spPr>
            <a:xfrm>
              <a:off x="10143381" y="356977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6402823-D744-FC42-8438-C561ED3A5F8E}"/>
                </a:ext>
              </a:extLst>
            </p:cNvPr>
            <p:cNvSpPr txBox="1"/>
            <p:nvPr/>
          </p:nvSpPr>
          <p:spPr>
            <a:xfrm>
              <a:off x="9429577" y="2760401"/>
              <a:ext cx="1980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sz="3200" dirty="0"/>
                <a:t>[2, 2, </a:t>
              </a:r>
              <a:r>
                <a:rPr kumimoji="1" lang="en-US" altLang="zh-TW" sz="3200" dirty="0">
                  <a:solidFill>
                    <a:srgbClr val="FF0000"/>
                  </a:solidFill>
                </a:rPr>
                <a:t>0, 0</a:t>
              </a:r>
              <a:r>
                <a:rPr kumimoji="1" lang="en-US" altLang="zh-TW" sz="3200" dirty="0"/>
                <a:t>]</a:t>
              </a:r>
              <a:endParaRPr kumimoji="1" lang="zh-TW" altLang="en-US" sz="32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77825DA-A438-7F42-973D-727EEB587480}"/>
                </a:ext>
              </a:extLst>
            </p:cNvPr>
            <p:cNvSpPr txBox="1"/>
            <p:nvPr/>
          </p:nvSpPr>
          <p:spPr>
            <a:xfrm>
              <a:off x="9423701" y="3421311"/>
              <a:ext cx="1980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sz="3200" dirty="0"/>
                <a:t>[3, 3, 3, </a:t>
              </a:r>
              <a:r>
                <a:rPr kumimoji="1" lang="en-US" altLang="zh-TW" sz="3200" dirty="0">
                  <a:solidFill>
                    <a:srgbClr val="FF0000"/>
                  </a:solidFill>
                </a:rPr>
                <a:t>0</a:t>
              </a:r>
              <a:r>
                <a:rPr kumimoji="1" lang="en-US" altLang="zh-TW" sz="3200" dirty="0"/>
                <a:t>]</a:t>
              </a:r>
              <a:endParaRPr kumimoji="1" lang="zh-TW" altLang="en-US" sz="32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81AF48E-F53B-6A47-AA8F-272F708DD279}"/>
                </a:ext>
              </a:extLst>
            </p:cNvPr>
            <p:cNvSpPr txBox="1"/>
            <p:nvPr/>
          </p:nvSpPr>
          <p:spPr>
            <a:xfrm>
              <a:off x="10165342" y="42204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A538800-16D0-6D47-94A9-99BE1136980E}"/>
                </a:ext>
              </a:extLst>
            </p:cNvPr>
            <p:cNvSpPr txBox="1"/>
            <p:nvPr/>
          </p:nvSpPr>
          <p:spPr>
            <a:xfrm>
              <a:off x="9423701" y="4112736"/>
              <a:ext cx="1980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sz="3200" dirty="0"/>
                <a:t>[1, </a:t>
              </a:r>
              <a:r>
                <a:rPr kumimoji="1" lang="en-US" altLang="zh-TW" sz="3200" dirty="0">
                  <a:solidFill>
                    <a:srgbClr val="FF0000"/>
                  </a:solidFill>
                </a:rPr>
                <a:t>0, 0, 0</a:t>
              </a:r>
              <a:r>
                <a:rPr kumimoji="1" lang="en-US" altLang="zh-TW" sz="3200" dirty="0"/>
                <a:t>]</a:t>
              </a:r>
              <a:endParaRPr kumimoji="1" lang="zh-TW" altLang="en-US" sz="32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6FBD9E5-D39F-D941-9DAC-ED95AE6B48D7}"/>
                </a:ext>
              </a:extLst>
            </p:cNvPr>
            <p:cNvSpPr txBox="1"/>
            <p:nvPr/>
          </p:nvSpPr>
          <p:spPr>
            <a:xfrm>
              <a:off x="10177044" y="48984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B53A875-0510-4F46-91D9-C1DE2C36085C}"/>
                </a:ext>
              </a:extLst>
            </p:cNvPr>
            <p:cNvSpPr txBox="1"/>
            <p:nvPr/>
          </p:nvSpPr>
          <p:spPr>
            <a:xfrm>
              <a:off x="9423700" y="4696924"/>
              <a:ext cx="19801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sz="3200" dirty="0"/>
                <a:t>[4, 4, 4, 4]</a:t>
              </a:r>
              <a:endParaRPr kumimoji="1" lang="zh-TW" altLang="en-US" sz="3200" dirty="0"/>
            </a:p>
          </p:txBody>
        </p:sp>
      </p:grp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1993741E-D40D-154D-8985-76E3068D3288}"/>
              </a:ext>
            </a:extLst>
          </p:cNvPr>
          <p:cNvSpPr/>
          <p:nvPr/>
        </p:nvSpPr>
        <p:spPr>
          <a:xfrm>
            <a:off x="3233739" y="3872939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D04C706-3118-E549-9411-6A82A7136E58}"/>
              </a:ext>
            </a:extLst>
          </p:cNvPr>
          <p:cNvSpPr txBox="1"/>
          <p:nvPr/>
        </p:nvSpPr>
        <p:spPr>
          <a:xfrm>
            <a:off x="7832125" y="3428508"/>
            <a:ext cx="38008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zh-TW" sz="3200" dirty="0"/>
              <a:t>[2, 3, 1, 4, 2, 3, 0, 4, </a:t>
            </a:r>
          </a:p>
          <a:p>
            <a:pPr algn="just"/>
            <a:r>
              <a:rPr kumimoji="1" lang="en-US" altLang="zh-TW" sz="3200" dirty="0"/>
              <a:t>0, 3, 0, 4, 0, 0, 0, 4]</a:t>
            </a:r>
            <a:endParaRPr kumimoji="1" lang="zh-TW" altLang="en-US" sz="3200" dirty="0"/>
          </a:p>
        </p:txBody>
      </p:sp>
      <p:sp>
        <p:nvSpPr>
          <p:cNvPr id="50" name="向右箭號 49">
            <a:extLst>
              <a:ext uri="{FF2B5EF4-FFF2-40B4-BE49-F238E27FC236}">
                <a16:creationId xmlns:a16="http://schemas.microsoft.com/office/drawing/2014/main" id="{262D79B3-E48A-B14A-9128-D189B0A1F83A}"/>
              </a:ext>
            </a:extLst>
          </p:cNvPr>
          <p:cNvSpPr/>
          <p:nvPr/>
        </p:nvSpPr>
        <p:spPr>
          <a:xfrm>
            <a:off x="6817775" y="3793277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37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98F96437-7604-A14A-823B-0F218481A0CE}"/>
              </a:ext>
            </a:extLst>
          </p:cNvPr>
          <p:cNvGrpSpPr/>
          <p:nvPr/>
        </p:nvGrpSpPr>
        <p:grpSpPr>
          <a:xfrm>
            <a:off x="514780" y="2406392"/>
            <a:ext cx="1196127" cy="1426443"/>
            <a:chOff x="9639048" y="2760401"/>
            <a:chExt cx="1555338" cy="2431879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21316BD-97B0-FC45-BEAA-B35A02EA4777}"/>
                </a:ext>
              </a:extLst>
            </p:cNvPr>
            <p:cNvSpPr txBox="1"/>
            <p:nvPr/>
          </p:nvSpPr>
          <p:spPr>
            <a:xfrm>
              <a:off x="10115642" y="3569778"/>
              <a:ext cx="240208" cy="293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sz="11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D93DFDA-EA45-0B4F-BE85-03355842C3DF}"/>
                </a:ext>
              </a:extLst>
            </p:cNvPr>
            <p:cNvSpPr txBox="1"/>
            <p:nvPr/>
          </p:nvSpPr>
          <p:spPr>
            <a:xfrm>
              <a:off x="9644924" y="2760401"/>
              <a:ext cx="1549462" cy="41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dirty="0"/>
                <a:t>[2, 2, </a:t>
              </a:r>
              <a:r>
                <a:rPr kumimoji="1" lang="en-US" altLang="zh-TW" dirty="0">
                  <a:solidFill>
                    <a:srgbClr val="FF0000"/>
                  </a:solidFill>
                </a:rPr>
                <a:t>0, 0</a:t>
              </a:r>
              <a:r>
                <a:rPr kumimoji="1" lang="en-US" altLang="zh-TW" dirty="0"/>
                <a:t>]</a:t>
              </a:r>
              <a:endParaRPr kumimoji="1"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078239C-5263-C244-9FC7-47F1AC769B88}"/>
                </a:ext>
              </a:extLst>
            </p:cNvPr>
            <p:cNvSpPr txBox="1"/>
            <p:nvPr/>
          </p:nvSpPr>
          <p:spPr>
            <a:xfrm>
              <a:off x="9639049" y="3421311"/>
              <a:ext cx="1549461" cy="41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dirty="0"/>
                <a:t>[3, 3, 3, </a:t>
              </a:r>
              <a:r>
                <a:rPr kumimoji="1" lang="en-US" altLang="zh-TW" dirty="0">
                  <a:solidFill>
                    <a:srgbClr val="FF0000"/>
                  </a:solidFill>
                </a:rPr>
                <a:t>0</a:t>
              </a:r>
              <a:r>
                <a:rPr kumimoji="1" lang="en-US" altLang="zh-TW" dirty="0"/>
                <a:t>]</a:t>
              </a:r>
              <a:endParaRPr kumimoji="1"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55ABF54-B095-6A4D-8C6D-202780A9AC0E}"/>
                </a:ext>
              </a:extLst>
            </p:cNvPr>
            <p:cNvSpPr txBox="1"/>
            <p:nvPr/>
          </p:nvSpPr>
          <p:spPr>
            <a:xfrm>
              <a:off x="10137603" y="4220458"/>
              <a:ext cx="240208" cy="293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sz="11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4121FDC-F52A-E447-9825-871EF26CDCCF}"/>
                </a:ext>
              </a:extLst>
            </p:cNvPr>
            <p:cNvSpPr txBox="1"/>
            <p:nvPr/>
          </p:nvSpPr>
          <p:spPr>
            <a:xfrm>
              <a:off x="9639049" y="4112736"/>
              <a:ext cx="1549461" cy="41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dirty="0"/>
                <a:t>[1, </a:t>
              </a:r>
              <a:r>
                <a:rPr kumimoji="1" lang="en-US" altLang="zh-TW" dirty="0">
                  <a:solidFill>
                    <a:srgbClr val="FF0000"/>
                  </a:solidFill>
                </a:rPr>
                <a:t>0, 0, 0</a:t>
              </a:r>
              <a:r>
                <a:rPr kumimoji="1" lang="en-US" altLang="zh-TW" dirty="0"/>
                <a:t>]</a:t>
              </a:r>
              <a:endParaRPr kumimoji="1"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3A079DA-AE20-EB47-98AB-EFE03262F806}"/>
                </a:ext>
              </a:extLst>
            </p:cNvPr>
            <p:cNvSpPr txBox="1"/>
            <p:nvPr/>
          </p:nvSpPr>
          <p:spPr>
            <a:xfrm>
              <a:off x="10149306" y="4898496"/>
              <a:ext cx="240208" cy="293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endParaRPr kumimoji="1" lang="zh-TW" altLang="en-US" sz="11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87739B8-F1C6-9842-AF00-DE66281D7CA0}"/>
                </a:ext>
              </a:extLst>
            </p:cNvPr>
            <p:cNvSpPr txBox="1"/>
            <p:nvPr/>
          </p:nvSpPr>
          <p:spPr>
            <a:xfrm>
              <a:off x="9639048" y="4696924"/>
              <a:ext cx="1549462" cy="41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zh-TW" dirty="0"/>
                <a:t>[4, 4, 4, 4]</a:t>
              </a:r>
              <a:endParaRPr kumimoji="1"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7" name="乘號 6">
            <a:extLst>
              <a:ext uri="{FF2B5EF4-FFF2-40B4-BE49-F238E27FC236}">
                <a16:creationId xmlns:a16="http://schemas.microsoft.com/office/drawing/2014/main" id="{B6B9044A-9493-A446-8FDC-21234E6BCF38}"/>
              </a:ext>
            </a:extLst>
          </p:cNvPr>
          <p:cNvSpPr/>
          <p:nvPr/>
        </p:nvSpPr>
        <p:spPr>
          <a:xfrm>
            <a:off x="-158670" y="1936859"/>
            <a:ext cx="2526732" cy="2365510"/>
          </a:xfrm>
          <a:prstGeom prst="mathMultiply">
            <a:avLst>
              <a:gd name="adj1" fmla="val 617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5186E54-8168-6944-AE93-0CC4533205C6}"/>
              </a:ext>
            </a:extLst>
          </p:cNvPr>
          <p:cNvSpPr txBox="1"/>
          <p:nvPr/>
        </p:nvSpPr>
        <p:spPr>
          <a:xfrm>
            <a:off x="3339378" y="2971355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2]</a:t>
            </a:r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3]</a:t>
            </a:r>
            <a:endParaRPr kumimoji="1" lang="en-US" altLang="zh-TW" sz="3600" dirty="0"/>
          </a:p>
          <a:p>
            <a:r>
              <a:rPr kumimoji="1" lang="en-US" altLang="zh-TW" sz="3600" dirty="0"/>
              <a:t>[1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zh-TW" altLang="en-US" sz="3600" dirty="0"/>
          </a:p>
        </p:txBody>
      </p: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3A37C9F7-2118-3C4B-9EE5-6AC850E39EA2}"/>
              </a:ext>
            </a:extLst>
          </p:cNvPr>
          <p:cNvSpPr/>
          <p:nvPr/>
        </p:nvSpPr>
        <p:spPr>
          <a:xfrm>
            <a:off x="5896547" y="3920002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666039D-B0E2-7541-A797-0DAF16A7A6B4}"/>
              </a:ext>
            </a:extLst>
          </p:cNvPr>
          <p:cNvSpPr txBox="1"/>
          <p:nvPr/>
        </p:nvSpPr>
        <p:spPr>
          <a:xfrm>
            <a:off x="6821132" y="2948096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2]</a:t>
            </a:r>
          </a:p>
          <a:p>
            <a:r>
              <a:rPr kumimoji="1" lang="en-US" altLang="zh-TW" sz="3600" dirty="0"/>
              <a:t>[1</a:t>
            </a:r>
            <a:r>
              <a:rPr kumimoji="1" lang="en-US" altLang="zh-CN" sz="3600" dirty="0"/>
              <a:t>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8F3947-7C8D-A14C-958C-3C1BF48EADCD}"/>
              </a:ext>
            </a:extLst>
          </p:cNvPr>
          <p:cNvSpPr/>
          <p:nvPr/>
        </p:nvSpPr>
        <p:spPr>
          <a:xfrm>
            <a:off x="2611220" y="5631679"/>
            <a:ext cx="7688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</a:rPr>
              <a:t>RuntimeError: `lengths` array must be sorted in decreasing order when `enforce_sorted` is True. You can pass `enforce_sorted=False` to pack_padded_sequence and/or pack_sequence to sidestep this requirement if you do not need ONNX exportability.</a:t>
            </a:r>
          </a:p>
        </p:txBody>
      </p:sp>
    </p:spTree>
    <p:extLst>
      <p:ext uri="{BB962C8B-B14F-4D97-AF65-F5344CB8AC3E}">
        <p14:creationId xmlns:p14="http://schemas.microsoft.com/office/powerpoint/2010/main" val="18552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987E1-8373-1F4F-A7F6-48E462E23822}"/>
              </a:ext>
            </a:extLst>
          </p:cNvPr>
          <p:cNvSpPr/>
          <p:nvPr/>
        </p:nvSpPr>
        <p:spPr>
          <a:xfrm>
            <a:off x="8550353" y="1161281"/>
            <a:ext cx="3140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>
                <a:solidFill>
                  <a:srgbClr val="002060"/>
                </a:solidFill>
              </a:rPr>
              <a:t>Pad sequence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3A37C9F7-2118-3C4B-9EE5-6AC850E39EA2}"/>
              </a:ext>
            </a:extLst>
          </p:cNvPr>
          <p:cNvSpPr/>
          <p:nvPr/>
        </p:nvSpPr>
        <p:spPr>
          <a:xfrm>
            <a:off x="5558118" y="3978617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666039D-B0E2-7541-A797-0DAF16A7A6B4}"/>
              </a:ext>
            </a:extLst>
          </p:cNvPr>
          <p:cNvSpPr txBox="1"/>
          <p:nvPr/>
        </p:nvSpPr>
        <p:spPr>
          <a:xfrm>
            <a:off x="2096731" y="2912600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2]</a:t>
            </a:r>
          </a:p>
          <a:p>
            <a:r>
              <a:rPr kumimoji="1" lang="en-US" altLang="zh-TW" sz="3600" dirty="0"/>
              <a:t>[1</a:t>
            </a:r>
            <a:r>
              <a:rPr kumimoji="1" lang="en-US" altLang="zh-CN" sz="3600" dirty="0"/>
              <a:t>]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0E5DA0-F02F-A24C-A112-B5F559784BAC}"/>
              </a:ext>
            </a:extLst>
          </p:cNvPr>
          <p:cNvSpPr txBox="1"/>
          <p:nvPr/>
        </p:nvSpPr>
        <p:spPr>
          <a:xfrm>
            <a:off x="7712085" y="2772502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3, </a:t>
            </a:r>
            <a:r>
              <a:rPr kumimoji="1" lang="en-US" altLang="zh-CN" sz="3600" dirty="0">
                <a:solidFill>
                  <a:srgbClr val="C00000"/>
                </a:solidFill>
              </a:rPr>
              <a:t>0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2, </a:t>
            </a:r>
            <a:r>
              <a:rPr kumimoji="1" lang="en-US" altLang="zh-CN" sz="3600" dirty="0">
                <a:solidFill>
                  <a:srgbClr val="C00000"/>
                </a:solidFill>
              </a:rPr>
              <a:t>0, 0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[1, </a:t>
            </a:r>
            <a:r>
              <a:rPr kumimoji="1" lang="en-US" altLang="zh-TW" sz="3600" dirty="0">
                <a:solidFill>
                  <a:srgbClr val="C00000"/>
                </a:solidFill>
              </a:rPr>
              <a:t>0, 0, 0</a:t>
            </a:r>
            <a:r>
              <a:rPr kumimoji="1" lang="en-US" altLang="zh-CN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01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987E1-8373-1F4F-A7F6-48E462E23822}"/>
              </a:ext>
            </a:extLst>
          </p:cNvPr>
          <p:cNvSpPr/>
          <p:nvPr/>
        </p:nvSpPr>
        <p:spPr>
          <a:xfrm>
            <a:off x="8550353" y="1161281"/>
            <a:ext cx="3140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>
                <a:solidFill>
                  <a:srgbClr val="002060"/>
                </a:solidFill>
              </a:rPr>
              <a:t>Pad sequence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9C6E00-45FB-AE43-8C0D-7BC5689BE7C1}"/>
              </a:ext>
            </a:extLst>
          </p:cNvPr>
          <p:cNvSpPr txBox="1"/>
          <p:nvPr/>
        </p:nvSpPr>
        <p:spPr>
          <a:xfrm>
            <a:off x="6841577" y="3891962"/>
            <a:ext cx="39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Original length</a:t>
            </a:r>
            <a:r>
              <a:rPr kumimoji="1" lang="en-US" altLang="zh-TW" sz="3200" dirty="0"/>
              <a:t>[4, 3, 2, 1</a:t>
            </a:r>
            <a:r>
              <a:rPr kumimoji="1" lang="en-US" altLang="zh-CN" sz="3200" dirty="0"/>
              <a:t>]</a:t>
            </a:r>
            <a:endParaRPr kumimoji="1" lang="en-US" altLang="zh-TW" sz="3200" dirty="0"/>
          </a:p>
        </p:txBody>
      </p:sp>
      <p:sp>
        <p:nvSpPr>
          <p:cNvPr id="15" name="框架 14">
            <a:extLst>
              <a:ext uri="{FF2B5EF4-FFF2-40B4-BE49-F238E27FC236}">
                <a16:creationId xmlns:a16="http://schemas.microsoft.com/office/drawing/2014/main" id="{19E4CDBD-4EA5-6040-A185-5DF388F84F79}"/>
              </a:ext>
            </a:extLst>
          </p:cNvPr>
          <p:cNvSpPr/>
          <p:nvPr/>
        </p:nvSpPr>
        <p:spPr>
          <a:xfrm>
            <a:off x="2589265" y="2824455"/>
            <a:ext cx="2223276" cy="6729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A16EBD57-146F-E945-A281-07D73BA5EAA9}"/>
              </a:ext>
            </a:extLst>
          </p:cNvPr>
          <p:cNvSpPr/>
          <p:nvPr/>
        </p:nvSpPr>
        <p:spPr>
          <a:xfrm>
            <a:off x="2583621" y="3548397"/>
            <a:ext cx="1613241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32EE5CE2-C4FC-2A4E-B2A1-144AEB92014D}"/>
              </a:ext>
            </a:extLst>
          </p:cNvPr>
          <p:cNvSpPr/>
          <p:nvPr/>
        </p:nvSpPr>
        <p:spPr>
          <a:xfrm>
            <a:off x="2583621" y="4118930"/>
            <a:ext cx="1198480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45318834-4877-744A-90C5-9189687A8200}"/>
              </a:ext>
            </a:extLst>
          </p:cNvPr>
          <p:cNvSpPr/>
          <p:nvPr/>
        </p:nvSpPr>
        <p:spPr>
          <a:xfrm>
            <a:off x="2555926" y="4669927"/>
            <a:ext cx="808597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9A15B4-5F5B-744A-8CAC-F6F91655CC86}"/>
              </a:ext>
            </a:extLst>
          </p:cNvPr>
          <p:cNvSpPr/>
          <p:nvPr/>
        </p:nvSpPr>
        <p:spPr>
          <a:xfrm>
            <a:off x="8096649" y="364874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000" dirty="0">
                <a:solidFill>
                  <a:srgbClr val="002060"/>
                </a:solidFill>
              </a:rPr>
              <a:t>自己紀錄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98EFB1-19A5-664C-B693-625C25DAE374}"/>
              </a:ext>
            </a:extLst>
          </p:cNvPr>
          <p:cNvSpPr txBox="1"/>
          <p:nvPr/>
        </p:nvSpPr>
        <p:spPr>
          <a:xfrm>
            <a:off x="2647716" y="2912600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3, </a:t>
            </a:r>
            <a:r>
              <a:rPr kumimoji="1" lang="en-US" altLang="zh-CN" sz="3600" dirty="0">
                <a:solidFill>
                  <a:srgbClr val="C00000"/>
                </a:solidFill>
              </a:rPr>
              <a:t>0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2, </a:t>
            </a:r>
            <a:r>
              <a:rPr kumimoji="1" lang="en-US" altLang="zh-CN" sz="3600" dirty="0">
                <a:solidFill>
                  <a:srgbClr val="C00000"/>
                </a:solidFill>
              </a:rPr>
              <a:t>0, 0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[1, </a:t>
            </a:r>
            <a:r>
              <a:rPr kumimoji="1" lang="en-US" altLang="zh-TW" sz="3600" dirty="0">
                <a:solidFill>
                  <a:srgbClr val="C00000"/>
                </a:solidFill>
              </a:rPr>
              <a:t>0, 0, 0</a:t>
            </a:r>
            <a:r>
              <a:rPr kumimoji="1" lang="en-US" altLang="zh-CN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7527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987E1-8373-1F4F-A7F6-48E462E23822}"/>
              </a:ext>
            </a:extLst>
          </p:cNvPr>
          <p:cNvSpPr/>
          <p:nvPr/>
        </p:nvSpPr>
        <p:spPr>
          <a:xfrm>
            <a:off x="6205738" y="1191461"/>
            <a:ext cx="5347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 err="1">
                <a:solidFill>
                  <a:srgbClr val="002060"/>
                </a:solidFill>
              </a:rPr>
              <a:t>Pack_padded_sequence</a:t>
            </a:r>
            <a:endParaRPr kumimoji="1" lang="en-US" altLang="zh-TW" sz="3600" dirty="0">
              <a:solidFill>
                <a:srgbClr val="00206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F20822-205D-6A41-AE40-8DFD6D2B44B4}"/>
              </a:ext>
            </a:extLst>
          </p:cNvPr>
          <p:cNvSpPr txBox="1"/>
          <p:nvPr/>
        </p:nvSpPr>
        <p:spPr>
          <a:xfrm>
            <a:off x="7951025" y="4668547"/>
            <a:ext cx="39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Mini batch size</a:t>
            </a:r>
            <a:r>
              <a:rPr kumimoji="1" lang="en-US" altLang="zh-TW" sz="3200" dirty="0"/>
              <a:t>[4, 3, 2, 1</a:t>
            </a:r>
            <a:r>
              <a:rPr kumimoji="1" lang="en-US" altLang="zh-CN" sz="3200" dirty="0"/>
              <a:t>]</a:t>
            </a:r>
            <a:endParaRPr kumimoji="1" lang="en-US" altLang="zh-TW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9C6E00-45FB-AE43-8C0D-7BC5689BE7C1}"/>
              </a:ext>
            </a:extLst>
          </p:cNvPr>
          <p:cNvSpPr txBox="1"/>
          <p:nvPr/>
        </p:nvSpPr>
        <p:spPr>
          <a:xfrm>
            <a:off x="325620" y="5191269"/>
            <a:ext cx="39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Original length</a:t>
            </a:r>
            <a:r>
              <a:rPr kumimoji="1" lang="en-US" altLang="zh-TW" sz="3200" dirty="0"/>
              <a:t>[4, 3, 2, 1</a:t>
            </a:r>
            <a:r>
              <a:rPr kumimoji="1" lang="en-US" altLang="zh-CN" sz="3200" dirty="0"/>
              <a:t>]</a:t>
            </a:r>
            <a:endParaRPr kumimoji="1" lang="en-US" altLang="zh-TW" sz="3200" dirty="0"/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BCFBF3F9-004A-2D4B-9C70-5D05E9F7C649}"/>
              </a:ext>
            </a:extLst>
          </p:cNvPr>
          <p:cNvSpPr/>
          <p:nvPr/>
        </p:nvSpPr>
        <p:spPr>
          <a:xfrm>
            <a:off x="7504149" y="3832393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8E29C790-7E06-8044-A6FA-A336B4CBB771}"/>
              </a:ext>
            </a:extLst>
          </p:cNvPr>
          <p:cNvSpPr/>
          <p:nvPr/>
        </p:nvSpPr>
        <p:spPr>
          <a:xfrm>
            <a:off x="1306879" y="2590086"/>
            <a:ext cx="2223276" cy="6729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F6B196C4-1BBB-2048-9A7C-AE511B2FD4C0}"/>
              </a:ext>
            </a:extLst>
          </p:cNvPr>
          <p:cNvSpPr/>
          <p:nvPr/>
        </p:nvSpPr>
        <p:spPr>
          <a:xfrm>
            <a:off x="1301235" y="3314028"/>
            <a:ext cx="1613241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DAE2CCF3-5035-9144-B994-FB4E581B9DFF}"/>
              </a:ext>
            </a:extLst>
          </p:cNvPr>
          <p:cNvSpPr/>
          <p:nvPr/>
        </p:nvSpPr>
        <p:spPr>
          <a:xfrm>
            <a:off x="1301235" y="3884561"/>
            <a:ext cx="1198480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E6621C74-1D9D-4C46-A758-A728D139DFAE}"/>
              </a:ext>
            </a:extLst>
          </p:cNvPr>
          <p:cNvSpPr/>
          <p:nvPr/>
        </p:nvSpPr>
        <p:spPr>
          <a:xfrm>
            <a:off x="1273540" y="4435558"/>
            <a:ext cx="808597" cy="430220"/>
          </a:xfrm>
          <a:prstGeom prst="frame">
            <a:avLst>
              <a:gd name="adj1" fmla="val 68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13D68C5-B920-1E4C-95B5-CC2EC4D28F59}"/>
              </a:ext>
            </a:extLst>
          </p:cNvPr>
          <p:cNvSpPr txBox="1"/>
          <p:nvPr/>
        </p:nvSpPr>
        <p:spPr>
          <a:xfrm>
            <a:off x="1365330" y="2678231"/>
            <a:ext cx="217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3, </a:t>
            </a:r>
            <a:r>
              <a:rPr kumimoji="1" lang="en-US" altLang="zh-CN" sz="3600" dirty="0">
                <a:solidFill>
                  <a:srgbClr val="C00000"/>
                </a:solidFill>
              </a:rPr>
              <a:t>0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2, </a:t>
            </a:r>
            <a:r>
              <a:rPr kumimoji="1" lang="en-US" altLang="zh-CN" sz="3600" dirty="0">
                <a:solidFill>
                  <a:srgbClr val="C00000"/>
                </a:solidFill>
              </a:rPr>
              <a:t>0, 0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[1, </a:t>
            </a:r>
            <a:r>
              <a:rPr kumimoji="1" lang="en-US" altLang="zh-TW" sz="3600" dirty="0">
                <a:solidFill>
                  <a:srgbClr val="C00000"/>
                </a:solidFill>
              </a:rPr>
              <a:t>0, 0, 0</a:t>
            </a:r>
            <a:r>
              <a:rPr kumimoji="1" lang="en-US" altLang="zh-CN" sz="3600" dirty="0"/>
              <a:t>]</a:t>
            </a: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9ACD03A0-3146-8C4C-98A8-E8FCE4637B66}"/>
              </a:ext>
            </a:extLst>
          </p:cNvPr>
          <p:cNvSpPr/>
          <p:nvPr/>
        </p:nvSpPr>
        <p:spPr>
          <a:xfrm>
            <a:off x="4055513" y="3832393"/>
            <a:ext cx="537882" cy="411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B52BBB-5901-8349-9CD0-D83A9323361F}"/>
              </a:ext>
            </a:extLst>
          </p:cNvPr>
          <p:cNvSpPr/>
          <p:nvPr/>
        </p:nvSpPr>
        <p:spPr>
          <a:xfrm>
            <a:off x="4667336" y="3832393"/>
            <a:ext cx="276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err="1">
                <a:solidFill>
                  <a:srgbClr val="002060"/>
                </a:solidFill>
              </a:rPr>
              <a:t>Pack_padded_sequence</a:t>
            </a:r>
            <a:endParaRPr kumimoji="1" lang="en-US" altLang="zh-TW" dirty="0">
              <a:solidFill>
                <a:srgbClr val="00206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FEB605-6570-C646-A343-6028D5DF4A6B}"/>
              </a:ext>
            </a:extLst>
          </p:cNvPr>
          <p:cNvGrpSpPr/>
          <p:nvPr/>
        </p:nvGrpSpPr>
        <p:grpSpPr>
          <a:xfrm>
            <a:off x="5354699" y="4251404"/>
            <a:ext cx="1769601" cy="1903767"/>
            <a:chOff x="5113112" y="4133962"/>
            <a:chExt cx="2170466" cy="2309472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823245C-DFB1-AB40-82BF-B1E9EDC9B9D7}"/>
                </a:ext>
              </a:extLst>
            </p:cNvPr>
            <p:cNvSpPr txBox="1"/>
            <p:nvPr/>
          </p:nvSpPr>
          <p:spPr>
            <a:xfrm>
              <a:off x="5113112" y="4135109"/>
              <a:ext cx="21704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dirty="0"/>
                <a:t>[4, 4, 4, 4</a:t>
              </a:r>
              <a:r>
                <a:rPr kumimoji="1" lang="en-US" altLang="zh-CN" sz="2800" dirty="0"/>
                <a:t>]</a:t>
              </a:r>
              <a:endParaRPr kumimoji="1" lang="en-US" altLang="zh-TW" sz="2800" dirty="0"/>
            </a:p>
            <a:p>
              <a:r>
                <a:rPr kumimoji="1" lang="en-US" altLang="zh-TW" sz="2800" dirty="0"/>
                <a:t>[3</a:t>
              </a:r>
              <a:r>
                <a:rPr kumimoji="1" lang="en-US" altLang="zh-CN" sz="2800" dirty="0"/>
                <a:t>, 3, 3, </a:t>
              </a:r>
              <a:r>
                <a:rPr kumimoji="1" lang="en-US" altLang="zh-CN" sz="2800" dirty="0">
                  <a:solidFill>
                    <a:srgbClr val="C00000"/>
                  </a:solidFill>
                </a:rPr>
                <a:t>0</a:t>
              </a:r>
              <a:r>
                <a:rPr kumimoji="1" lang="en-US" altLang="zh-CN" sz="2800" dirty="0"/>
                <a:t>]</a:t>
              </a:r>
              <a:endParaRPr kumimoji="1" lang="en-US" altLang="zh-TW" sz="2800" dirty="0"/>
            </a:p>
            <a:p>
              <a:r>
                <a:rPr kumimoji="1" lang="en-US" altLang="zh-TW" sz="2800" dirty="0"/>
                <a:t>[2, </a:t>
              </a:r>
              <a:r>
                <a:rPr kumimoji="1" lang="en-US" altLang="zh-CN" sz="2800" dirty="0"/>
                <a:t>2, </a:t>
              </a:r>
              <a:r>
                <a:rPr kumimoji="1" lang="en-US" altLang="zh-CN" sz="2800" dirty="0">
                  <a:solidFill>
                    <a:srgbClr val="C00000"/>
                  </a:solidFill>
                </a:rPr>
                <a:t>0, 0</a:t>
              </a:r>
              <a:r>
                <a:rPr kumimoji="1" lang="en-US" altLang="zh-CN" sz="2800" dirty="0"/>
                <a:t>]</a:t>
              </a:r>
            </a:p>
            <a:p>
              <a:r>
                <a:rPr kumimoji="1" lang="en-US" altLang="zh-TW" sz="2800" dirty="0"/>
                <a:t>[1, </a:t>
              </a:r>
              <a:r>
                <a:rPr kumimoji="1" lang="en-US" altLang="zh-TW" sz="2800" dirty="0">
                  <a:solidFill>
                    <a:srgbClr val="C00000"/>
                  </a:solidFill>
                </a:rPr>
                <a:t>0, 0, 0</a:t>
              </a:r>
              <a:r>
                <a:rPr kumimoji="1" lang="en-US" altLang="zh-CN" sz="2800" dirty="0"/>
                <a:t>]</a:t>
              </a: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11274799-7167-DD4C-8EF8-62BE44B0BCE1}"/>
                </a:ext>
              </a:extLst>
            </p:cNvPr>
            <p:cNvSpPr/>
            <p:nvPr/>
          </p:nvSpPr>
          <p:spPr>
            <a:xfrm>
              <a:off x="5176337" y="4135110"/>
              <a:ext cx="501182" cy="2308324"/>
            </a:xfrm>
            <a:prstGeom prst="frame">
              <a:avLst>
                <a:gd name="adj1" fmla="val 5357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框架 32">
              <a:extLst>
                <a:ext uri="{FF2B5EF4-FFF2-40B4-BE49-F238E27FC236}">
                  <a16:creationId xmlns:a16="http://schemas.microsoft.com/office/drawing/2014/main" id="{7C1B0863-5D83-204A-90A6-EA45AD0FD150}"/>
                </a:ext>
              </a:extLst>
            </p:cNvPr>
            <p:cNvSpPr/>
            <p:nvPr/>
          </p:nvSpPr>
          <p:spPr>
            <a:xfrm>
              <a:off x="5717052" y="4135109"/>
              <a:ext cx="501182" cy="1694569"/>
            </a:xfrm>
            <a:prstGeom prst="frame">
              <a:avLst>
                <a:gd name="adj1" fmla="val 5357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框架 34">
              <a:extLst>
                <a:ext uri="{FF2B5EF4-FFF2-40B4-BE49-F238E27FC236}">
                  <a16:creationId xmlns:a16="http://schemas.microsoft.com/office/drawing/2014/main" id="{13942A2D-61F3-0F44-82F7-2FFB67307505}"/>
                </a:ext>
              </a:extLst>
            </p:cNvPr>
            <p:cNvSpPr/>
            <p:nvPr/>
          </p:nvSpPr>
          <p:spPr>
            <a:xfrm>
              <a:off x="6247497" y="4135108"/>
              <a:ext cx="414761" cy="1155309"/>
            </a:xfrm>
            <a:prstGeom prst="frame">
              <a:avLst>
                <a:gd name="adj1" fmla="val 5357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框架 35">
              <a:extLst>
                <a:ext uri="{FF2B5EF4-FFF2-40B4-BE49-F238E27FC236}">
                  <a16:creationId xmlns:a16="http://schemas.microsoft.com/office/drawing/2014/main" id="{2B9681EC-0D0F-064A-A2DF-1F5B83A31F0C}"/>
                </a:ext>
              </a:extLst>
            </p:cNvPr>
            <p:cNvSpPr/>
            <p:nvPr/>
          </p:nvSpPr>
          <p:spPr>
            <a:xfrm>
              <a:off x="6691521" y="4133962"/>
              <a:ext cx="414761" cy="517547"/>
            </a:xfrm>
            <a:prstGeom prst="frame">
              <a:avLst>
                <a:gd name="adj1" fmla="val 5357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EAA1AB-64C0-8A4A-A30E-8504A5C90D3D}"/>
              </a:ext>
            </a:extLst>
          </p:cNvPr>
          <p:cNvSpPr txBox="1"/>
          <p:nvPr/>
        </p:nvSpPr>
        <p:spPr>
          <a:xfrm>
            <a:off x="8336372" y="3744248"/>
            <a:ext cx="354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[4, 3, 2, 1, 4, 3, 2, 4, 3, 4</a:t>
            </a:r>
            <a:r>
              <a:rPr kumimoji="1" lang="en-US" altLang="zh-C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461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/>
              <a:pPr>
                <a:spcAft>
                  <a:spcPts val="600"/>
                </a:spcAft>
              </a:pPr>
              <a:t>5/10/20</a:t>
            </a:fld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538" y="6356350"/>
            <a:ext cx="1054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EB199874-13D5-2146-9F1D-C2A3985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Padding-Exercise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0E5DA0-F02F-A24C-A112-B5F559784BAC}"/>
              </a:ext>
            </a:extLst>
          </p:cNvPr>
          <p:cNvSpPr txBox="1"/>
          <p:nvPr/>
        </p:nvSpPr>
        <p:spPr>
          <a:xfrm>
            <a:off x="931830" y="2606379"/>
            <a:ext cx="2170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[5, 5, 5, 5]</a:t>
            </a:r>
          </a:p>
          <a:p>
            <a:r>
              <a:rPr kumimoji="1" lang="en-US" altLang="zh-TW" sz="3600" dirty="0"/>
              <a:t>[4, 4, 4, 4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[3</a:t>
            </a:r>
            <a:r>
              <a:rPr kumimoji="1" lang="en-US" altLang="zh-CN" sz="3600" dirty="0"/>
              <a:t>, 3, 3, </a:t>
            </a:r>
            <a:r>
              <a:rPr kumimoji="1" lang="en-US" altLang="zh-CN" sz="3600" dirty="0">
                <a:solidFill>
                  <a:srgbClr val="C00000"/>
                </a:solidFill>
              </a:rPr>
              <a:t>0</a:t>
            </a:r>
            <a:r>
              <a:rPr kumimoji="1" lang="en-US" altLang="zh-CN" sz="3600" dirty="0"/>
              <a:t>]</a:t>
            </a:r>
            <a:endParaRPr kumimoji="1" lang="en-US" altLang="zh-TW" sz="3600" dirty="0"/>
          </a:p>
          <a:p>
            <a:r>
              <a:rPr kumimoji="1" lang="en-US" altLang="zh-TW" sz="3600" dirty="0"/>
              <a:t>[2, </a:t>
            </a:r>
            <a:r>
              <a:rPr kumimoji="1" lang="en-US" altLang="zh-CN" sz="3600" dirty="0"/>
              <a:t>2, </a:t>
            </a:r>
            <a:r>
              <a:rPr kumimoji="1" lang="en-US" altLang="zh-CN" sz="3600" dirty="0">
                <a:solidFill>
                  <a:srgbClr val="C00000"/>
                </a:solidFill>
              </a:rPr>
              <a:t>0, 0</a:t>
            </a:r>
            <a:r>
              <a:rPr kumimoji="1" lang="en-US" altLang="zh-CN" sz="3600" dirty="0"/>
              <a:t>]</a:t>
            </a:r>
          </a:p>
          <a:p>
            <a:r>
              <a:rPr kumimoji="1" lang="en-US" altLang="zh-TW" sz="3600" dirty="0"/>
              <a:t>[1, </a:t>
            </a:r>
            <a:r>
              <a:rPr kumimoji="1" lang="en-US" altLang="zh-TW" sz="3600" dirty="0">
                <a:solidFill>
                  <a:srgbClr val="C00000"/>
                </a:solidFill>
              </a:rPr>
              <a:t>0, 0, 0</a:t>
            </a:r>
            <a:r>
              <a:rPr kumimoji="1" lang="en-US" altLang="zh-CN" sz="3600" dirty="0"/>
              <a:t>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F20822-205D-6A41-AE40-8DFD6D2B44B4}"/>
              </a:ext>
            </a:extLst>
          </p:cNvPr>
          <p:cNvSpPr txBox="1"/>
          <p:nvPr/>
        </p:nvSpPr>
        <p:spPr>
          <a:xfrm>
            <a:off x="5513913" y="2845956"/>
            <a:ext cx="240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4">
                    <a:lumMod val="75000"/>
                  </a:schemeClr>
                </a:solidFill>
              </a:rPr>
              <a:t>Mini batch size</a:t>
            </a:r>
            <a:endParaRPr kumimoji="1" lang="en-US" altLang="zh-TW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9C6E00-45FB-AE43-8C0D-7BC5689BE7C1}"/>
              </a:ext>
            </a:extLst>
          </p:cNvPr>
          <p:cNvSpPr txBox="1"/>
          <p:nvPr/>
        </p:nvSpPr>
        <p:spPr>
          <a:xfrm>
            <a:off x="5513912" y="4102684"/>
            <a:ext cx="24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Original length</a:t>
            </a:r>
            <a:endParaRPr kumimoji="1" lang="en-US" altLang="zh-TW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2451D0-485F-6E45-A875-89E34FA4ABDB}"/>
              </a:ext>
            </a:extLst>
          </p:cNvPr>
          <p:cNvSpPr/>
          <p:nvPr/>
        </p:nvSpPr>
        <p:spPr>
          <a:xfrm>
            <a:off x="8169981" y="2800669"/>
            <a:ext cx="174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[5, 4, 3, 2</a:t>
            </a:r>
            <a:r>
              <a:rPr kumimoji="1" lang="en-US" altLang="zh-CN" sz="2800" dirty="0"/>
              <a:t>]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B8D35B-E43C-CA4C-AD0C-01FBC3174473}"/>
              </a:ext>
            </a:extLst>
          </p:cNvPr>
          <p:cNvSpPr/>
          <p:nvPr/>
        </p:nvSpPr>
        <p:spPr>
          <a:xfrm>
            <a:off x="8169981" y="4071907"/>
            <a:ext cx="2129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[4, 4, 3, 2, 1</a:t>
            </a:r>
            <a:r>
              <a:rPr kumimoji="1" lang="en-US" altLang="zh-CN" sz="2800" dirty="0"/>
              <a:t>]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6095D8-FC17-8948-8329-386E6C07EAF4}"/>
              </a:ext>
            </a:extLst>
          </p:cNvPr>
          <p:cNvSpPr txBox="1"/>
          <p:nvPr/>
        </p:nvSpPr>
        <p:spPr>
          <a:xfrm>
            <a:off x="4098201" y="5036246"/>
            <a:ext cx="743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[5, 4, 3, 2, 1, 5, 4, 3, 2, 5</a:t>
            </a:r>
            <a:r>
              <a:rPr kumimoji="1" lang="en-US" altLang="zh-CN" sz="3600" dirty="0"/>
              <a:t>, 4, 3, </a:t>
            </a:r>
            <a:r>
              <a:rPr kumimoji="1" lang="en-US" altLang="zh-TW" sz="3600" dirty="0"/>
              <a:t>5, 4]</a:t>
            </a:r>
          </a:p>
        </p:txBody>
      </p:sp>
    </p:spTree>
    <p:extLst>
      <p:ext uri="{BB962C8B-B14F-4D97-AF65-F5344CB8AC3E}">
        <p14:creationId xmlns:p14="http://schemas.microsoft.com/office/powerpoint/2010/main" val="273255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一張含有 輪子 的圖片&#10;&#10;自動產生的描述">
            <a:extLst>
              <a:ext uri="{FF2B5EF4-FFF2-40B4-BE49-F238E27FC236}">
                <a16:creationId xmlns:a16="http://schemas.microsoft.com/office/drawing/2014/main" id="{C36226EC-C1AF-4A25-A9C9-47D46B753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2" r="24775" b="17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4800" dirty="0"/>
              <a:t>Implement-</a:t>
            </a:r>
            <a:r>
              <a:rPr kumimoji="1" lang="en-US" altLang="zh-TW" sz="3600" dirty="0"/>
              <a:t>Based on </a:t>
            </a:r>
            <a:r>
              <a:rPr kumimoji="1" lang="en-US" altLang="zh-TW" sz="3600" dirty="0" err="1"/>
              <a:t>Pytorch</a:t>
            </a:r>
            <a:endParaRPr kumimoji="1" lang="en-US" altLang="zh-TW" sz="4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2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94542822-FC3D-4C51-8C76-2254A2625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1" b="942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718010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2600">
                <a:solidFill>
                  <a:schemeClr val="bg1"/>
                </a:solidFill>
              </a:rPr>
              <a:t>Thanks for listening</a:t>
            </a:r>
            <a:endParaRPr kumimoji="1" lang="en-US" altLang="zh-TW" sz="26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D5B661-9548-384F-BA23-A3EDA74C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553" y="2157984"/>
            <a:ext cx="12658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762439-6EE1-8146-8084-670403F3B426}" type="datetime1">
              <a:rPr lang="en-US" altLang="zh-TW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C3D56-E0F8-4742-8443-BA3E0AC0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170" y="2157984"/>
            <a:ext cx="9076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51C7B7-16C8-CA46-8C8B-8A59C5F04157}"/>
              </a:ext>
            </a:extLst>
          </p:cNvPr>
          <p:cNvSpPr txBox="1"/>
          <p:nvPr/>
        </p:nvSpPr>
        <p:spPr>
          <a:xfrm>
            <a:off x="4410489" y="795367"/>
            <a:ext cx="20874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600" dirty="0">
                <a:solidFill>
                  <a:schemeClr val="bg1"/>
                </a:solidFill>
              </a:rPr>
              <a:t>Q&amp;A</a:t>
            </a:r>
            <a:endParaRPr kumimoji="1"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B0FBFD-8A61-BA44-A504-EBC18355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kumimoji="1" lang="en-US" altLang="zh-TW" sz="5200"/>
              <a:t>Outline</a:t>
            </a:r>
            <a:endParaRPr kumimoji="1" lang="zh-TW" altLang="en-US" sz="5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內容版面配置區 2">
            <a:extLst>
              <a:ext uri="{FF2B5EF4-FFF2-40B4-BE49-F238E27FC236}">
                <a16:creationId xmlns:a16="http://schemas.microsoft.com/office/drawing/2014/main" id="{6ED50F7D-3719-934F-A9E7-63DEC81F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723188" cy="2825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Concept about RNN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How to put embedded data into model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How to classify when getting outputs from the model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Padding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400" dirty="0"/>
              <a:t>Implement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514350" indent="-514350">
              <a:buFont typeface="+mj-lt"/>
              <a:buAutoNum type="arabicPeriod"/>
            </a:pPr>
            <a:endParaRPr kumimoji="1" lang="en-US" altLang="zh-TW" sz="2400" dirty="0"/>
          </a:p>
          <a:p>
            <a:pPr marL="514350" indent="-514350">
              <a:buFont typeface="+mj-lt"/>
              <a:buAutoNum type="arabicPeriod"/>
            </a:pPr>
            <a:endParaRPr kumimoji="1"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75577-ACC6-564D-9DE2-A771FF61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458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01032A-54EF-774A-83CE-394707C81199}" type="datetime1">
              <a:rPr lang="zh-TW" altLang="en-US" smtClean="0"/>
              <a:pPr>
                <a:spcAft>
                  <a:spcPts val="600"/>
                </a:spcAft>
              </a:pPr>
              <a:t>2020/5/10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A2974-EB52-3447-82CB-44257262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7" name="Picture 33" descr="一張含有 物件, 燈, 光, 時鐘 的圖片&#10;&#10;自動產生的描述">
            <a:extLst>
              <a:ext uri="{FF2B5EF4-FFF2-40B4-BE49-F238E27FC236}">
                <a16:creationId xmlns:a16="http://schemas.microsoft.com/office/drawing/2014/main" id="{DD474006-C0D3-45AD-8266-6B8F1FBB2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16" r="7658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/>
              <a:t>Concept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DD6F07-9D00-0A4C-BFF0-459E4F24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21537"/>
            <a:ext cx="11097349" cy="3745355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FF56DD-3DE8-9C4D-99B0-1CB33286CF05}"/>
              </a:ext>
            </a:extLst>
          </p:cNvPr>
          <p:cNvSpPr/>
          <p:nvPr/>
        </p:nvSpPr>
        <p:spPr>
          <a:xfrm>
            <a:off x="7883657" y="795305"/>
            <a:ext cx="3387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rgbClr val="FF0000"/>
                </a:solidFill>
              </a:rPr>
              <a:t>r</a:t>
            </a:r>
            <a:r>
              <a:rPr kumimoji="1" lang="en-US" altLang="zh-TW" sz="3600" dirty="0" err="1">
                <a:solidFill>
                  <a:srgbClr val="FF0000"/>
                </a:solidFill>
              </a:rPr>
              <a:t>nn</a:t>
            </a:r>
            <a:r>
              <a:rPr kumimoji="1" lang="en-US" altLang="zh-TW" sz="3600" dirty="0">
                <a:solidFill>
                  <a:srgbClr val="FF0000"/>
                </a:solidFill>
              </a:rPr>
              <a:t>? </a:t>
            </a:r>
            <a:r>
              <a:rPr kumimoji="1" lang="en-US" altLang="zh-TW" sz="3600" dirty="0" err="1">
                <a:solidFill>
                  <a:srgbClr val="FF0000"/>
                </a:solidFill>
              </a:rPr>
              <a:t>lstm</a:t>
            </a:r>
            <a:r>
              <a:rPr kumimoji="1" lang="en-US" altLang="zh-TW" sz="3600" dirty="0">
                <a:solidFill>
                  <a:srgbClr val="FF0000"/>
                </a:solidFill>
              </a:rPr>
              <a:t>? </a:t>
            </a:r>
            <a:r>
              <a:rPr kumimoji="1" lang="en-US" altLang="zh-TW" sz="3600" dirty="0" err="1">
                <a:solidFill>
                  <a:srgbClr val="FF0000"/>
                </a:solidFill>
              </a:rPr>
              <a:t>gru</a:t>
            </a:r>
            <a:r>
              <a:rPr kumimoji="1" lang="en-US" altLang="zh-TW" sz="3600" dirty="0">
                <a:solidFill>
                  <a:srgbClr val="FF0000"/>
                </a:solidFill>
              </a:rPr>
              <a:t>?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7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/>
              <a:t>Concept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DD6F07-9D00-0A4C-BFF0-459E4F24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21537"/>
            <a:ext cx="11097349" cy="3745355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3D9C2E-6587-DD4C-A9F6-311C52BBD86D}"/>
              </a:ext>
            </a:extLst>
          </p:cNvPr>
          <p:cNvSpPr txBox="1"/>
          <p:nvPr/>
        </p:nvSpPr>
        <p:spPr>
          <a:xfrm>
            <a:off x="7770290" y="895107"/>
            <a:ext cx="384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This is “RNN” structure</a:t>
            </a:r>
          </a:p>
        </p:txBody>
      </p:sp>
    </p:spTree>
    <p:extLst>
      <p:ext uri="{BB962C8B-B14F-4D97-AF65-F5344CB8AC3E}">
        <p14:creationId xmlns:p14="http://schemas.microsoft.com/office/powerpoint/2010/main" val="89609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B95D780A-FF7F-4E4E-B3D8-4AFEDB12E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282" r="77282"/>
          <a:stretch/>
        </p:blipFill>
        <p:spPr>
          <a:xfrm>
            <a:off x="5715000" y="126148"/>
            <a:ext cx="5542065" cy="18650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/>
              <a:t>Concept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8FE7823-7D51-A247-918A-ECB24559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488393"/>
            <a:ext cx="11219197" cy="33745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245CFE-E0EC-A249-8E87-04A066A5A2D5}"/>
              </a:ext>
            </a:extLst>
          </p:cNvPr>
          <p:cNvSpPr txBox="1"/>
          <p:nvPr/>
        </p:nvSpPr>
        <p:spPr>
          <a:xfrm>
            <a:off x="4365249" y="2088778"/>
            <a:ext cx="339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These are RNN’s “cells”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09CDD4-9AD3-7342-A75D-1FB794E915F4}"/>
              </a:ext>
            </a:extLst>
          </p:cNvPr>
          <p:cNvSpPr/>
          <p:nvPr/>
        </p:nvSpPr>
        <p:spPr bwMode="auto">
          <a:xfrm>
            <a:off x="10502153" y="721685"/>
            <a:ext cx="609600" cy="3950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652A0FAB-0A57-F64D-A0D8-28682BFFC0E4}"/>
              </a:ext>
            </a:extLst>
          </p:cNvPr>
          <p:cNvCxnSpPr>
            <a:cxnSpLocks/>
          </p:cNvCxnSpPr>
          <p:nvPr/>
        </p:nvCxnSpPr>
        <p:spPr bwMode="auto">
          <a:xfrm flipV="1">
            <a:off x="7726117" y="1191188"/>
            <a:ext cx="2668459" cy="111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33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How to put embedded data into model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58E96C-B665-9A4E-AD1B-4A4D8540BC30}"/>
              </a:ext>
            </a:extLst>
          </p:cNvPr>
          <p:cNvSpPr txBox="1"/>
          <p:nvPr/>
        </p:nvSpPr>
        <p:spPr>
          <a:xfrm>
            <a:off x="3765229" y="2620964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Input shape must be 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922F21-507C-A241-9817-351252DCF968}"/>
              </a:ext>
            </a:extLst>
          </p:cNvPr>
          <p:cNvSpPr txBox="1"/>
          <p:nvPr/>
        </p:nvSpPr>
        <p:spPr>
          <a:xfrm>
            <a:off x="3609513" y="36125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[</a:t>
            </a:r>
            <a:r>
              <a:rPr lang="en-US" altLang="zh-TW" dirty="0"/>
              <a:t>batch size</a:t>
            </a:r>
            <a:r>
              <a:rPr kumimoji="1" lang="en-US" altLang="zh-CN" dirty="0"/>
              <a:t>, </a:t>
            </a:r>
            <a:r>
              <a:rPr lang="en-US" altLang="zh-CN" dirty="0"/>
              <a:t>sequence length</a:t>
            </a:r>
            <a:r>
              <a:rPr kumimoji="1" lang="en-US" altLang="zh-CN" dirty="0"/>
              <a:t>, hidden size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E73F51-16C3-FF4A-BD0E-F619F304199F}"/>
              </a:ext>
            </a:extLst>
          </p:cNvPr>
          <p:cNvSpPr txBox="1"/>
          <p:nvPr/>
        </p:nvSpPr>
        <p:spPr>
          <a:xfrm>
            <a:off x="6891668" y="249673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</a:rPr>
              <a:t>3D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4DDF42-C805-384D-8A9E-77918F6E91F9}"/>
              </a:ext>
            </a:extLst>
          </p:cNvPr>
          <p:cNvSpPr txBox="1"/>
          <p:nvPr/>
        </p:nvSpPr>
        <p:spPr>
          <a:xfrm>
            <a:off x="3491024" y="45440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e.g. [4, </a:t>
            </a:r>
            <a:r>
              <a:rPr lang="en-US" altLang="zh-TW" dirty="0"/>
              <a:t>3</a:t>
            </a:r>
            <a:r>
              <a:rPr kumimoji="1" lang="en-US" altLang="zh-TW" dirty="0"/>
              <a:t>, 100]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9F61EB-5E8C-E945-B7FC-742AA7DB4775}"/>
              </a:ext>
            </a:extLst>
          </p:cNvPr>
          <p:cNvSpPr txBox="1"/>
          <p:nvPr/>
        </p:nvSpPr>
        <p:spPr>
          <a:xfrm>
            <a:off x="6400493" y="4378897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[[</a:t>
            </a:r>
            <a:r>
              <a:rPr kumimoji="1" lang="en-US" altLang="zh-CN" sz="1200" dirty="0"/>
              <a:t>[0.123, -0.456…], [100], </a:t>
            </a:r>
            <a:r>
              <a:rPr lang="en-US" altLang="zh-CN" sz="1200" dirty="0"/>
              <a:t>[100]</a:t>
            </a:r>
            <a:r>
              <a:rPr kumimoji="1" lang="en-US" altLang="zh-TW" sz="1200" dirty="0"/>
              <a:t>]</a:t>
            </a:r>
            <a:endParaRPr kumimoji="1"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E0A9DE-F238-974F-8A83-F0ACA6E0403C}"/>
              </a:ext>
            </a:extLst>
          </p:cNvPr>
          <p:cNvSpPr txBox="1"/>
          <p:nvPr/>
        </p:nvSpPr>
        <p:spPr>
          <a:xfrm>
            <a:off x="6462824" y="4572625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[</a:t>
            </a:r>
            <a:r>
              <a:rPr kumimoji="1" lang="en-US" altLang="zh-CN" sz="1200" dirty="0"/>
              <a:t>[0.123, -0.456…], [100], </a:t>
            </a:r>
            <a:r>
              <a:rPr lang="en-US" altLang="zh-CN" sz="1200" dirty="0"/>
              <a:t>[100]</a:t>
            </a:r>
            <a:r>
              <a:rPr kumimoji="1" lang="en-US" altLang="zh-TW" sz="1200" dirty="0"/>
              <a:t>]</a:t>
            </a:r>
            <a:endParaRPr kumimoji="1"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5417782-7DDC-A04A-B170-DA5BD4AADBC2}"/>
              </a:ext>
            </a:extLst>
          </p:cNvPr>
          <p:cNvSpPr txBox="1"/>
          <p:nvPr/>
        </p:nvSpPr>
        <p:spPr>
          <a:xfrm>
            <a:off x="6462824" y="4971634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[</a:t>
            </a:r>
            <a:r>
              <a:rPr kumimoji="1" lang="en-US" altLang="zh-CN" sz="1200" dirty="0"/>
              <a:t>[0.123, -0.456…], [100], </a:t>
            </a:r>
            <a:r>
              <a:rPr lang="en-US" altLang="zh-CN" sz="1200" dirty="0"/>
              <a:t>[100]</a:t>
            </a:r>
            <a:r>
              <a:rPr kumimoji="1" lang="en-US" altLang="zh-TW" sz="1200" dirty="0"/>
              <a:t>]]</a:t>
            </a:r>
            <a:endParaRPr kumimoji="1"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23978BF-6A84-6440-BC5F-1564F7F90E3C}"/>
              </a:ext>
            </a:extLst>
          </p:cNvPr>
          <p:cNvCxnSpPr/>
          <p:nvPr/>
        </p:nvCxnSpPr>
        <p:spPr bwMode="auto">
          <a:xfrm>
            <a:off x="6306081" y="4463667"/>
            <a:ext cx="0" cy="6063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26FFE0D-CF24-C747-A106-C98E3DAE037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62824" y="5290198"/>
            <a:ext cx="2214143" cy="25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E9F3857-D19D-2B4E-9A56-3AD34CBFF92F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8624" y="4216493"/>
            <a:ext cx="2057400" cy="1913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E3BCC6-26A6-E742-8A19-C8E52F69F05C}"/>
              </a:ext>
            </a:extLst>
          </p:cNvPr>
          <p:cNvSpPr txBox="1"/>
          <p:nvPr/>
        </p:nvSpPr>
        <p:spPr>
          <a:xfrm>
            <a:off x="5905710" y="4613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73A900-B356-C242-A603-4EFCF9B6DEB4}"/>
              </a:ext>
            </a:extLst>
          </p:cNvPr>
          <p:cNvSpPr txBox="1"/>
          <p:nvPr/>
        </p:nvSpPr>
        <p:spPr>
          <a:xfrm>
            <a:off x="6462146" y="4782558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[</a:t>
            </a:r>
            <a:r>
              <a:rPr kumimoji="1" lang="en-US" altLang="zh-CN" sz="1200" dirty="0"/>
              <a:t>[0.123, -0.456…], [100], </a:t>
            </a:r>
            <a:r>
              <a:rPr lang="en-US" altLang="zh-CN" sz="1200" dirty="0"/>
              <a:t>[100]</a:t>
            </a:r>
            <a:r>
              <a:rPr kumimoji="1" lang="en-US" altLang="zh-TW" sz="1200" dirty="0"/>
              <a:t>]</a:t>
            </a:r>
            <a:endParaRPr kumimoji="1"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E7EEDC-FE79-0247-B187-04DE103D3DC8}"/>
              </a:ext>
            </a:extLst>
          </p:cNvPr>
          <p:cNvSpPr txBox="1"/>
          <p:nvPr/>
        </p:nvSpPr>
        <p:spPr>
          <a:xfrm>
            <a:off x="7533175" y="5378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FE40BB-D8FE-1046-ADFF-F0D635134F14}"/>
              </a:ext>
            </a:extLst>
          </p:cNvPr>
          <p:cNvSpPr txBox="1"/>
          <p:nvPr/>
        </p:nvSpPr>
        <p:spPr>
          <a:xfrm>
            <a:off x="9230934" y="39818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2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How to classify when getting outputs from the model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37F3ADF-4804-A74D-B5A5-EFC482F2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21537"/>
            <a:ext cx="11097349" cy="37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How to classify when getting outputs from the model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37F3ADF-4804-A74D-B5A5-EFC482F2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84606"/>
            <a:ext cx="11097349" cy="37453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133C49-E03D-9540-B4F6-4B4DDE4E8CB7}"/>
              </a:ext>
            </a:extLst>
          </p:cNvPr>
          <p:cNvSpPr/>
          <p:nvPr/>
        </p:nvSpPr>
        <p:spPr bwMode="auto">
          <a:xfrm>
            <a:off x="9855526" y="2956456"/>
            <a:ext cx="723275" cy="563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D5B97C-B66C-0C4B-85AD-BDC4294398FC}"/>
              </a:ext>
            </a:extLst>
          </p:cNvPr>
          <p:cNvSpPr txBox="1"/>
          <p:nvPr/>
        </p:nvSpPr>
        <p:spPr>
          <a:xfrm>
            <a:off x="8869680" y="2305290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FC (64,100) &gt; (100, 2) &gt; (64, 2)</a:t>
            </a:r>
            <a:endParaRPr kumimoji="1"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381CDC-E723-DA46-A3E2-806A596E4BBB}"/>
              </a:ext>
            </a:extLst>
          </p:cNvPr>
          <p:cNvSpPr txBox="1"/>
          <p:nvPr/>
        </p:nvSpPr>
        <p:spPr>
          <a:xfrm>
            <a:off x="9855527" y="171113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softmax</a:t>
            </a:r>
            <a:endParaRPr kumimoji="1" lang="zh-TW" altLang="en-US" sz="1200" dirty="0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07757450-A8F0-E244-B7F8-5C3A8AF199EE}"/>
              </a:ext>
            </a:extLst>
          </p:cNvPr>
          <p:cNvSpPr/>
          <p:nvPr/>
        </p:nvSpPr>
        <p:spPr bwMode="auto">
          <a:xfrm rot="16200000">
            <a:off x="10111840" y="2653252"/>
            <a:ext cx="228600" cy="1731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E3E71050-6222-1341-B12E-6E31C48277AB}"/>
              </a:ext>
            </a:extLst>
          </p:cNvPr>
          <p:cNvSpPr/>
          <p:nvPr/>
        </p:nvSpPr>
        <p:spPr bwMode="auto">
          <a:xfrm rot="16200000">
            <a:off x="10111840" y="2043652"/>
            <a:ext cx="228600" cy="1731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4E61CD-CD14-E24C-B6CB-66F19BB3627B}"/>
              </a:ext>
            </a:extLst>
          </p:cNvPr>
          <p:cNvSpPr txBox="1"/>
          <p:nvPr/>
        </p:nvSpPr>
        <p:spPr>
          <a:xfrm>
            <a:off x="3319272" y="2259123"/>
            <a:ext cx="532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b_size,h_size</a:t>
            </a:r>
            <a:r>
              <a:rPr lang="en-US" altLang="zh-TW" dirty="0"/>
              <a:t>) &gt; (</a:t>
            </a:r>
            <a:r>
              <a:rPr lang="en-US" altLang="zh-TW" dirty="0" err="1"/>
              <a:t>h_size</a:t>
            </a:r>
            <a:r>
              <a:rPr lang="en-US" altLang="zh-TW" dirty="0"/>
              <a:t>, </a:t>
            </a:r>
            <a:r>
              <a:rPr lang="en-US" altLang="zh-TW" dirty="0" err="1"/>
              <a:t>o_size</a:t>
            </a:r>
            <a:r>
              <a:rPr lang="en-US" altLang="zh-TW" dirty="0"/>
              <a:t>) &gt; (</a:t>
            </a:r>
            <a:r>
              <a:rPr lang="en-US" altLang="zh-TW" dirty="0" err="1"/>
              <a:t>b_size</a:t>
            </a:r>
            <a:r>
              <a:rPr lang="en-US" altLang="zh-TW" dirty="0"/>
              <a:t>, </a:t>
            </a:r>
            <a:r>
              <a:rPr lang="en-US" altLang="zh-TW" dirty="0" err="1"/>
              <a:t>o_size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7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85FC-3324-5D40-8E2E-6C0E6DCD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75213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dirty="0"/>
              <a:t>How to classify when getting outputs from the model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AA983-B194-8144-AFB2-1E85A4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57226-0D34-9144-9761-CF3EEA2AD157}" type="datetime1">
              <a:rPr lang="en-US" altLang="zh-TW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F827E7-3532-7A44-9A1D-E4A5C3D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835E180-D13E-9649-A137-3987B26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34" y="1689944"/>
            <a:ext cx="5369442" cy="49616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6D701CF-014C-E544-8126-96AB12810317}"/>
              </a:ext>
            </a:extLst>
          </p:cNvPr>
          <p:cNvSpPr/>
          <p:nvPr/>
        </p:nvSpPr>
        <p:spPr bwMode="auto">
          <a:xfrm>
            <a:off x="7121580" y="4604045"/>
            <a:ext cx="716387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1C676B-9CED-9143-BD6C-04E1B504A165}"/>
              </a:ext>
            </a:extLst>
          </p:cNvPr>
          <p:cNvSpPr/>
          <p:nvPr/>
        </p:nvSpPr>
        <p:spPr bwMode="auto">
          <a:xfrm>
            <a:off x="3864935" y="3675463"/>
            <a:ext cx="716387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2DDFB7-C82E-124F-8565-0682039363C8}"/>
              </a:ext>
            </a:extLst>
          </p:cNvPr>
          <p:cNvSpPr txBox="1"/>
          <p:nvPr/>
        </p:nvSpPr>
        <p:spPr>
          <a:xfrm>
            <a:off x="8866359" y="38840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Concatenate([100, 100])</a:t>
            </a:r>
            <a:endParaRPr kumimoji="1" lang="zh-TW" altLang="en-US" sz="1400" dirty="0"/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788E165A-7D2B-A246-8F0C-C7A0D428F521}"/>
              </a:ext>
            </a:extLst>
          </p:cNvPr>
          <p:cNvSpPr/>
          <p:nvPr/>
        </p:nvSpPr>
        <p:spPr bwMode="auto">
          <a:xfrm rot="5400000">
            <a:off x="9779492" y="4368084"/>
            <a:ext cx="228600" cy="17317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07442C-0A17-8346-B12B-88D13CF0DDF4}"/>
              </a:ext>
            </a:extLst>
          </p:cNvPr>
          <p:cNvSpPr txBox="1"/>
          <p:nvPr/>
        </p:nvSpPr>
        <p:spPr>
          <a:xfrm>
            <a:off x="9652380" y="47594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200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8086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841"/>
      </a:dk2>
      <a:lt2>
        <a:srgbClr val="E8E4E2"/>
      </a:lt2>
      <a:accent1>
        <a:srgbClr val="29A4E7"/>
      </a:accent1>
      <a:accent2>
        <a:srgbClr val="1E48D6"/>
      </a:accent2>
      <a:accent3>
        <a:srgbClr val="5230E8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1075</Words>
  <Application>Microsoft Macintosh PowerPoint</Application>
  <PresentationFormat>寬螢幕</PresentationFormat>
  <Paragraphs>178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Elephant</vt:lpstr>
      <vt:lpstr>Arial</vt:lpstr>
      <vt:lpstr>Avenir Next LT Pro</vt:lpstr>
      <vt:lpstr>Calibri</vt:lpstr>
      <vt:lpstr>Century Gothic</vt:lpstr>
      <vt:lpstr>AccentBoxVTI</vt:lpstr>
      <vt:lpstr>BrushVTI</vt:lpstr>
      <vt:lpstr>NLP Tutorial 1</vt:lpstr>
      <vt:lpstr>Outline</vt:lpstr>
      <vt:lpstr>Concept</vt:lpstr>
      <vt:lpstr>Concept</vt:lpstr>
      <vt:lpstr>Concept</vt:lpstr>
      <vt:lpstr>How to put embedded data into model</vt:lpstr>
      <vt:lpstr>How to classify when getting outputs from the model</vt:lpstr>
      <vt:lpstr>How to classify when getting outputs from the model</vt:lpstr>
      <vt:lpstr>How to classify when getting outputs from the model</vt:lpstr>
      <vt:lpstr>PowerPoint 簡報</vt:lpstr>
      <vt:lpstr>Padding</vt:lpstr>
      <vt:lpstr>Padding</vt:lpstr>
      <vt:lpstr>Padding</vt:lpstr>
      <vt:lpstr>Padding</vt:lpstr>
      <vt:lpstr>Padding</vt:lpstr>
      <vt:lpstr>Padding</vt:lpstr>
      <vt:lpstr>Padding-Exercise</vt:lpstr>
      <vt:lpstr>Implement-Based on Pytorch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Tutorial 1</dc:title>
  <dc:creator>w8962</dc:creator>
  <cp:lastModifiedBy>Kyrie Lien/WZS/Wistron</cp:lastModifiedBy>
  <cp:revision>43</cp:revision>
  <dcterms:created xsi:type="dcterms:W3CDTF">2020-05-05T08:56:06Z</dcterms:created>
  <dcterms:modified xsi:type="dcterms:W3CDTF">2020-05-10T02:53:28Z</dcterms:modified>
</cp:coreProperties>
</file>