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7" r:id="rId1"/>
    <p:sldMasterId id="2147483719" r:id="rId2"/>
  </p:sldMasterIdLst>
  <p:notesMasterIdLst>
    <p:notesMasterId r:id="rId30"/>
  </p:notesMasterIdLst>
  <p:sldIdLst>
    <p:sldId id="256" r:id="rId3"/>
    <p:sldId id="257" r:id="rId4"/>
    <p:sldId id="261" r:id="rId5"/>
    <p:sldId id="276"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4650"/>
  </p:normalViewPr>
  <p:slideViewPr>
    <p:cSldViewPr snapToGrid="0" snapToObjects="1">
      <p:cViewPr varScale="1">
        <p:scale>
          <a:sx n="120" d="100"/>
          <a:sy n="120" d="100"/>
        </p:scale>
        <p:origin x="8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284D5-014E-9D4D-A7A9-E00AF7828560}" type="datetimeFigureOut">
              <a:rPr kumimoji="1" lang="zh-TW" altLang="en-US" smtClean="0"/>
              <a:t>2020/5/8</a:t>
            </a:fld>
            <a:endParaRPr kumimoji="1"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TW" altLang="en-US"/>
              <a:t>按一下以編輯母片文字樣式</a:t>
            </a:r>
          </a:p>
          <a:p>
            <a:pPr lvl="1"/>
            <a:r>
              <a:rPr kumimoji="1" lang="zh-TW" altLang="en-US"/>
              <a:t>第二層</a:t>
            </a:r>
          </a:p>
          <a:p>
            <a:pPr lvl="2"/>
            <a:r>
              <a:rPr kumimoji="1" lang="zh-TW" altLang="en-US"/>
              <a:t>第三層</a:t>
            </a:r>
          </a:p>
          <a:p>
            <a:pPr lvl="3"/>
            <a:r>
              <a:rPr kumimoji="1" lang="zh-TW" altLang="en-US"/>
              <a:t>第四層</a:t>
            </a:r>
          </a:p>
          <a:p>
            <a:pPr lvl="4"/>
            <a:r>
              <a:rPr kumimoji="1"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D961E-13B9-E544-938A-804F5D8454C9}" type="slidenum">
              <a:rPr kumimoji="1" lang="zh-TW" altLang="en-US" smtClean="0"/>
              <a:t>‹#›</a:t>
            </a:fld>
            <a:endParaRPr kumimoji="1" lang="zh-TW" altLang="en-US"/>
          </a:p>
        </p:txBody>
      </p:sp>
    </p:spTree>
    <p:extLst>
      <p:ext uri="{BB962C8B-B14F-4D97-AF65-F5344CB8AC3E}">
        <p14:creationId xmlns:p14="http://schemas.microsoft.com/office/powerpoint/2010/main" val="1984346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D72BD401-E004-7342-967C-F346C253119A}" type="datetime1">
              <a:rPr lang="zh-TW" altLang="en-US" smtClean="0"/>
              <a:t>2020/5/8</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326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8336DD5-36E6-7B44-BF08-F2908EBF3D20}" type="datetime1">
              <a:rPr lang="zh-TW" altLang="en-US" smtClean="0"/>
              <a:t>2020/5/8</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224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139FA794-735F-7549-BBBC-50C63221E805}" type="datetime1">
              <a:rPr lang="zh-TW" altLang="en-US" smtClean="0"/>
              <a:t>2020/5/8</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3377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21C9BA7F-95B5-524A-8E87-DBDDCC1D954D}" type="datetime1">
              <a:rPr lang="zh-TW" altLang="en-US" smtClean="0"/>
              <a:t>2020/5/8</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34464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196255AA-9B3A-314B-8843-1E113B63B590}" type="datetime1">
              <a:rPr lang="zh-TW" altLang="en-US" smtClean="0"/>
              <a:t>2020/5/8</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43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CF99EA2A-7C0F-A94B-85BD-0F823B8E7A3A}" type="datetime1">
              <a:rPr lang="zh-TW" altLang="en-US" smtClean="0"/>
              <a:t>2020/5/8</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1797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23FA00E4-324B-8849-BACE-15BA4238344E}" type="datetime1">
              <a:rPr lang="zh-TW" altLang="en-US" smtClean="0"/>
              <a:t>2020/5/8</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9171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62455C2E-BF2B-464C-AD1F-CF23A67B6E9A}" type="datetime1">
              <a:rPr lang="zh-TW" altLang="en-US" smtClean="0"/>
              <a:t>2020/5/8</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93528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5DE3F222-8A16-BC47-8861-F88F4D29FEA8}" type="datetime1">
              <a:rPr lang="zh-TW" altLang="en-US" smtClean="0"/>
              <a:t>2020/5/8</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32313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52823D3F-0065-514C-B9AD-D791C714165F}" type="datetime1">
              <a:rPr lang="zh-TW" altLang="en-US" smtClean="0"/>
              <a:t>2020/5/8</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60263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D6C0D2E2-4896-AB48-9994-87F612E64687}" type="datetime1">
              <a:rPr lang="zh-TW" altLang="en-US" smtClean="0"/>
              <a:t>2020/5/8</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153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C07DACC8-D758-4B4C-8401-53FAD72F0F6F}" type="datetime1">
              <a:rPr lang="zh-TW" altLang="en-US" smtClean="0"/>
              <a:t>2020/5/8</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1071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734FF273-4A9D-A84A-8F52-BE813AD5D91D}" type="datetime1">
              <a:rPr lang="zh-TW" altLang="en-US" smtClean="0"/>
              <a:t>2020/5/8</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524673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E05A6465-FF16-5841-9EA5-3282D237EC42}" type="datetime1">
              <a:rPr lang="zh-TW" altLang="en-US" smtClean="0"/>
              <a:t>2020/5/8</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93024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CDA39120-A6EE-6848-BE74-B60D2069BE44}" type="datetime1">
              <a:rPr lang="zh-TW" altLang="en-US" smtClean="0"/>
              <a:t>2020/5/8</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9339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FE16715-E6F1-6042-9C9E-4B7E8CE3F291}" type="datetime1">
              <a:rPr lang="zh-TW" altLang="en-US" smtClean="0"/>
              <a:t>2020/5/8</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5024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A88D2A83-E604-8B41-816F-D91F36CCC53A}" type="datetime1">
              <a:rPr lang="zh-TW" altLang="en-US" smtClean="0"/>
              <a:t>2020/5/8</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374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12844AC9-350E-3148-83D1-F3724377A4A1}" type="datetime1">
              <a:rPr lang="zh-TW" altLang="en-US" smtClean="0"/>
              <a:t>2020/5/8</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1247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81620E64-B6E4-8745-9B4E-3EAD14E5889F}" type="datetime1">
              <a:rPr lang="zh-TW" altLang="en-US" smtClean="0"/>
              <a:t>2020/5/8</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419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D7BE1F83-29CD-0E49-B50E-F9A4FBB6F71B}" type="datetime1">
              <a:rPr lang="zh-TW" altLang="en-US" smtClean="0"/>
              <a:t>2020/5/8</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4556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DC4B3DBA-A9C4-E642-9D62-1298DD87CBAD}" type="datetime1">
              <a:rPr lang="zh-TW" altLang="en-US" smtClean="0"/>
              <a:t>2020/5/8</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6338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92D174B1-1720-3E46-AB58-34463D5698A3}" type="datetime1">
              <a:rPr lang="zh-TW" altLang="en-US" smtClean="0"/>
              <a:t>2020/5/8</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983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A5A7A64A-04D9-A54F-A2C7-8E255524966F}" type="datetime1">
              <a:rPr lang="zh-TW" altLang="en-US" smtClean="0"/>
              <a:t>2020/5/8</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237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BF50EE-FE96-0843-BD3F-61F313376F2B}" type="datetime1">
              <a:rPr lang="zh-TW" altLang="en-US" smtClean="0"/>
              <a:t>2020/5/8</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9578185"/>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6" r:id="rId6"/>
    <p:sldLayoutId id="2147483811" r:id="rId7"/>
    <p:sldLayoutId id="2147483812" r:id="rId8"/>
    <p:sldLayoutId id="2147483813" r:id="rId9"/>
    <p:sldLayoutId id="2147483815" r:id="rId10"/>
    <p:sldLayoutId id="2147483814"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2B0A7-6E6A-0B44-9BED-F72207CE3EEA}" type="datetime1">
              <a:rPr lang="zh-TW" altLang="en-US" smtClean="0"/>
              <a:t>2020/5/8</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61211703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07" r:id="rId5"/>
    <p:sldLayoutId id="2147483708" r:id="rId6"/>
    <p:sldLayoutId id="2147483714" r:id="rId7"/>
    <p:sldLayoutId id="2147483709" r:id="rId8"/>
    <p:sldLayoutId id="2147483710" r:id="rId9"/>
    <p:sldLayoutId id="2147483711" r:id="rId10"/>
    <p:sldLayoutId id="2147483712" r:id="rId11"/>
    <p:sldLayoutId id="2147483713" r:id="rId12"/>
  </p:sldLayoutIdLst>
  <p:hf hdr="0" ftr="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gist.github.com/hscspring/c985355e0814f01437eaf8fd55fd799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一張含有 桌, 彩色, 傘, 電腦 的圖片&#10;&#10;自動產生的描述">
            <a:extLst>
              <a:ext uri="{FF2B5EF4-FFF2-40B4-BE49-F238E27FC236}">
                <a16:creationId xmlns:a16="http://schemas.microsoft.com/office/drawing/2014/main" id="{8D854BB8-E0B8-4818-B164-670CF8846172}"/>
              </a:ext>
            </a:extLst>
          </p:cNvPr>
          <p:cNvPicPr>
            <a:picLocks noChangeAspect="1"/>
          </p:cNvPicPr>
          <p:nvPr/>
        </p:nvPicPr>
        <p:blipFill rotWithShape="1">
          <a:blip r:embed="rId2"/>
          <a:srcRect t="5285" r="9091" b="3807"/>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8471633A-1D48-0F44-8DA1-FAB9CA43FD2B}"/>
              </a:ext>
            </a:extLst>
          </p:cNvPr>
          <p:cNvSpPr>
            <a:spLocks noGrp="1"/>
          </p:cNvSpPr>
          <p:nvPr>
            <p:ph type="ctrTitle"/>
          </p:nvPr>
        </p:nvSpPr>
        <p:spPr>
          <a:xfrm>
            <a:off x="477981" y="1122362"/>
            <a:ext cx="4023360" cy="2802219"/>
          </a:xfrm>
        </p:spPr>
        <p:txBody>
          <a:bodyPr anchor="b">
            <a:normAutofit/>
          </a:bodyPr>
          <a:lstStyle/>
          <a:p>
            <a:r>
              <a:rPr kumimoji="1" lang="en-US" altLang="zh-TW" sz="3200">
                <a:solidFill>
                  <a:schemeClr val="bg1"/>
                </a:solidFill>
              </a:rPr>
              <a:t>NLP</a:t>
            </a:r>
            <a:br>
              <a:rPr kumimoji="1" lang="en-US" altLang="zh-TW" sz="3200">
                <a:solidFill>
                  <a:schemeClr val="bg1"/>
                </a:solidFill>
              </a:rPr>
            </a:br>
            <a:r>
              <a:rPr kumimoji="1" lang="en-US" altLang="zh-TW" sz="3200">
                <a:solidFill>
                  <a:schemeClr val="bg1"/>
                </a:solidFill>
              </a:rPr>
              <a:t>Getting Started</a:t>
            </a:r>
            <a:endParaRPr kumimoji="1" lang="zh-TW" altLang="en-US" sz="3200">
              <a:solidFill>
                <a:schemeClr val="bg1"/>
              </a:solidFill>
            </a:endParaRPr>
          </a:p>
        </p:txBody>
      </p:sp>
      <p:sp>
        <p:nvSpPr>
          <p:cNvPr id="3" name="副標題 2">
            <a:extLst>
              <a:ext uri="{FF2B5EF4-FFF2-40B4-BE49-F238E27FC236}">
                <a16:creationId xmlns:a16="http://schemas.microsoft.com/office/drawing/2014/main" id="{9CE0C9E2-3B90-724D-B353-DAB24E7F5A04}"/>
              </a:ext>
            </a:extLst>
          </p:cNvPr>
          <p:cNvSpPr>
            <a:spLocks noGrp="1"/>
          </p:cNvSpPr>
          <p:nvPr>
            <p:ph type="subTitle" idx="1"/>
          </p:nvPr>
        </p:nvSpPr>
        <p:spPr>
          <a:xfrm>
            <a:off x="477980" y="3969352"/>
            <a:ext cx="4023359" cy="1208141"/>
          </a:xfrm>
        </p:spPr>
        <p:txBody>
          <a:bodyPr>
            <a:normAutofit/>
          </a:bodyPr>
          <a:lstStyle/>
          <a:p>
            <a:r>
              <a:rPr kumimoji="1" lang="en-US" altLang="zh-TW" sz="1600">
                <a:solidFill>
                  <a:schemeClr val="bg1"/>
                </a:solidFill>
              </a:rPr>
              <a:t>Kyrie Y.H Lien</a:t>
            </a:r>
          </a:p>
        </p:txBody>
      </p:sp>
    </p:spTree>
    <p:extLst>
      <p:ext uri="{BB962C8B-B14F-4D97-AF65-F5344CB8AC3E}">
        <p14:creationId xmlns:p14="http://schemas.microsoft.com/office/powerpoint/2010/main" val="118050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1: </a:t>
            </a:r>
            <a:r>
              <a:rPr kumimoji="1" lang="zh-CN" altLang="en-US" dirty="0"/>
              <a:t>保留中文</a:t>
            </a:r>
            <a:endParaRPr kumimoji="1" lang="en-US" altLang="zh-TW" dirty="0"/>
          </a:p>
        </p:txBody>
      </p:sp>
      <p:sp>
        <p:nvSpPr>
          <p:cNvPr id="6" name="矩形 5">
            <a:extLst>
              <a:ext uri="{FF2B5EF4-FFF2-40B4-BE49-F238E27FC236}">
                <a16:creationId xmlns:a16="http://schemas.microsoft.com/office/drawing/2014/main" id="{00A71894-EC57-4B46-8C66-0E8F714135D8}"/>
              </a:ext>
            </a:extLst>
          </p:cNvPr>
          <p:cNvSpPr/>
          <p:nvPr/>
        </p:nvSpPr>
        <p:spPr>
          <a:xfrm>
            <a:off x="1272891" y="3586448"/>
            <a:ext cx="9646217" cy="1477328"/>
          </a:xfrm>
          <a:prstGeom prst="rect">
            <a:avLst/>
          </a:prstGeom>
        </p:spPr>
        <p:txBody>
          <a:bodyPr wrap="square">
            <a:spAutoFit/>
          </a:bodyPr>
          <a:lstStyle/>
          <a:p>
            <a:r>
              <a:rPr lang="zh-TW" altLang="en-US" dirty="0"/>
              <a:t>新聞記者陳苓報導半導體產業協會日公布年月份全球半導體銷售額為億美元和前月相比月銷售額提升和去年同期相比大增總裁兼執行長聲明稿指出全球半導體業月再創新猷單月銷售額又破空前新高年的年度銷售應會達到億美元創下首例記憶體產品持續帶動全球市場成長不過其他各類半導體的銷售也全數出現年增和月增月各地區市場皆呈現成長尤以美洲漲幅最大和去年同期相比美洲銷售增歐洲增中國增亞太其他地區增日本增詳細數據費城半導體指數日上漲收點</a:t>
            </a:r>
          </a:p>
        </p:txBody>
      </p:sp>
      <p:sp>
        <p:nvSpPr>
          <p:cNvPr id="3" name="日期版面配置區 2">
            <a:extLst>
              <a:ext uri="{FF2B5EF4-FFF2-40B4-BE49-F238E27FC236}">
                <a16:creationId xmlns:a16="http://schemas.microsoft.com/office/drawing/2014/main" id="{A40C6012-28F2-D644-833B-AE00A12A8A63}"/>
              </a:ext>
            </a:extLst>
          </p:cNvPr>
          <p:cNvSpPr>
            <a:spLocks noGrp="1"/>
          </p:cNvSpPr>
          <p:nvPr>
            <p:ph type="dt" sz="half" idx="10"/>
          </p:nvPr>
        </p:nvSpPr>
        <p:spPr/>
        <p:txBody>
          <a:bodyPr/>
          <a:lstStyle/>
          <a:p>
            <a:fld id="{8EA8A708-11C1-FA4D-B4C5-410A3FC8A96C}" type="datetime1">
              <a:rPr lang="zh-TW" altLang="en-US" smtClean="0"/>
              <a:t>2020/5/8</a:t>
            </a:fld>
            <a:endParaRPr lang="en-US"/>
          </a:p>
        </p:txBody>
      </p:sp>
      <p:sp>
        <p:nvSpPr>
          <p:cNvPr id="4" name="投影片編號版面配置區 3">
            <a:extLst>
              <a:ext uri="{FF2B5EF4-FFF2-40B4-BE49-F238E27FC236}">
                <a16:creationId xmlns:a16="http://schemas.microsoft.com/office/drawing/2014/main" id="{A8930F7B-4748-514C-9B19-5B8C164D9F43}"/>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59663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中文斷詞</a:t>
            </a:r>
            <a:endParaRPr kumimoji="1" lang="en-US" altLang="zh-TW" dirty="0"/>
          </a:p>
        </p:txBody>
      </p:sp>
      <p:pic>
        <p:nvPicPr>
          <p:cNvPr id="3" name="圖片 2">
            <a:extLst>
              <a:ext uri="{FF2B5EF4-FFF2-40B4-BE49-F238E27FC236}">
                <a16:creationId xmlns:a16="http://schemas.microsoft.com/office/drawing/2014/main" id="{EBC5E2D2-5AB9-4047-9A23-75733191100E}"/>
              </a:ext>
            </a:extLst>
          </p:cNvPr>
          <p:cNvPicPr>
            <a:picLocks noChangeAspect="1"/>
          </p:cNvPicPr>
          <p:nvPr/>
        </p:nvPicPr>
        <p:blipFill>
          <a:blip r:embed="rId2"/>
          <a:stretch>
            <a:fillRect/>
          </a:stretch>
        </p:blipFill>
        <p:spPr>
          <a:xfrm>
            <a:off x="874329" y="2604965"/>
            <a:ext cx="10443341" cy="3069004"/>
          </a:xfrm>
          <a:prstGeom prst="rect">
            <a:avLst/>
          </a:prstGeom>
        </p:spPr>
      </p:pic>
      <p:sp>
        <p:nvSpPr>
          <p:cNvPr id="5" name="日期版面配置區 4">
            <a:extLst>
              <a:ext uri="{FF2B5EF4-FFF2-40B4-BE49-F238E27FC236}">
                <a16:creationId xmlns:a16="http://schemas.microsoft.com/office/drawing/2014/main" id="{A6BA8045-8153-AB43-836C-38DD67924A30}"/>
              </a:ext>
            </a:extLst>
          </p:cNvPr>
          <p:cNvSpPr>
            <a:spLocks noGrp="1"/>
          </p:cNvSpPr>
          <p:nvPr>
            <p:ph type="dt" sz="half" idx="10"/>
          </p:nvPr>
        </p:nvSpPr>
        <p:spPr/>
        <p:txBody>
          <a:bodyPr/>
          <a:lstStyle/>
          <a:p>
            <a:fld id="{9EA69D4F-5FBE-E14B-95D7-06A7EAD521F1}" type="datetime1">
              <a:rPr lang="zh-TW" altLang="en-US" smtClean="0"/>
              <a:t>2020/5/8</a:t>
            </a:fld>
            <a:endParaRPr lang="en-US"/>
          </a:p>
        </p:txBody>
      </p:sp>
      <p:sp>
        <p:nvSpPr>
          <p:cNvPr id="7" name="投影片編號版面配置區 6">
            <a:extLst>
              <a:ext uri="{FF2B5EF4-FFF2-40B4-BE49-F238E27FC236}">
                <a16:creationId xmlns:a16="http://schemas.microsoft.com/office/drawing/2014/main" id="{9DF2FF02-DD73-9545-A18E-E33321580BA3}"/>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46941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中文斷詞</a:t>
            </a:r>
            <a:endParaRPr kumimoji="1" lang="en-US" altLang="zh-TW" dirty="0"/>
          </a:p>
        </p:txBody>
      </p:sp>
      <p:sp>
        <p:nvSpPr>
          <p:cNvPr id="7" name="文字方塊 6">
            <a:extLst>
              <a:ext uri="{FF2B5EF4-FFF2-40B4-BE49-F238E27FC236}">
                <a16:creationId xmlns:a16="http://schemas.microsoft.com/office/drawing/2014/main" id="{F228C056-DC57-BE49-9F5C-90F400C0777E}"/>
              </a:ext>
            </a:extLst>
          </p:cNvPr>
          <p:cNvSpPr txBox="1"/>
          <p:nvPr/>
        </p:nvSpPr>
        <p:spPr>
          <a:xfrm>
            <a:off x="4338463" y="2924986"/>
            <a:ext cx="3515074" cy="2677656"/>
          </a:xfrm>
          <a:prstGeom prst="rect">
            <a:avLst/>
          </a:prstGeom>
          <a:noFill/>
        </p:spPr>
        <p:txBody>
          <a:bodyPr wrap="square" rtlCol="0">
            <a:spAutoFit/>
          </a:bodyPr>
          <a:lstStyle/>
          <a:p>
            <a:r>
              <a:rPr kumimoji="1" lang="en-US" altLang="zh-TW" sz="2800" dirty="0"/>
              <a:t>pip3 install </a:t>
            </a:r>
            <a:r>
              <a:rPr kumimoji="1" lang="en-US" altLang="zh-TW" sz="2800" dirty="0" err="1"/>
              <a:t>jieba</a:t>
            </a:r>
            <a:endParaRPr kumimoji="1" lang="en-US" altLang="zh-TW" sz="2800" dirty="0"/>
          </a:p>
          <a:p>
            <a:r>
              <a:rPr kumimoji="1" lang="en-US" altLang="zh-TW" sz="2800" dirty="0"/>
              <a:t>import </a:t>
            </a:r>
            <a:r>
              <a:rPr kumimoji="1" lang="en-US" altLang="zh-TW" sz="2800" dirty="0" err="1"/>
              <a:t>jieba</a:t>
            </a:r>
            <a:endParaRPr kumimoji="1" lang="en-US" altLang="zh-TW" sz="2800" dirty="0"/>
          </a:p>
          <a:p>
            <a:r>
              <a:rPr kumimoji="1" lang="en-US" altLang="zh-TW" sz="2800" dirty="0" err="1"/>
              <a:t>jieba.cut</a:t>
            </a:r>
            <a:r>
              <a:rPr kumimoji="1" lang="en-US" altLang="zh-TW" sz="2800" dirty="0"/>
              <a:t>(your text)</a:t>
            </a:r>
          </a:p>
          <a:p>
            <a:endParaRPr kumimoji="1" lang="en-US" altLang="zh-TW" sz="2800" dirty="0"/>
          </a:p>
          <a:p>
            <a:r>
              <a:rPr kumimoji="1" lang="en-US" altLang="zh-TW" sz="2800" dirty="0"/>
              <a:t>&gt;&gt;&gt;</a:t>
            </a:r>
          </a:p>
          <a:p>
            <a:r>
              <a:rPr lang="zh-TW" altLang="en-US" sz="2800" dirty="0"/>
              <a:t>&lt;class 'generator'&gt;</a:t>
            </a:r>
          </a:p>
        </p:txBody>
      </p:sp>
      <p:sp>
        <p:nvSpPr>
          <p:cNvPr id="8" name="日期版面配置區 7">
            <a:extLst>
              <a:ext uri="{FF2B5EF4-FFF2-40B4-BE49-F238E27FC236}">
                <a16:creationId xmlns:a16="http://schemas.microsoft.com/office/drawing/2014/main" id="{084083F2-AD26-A14C-BBC9-5B9372CE1EBE}"/>
              </a:ext>
            </a:extLst>
          </p:cNvPr>
          <p:cNvSpPr>
            <a:spLocks noGrp="1"/>
          </p:cNvSpPr>
          <p:nvPr>
            <p:ph type="dt" sz="half" idx="10"/>
          </p:nvPr>
        </p:nvSpPr>
        <p:spPr/>
        <p:txBody>
          <a:bodyPr/>
          <a:lstStyle/>
          <a:p>
            <a:fld id="{8680B8B1-8DAD-2244-806E-7B114D891793}" type="datetime1">
              <a:rPr lang="zh-TW" altLang="en-US" smtClean="0"/>
              <a:t>2020/5/8</a:t>
            </a:fld>
            <a:endParaRPr lang="en-US"/>
          </a:p>
        </p:txBody>
      </p:sp>
      <p:sp>
        <p:nvSpPr>
          <p:cNvPr id="9" name="投影片編號版面配置區 8">
            <a:extLst>
              <a:ext uri="{FF2B5EF4-FFF2-40B4-BE49-F238E27FC236}">
                <a16:creationId xmlns:a16="http://schemas.microsoft.com/office/drawing/2014/main" id="{EEF4EBF4-0A3A-1D4D-B51D-A34E953E9E15}"/>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2314756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中文斷詞</a:t>
            </a:r>
            <a:endParaRPr kumimoji="1" lang="en-US" altLang="zh-TW" dirty="0"/>
          </a:p>
        </p:txBody>
      </p:sp>
      <p:sp>
        <p:nvSpPr>
          <p:cNvPr id="7" name="文字方塊 6">
            <a:extLst>
              <a:ext uri="{FF2B5EF4-FFF2-40B4-BE49-F238E27FC236}">
                <a16:creationId xmlns:a16="http://schemas.microsoft.com/office/drawing/2014/main" id="{F228C056-DC57-BE49-9F5C-90F400C0777E}"/>
              </a:ext>
            </a:extLst>
          </p:cNvPr>
          <p:cNvSpPr txBox="1"/>
          <p:nvPr/>
        </p:nvSpPr>
        <p:spPr>
          <a:xfrm>
            <a:off x="1252955" y="2643633"/>
            <a:ext cx="9893353" cy="2862322"/>
          </a:xfrm>
          <a:prstGeom prst="rect">
            <a:avLst/>
          </a:prstGeom>
          <a:noFill/>
        </p:spPr>
        <p:txBody>
          <a:bodyPr wrap="square" rtlCol="0">
            <a:spAutoFit/>
          </a:bodyPr>
          <a:lstStyle/>
          <a:p>
            <a:pPr algn="just"/>
            <a:r>
              <a:rPr kumimoji="1" lang="en-US" altLang="zh-TW" sz="2000" dirty="0"/>
              <a:t>['</a:t>
            </a:r>
            <a:r>
              <a:rPr kumimoji="1" lang="zh-TW" altLang="en-US" sz="2000" dirty="0"/>
              <a:t>新聞</a:t>
            </a:r>
            <a:r>
              <a:rPr kumimoji="1" lang="en-US" altLang="zh-TW" sz="2000" dirty="0"/>
              <a:t>', '</a:t>
            </a:r>
            <a:r>
              <a:rPr kumimoji="1" lang="zh-TW" altLang="en-US" sz="2000" dirty="0">
                <a:solidFill>
                  <a:srgbClr val="FF0000"/>
                </a:solidFill>
              </a:rPr>
              <a:t>記者陳苓</a:t>
            </a:r>
            <a:r>
              <a:rPr kumimoji="1" lang="en-US" altLang="zh-TW" sz="2000" dirty="0"/>
              <a:t>', '</a:t>
            </a:r>
            <a:r>
              <a:rPr kumimoji="1" lang="zh-TW" altLang="en-US" sz="2000" dirty="0"/>
              <a:t>報導</a:t>
            </a:r>
            <a:r>
              <a:rPr kumimoji="1" lang="en-US" altLang="zh-TW" sz="2000" dirty="0"/>
              <a:t>', '</a:t>
            </a:r>
            <a:r>
              <a:rPr kumimoji="1" lang="zh-TW" altLang="en-US" sz="2000" dirty="0">
                <a:solidFill>
                  <a:srgbClr val="FF0000"/>
                </a:solidFill>
              </a:rPr>
              <a:t>半導</a:t>
            </a:r>
            <a:r>
              <a:rPr kumimoji="1" lang="en-US" altLang="zh-TW" sz="2000" dirty="0">
                <a:solidFill>
                  <a:srgbClr val="FF0000"/>
                </a:solidFill>
              </a:rPr>
              <a:t>', '</a:t>
            </a:r>
            <a:r>
              <a:rPr kumimoji="1" lang="zh-TW" altLang="en-US" sz="2000" dirty="0">
                <a:solidFill>
                  <a:srgbClr val="FF0000"/>
                </a:solidFill>
              </a:rPr>
              <a:t>體產業</a:t>
            </a:r>
            <a:r>
              <a:rPr kumimoji="1" lang="en-US" altLang="zh-TW" sz="2000" dirty="0"/>
              <a:t>', '</a:t>
            </a:r>
            <a:r>
              <a:rPr kumimoji="1" lang="zh-TW" altLang="en-US" sz="2000" dirty="0"/>
              <a:t>協會</a:t>
            </a:r>
            <a:r>
              <a:rPr kumimoji="1" lang="en-US" altLang="zh-TW" sz="2000" dirty="0"/>
              <a:t>', '</a:t>
            </a:r>
            <a:r>
              <a:rPr kumimoji="1" lang="zh-TW" altLang="en-US" sz="2000" dirty="0"/>
              <a:t>日</a:t>
            </a:r>
            <a:r>
              <a:rPr kumimoji="1" lang="en-US" altLang="zh-TW" sz="2000" dirty="0"/>
              <a:t>', '</a:t>
            </a:r>
            <a:r>
              <a:rPr kumimoji="1" lang="zh-TW" altLang="en-US" sz="2000" dirty="0"/>
              <a:t>公布</a:t>
            </a:r>
            <a:r>
              <a:rPr kumimoji="1" lang="en-US" altLang="zh-TW" sz="2000" dirty="0"/>
              <a:t>', '</a:t>
            </a:r>
            <a:r>
              <a:rPr kumimoji="1" lang="zh-TW" altLang="en-US" sz="2000" dirty="0"/>
              <a:t>年</a:t>
            </a:r>
            <a:r>
              <a:rPr kumimoji="1" lang="en-US" altLang="zh-TW" sz="2000" dirty="0"/>
              <a:t>', '</a:t>
            </a:r>
            <a:r>
              <a:rPr kumimoji="1" lang="zh-TW" altLang="en-US" sz="2000" dirty="0"/>
              <a:t>月份</a:t>
            </a:r>
            <a:r>
              <a:rPr kumimoji="1" lang="en-US" altLang="zh-TW" sz="2000" dirty="0"/>
              <a:t>', '</a:t>
            </a:r>
            <a:r>
              <a:rPr kumimoji="1" lang="zh-TW" altLang="en-US" sz="2000" dirty="0"/>
              <a:t>全球</a:t>
            </a:r>
            <a:r>
              <a:rPr kumimoji="1" lang="en-US" altLang="zh-TW" sz="2000" dirty="0"/>
              <a:t>', '</a:t>
            </a:r>
            <a:r>
              <a:rPr kumimoji="1" lang="zh-TW" altLang="en-US" sz="2000" dirty="0"/>
              <a:t>半導體</a:t>
            </a:r>
            <a:r>
              <a:rPr kumimoji="1" lang="en-US" altLang="zh-TW" sz="2000" dirty="0"/>
              <a:t>', '</a:t>
            </a:r>
            <a:r>
              <a:rPr kumimoji="1" lang="zh-TW" altLang="en-US" sz="2000" dirty="0"/>
              <a:t>銷售額</a:t>
            </a:r>
            <a:r>
              <a:rPr kumimoji="1" lang="en-US" altLang="zh-TW" sz="2000" dirty="0"/>
              <a:t>', '</a:t>
            </a:r>
            <a:r>
              <a:rPr kumimoji="1" lang="zh-TW" altLang="en-US" sz="2000" dirty="0"/>
              <a:t>為</a:t>
            </a:r>
            <a:r>
              <a:rPr kumimoji="1" lang="en-US" altLang="zh-TW" sz="2000" dirty="0"/>
              <a:t>', '</a:t>
            </a:r>
            <a:r>
              <a:rPr kumimoji="1" lang="zh-TW" altLang="en-US" sz="2000" dirty="0"/>
              <a:t>億</a:t>
            </a:r>
            <a:r>
              <a:rPr kumimoji="1" lang="en-US" altLang="zh-TW" sz="2000" dirty="0"/>
              <a:t>', '</a:t>
            </a:r>
            <a:r>
              <a:rPr kumimoji="1" lang="zh-TW" altLang="en-US" sz="2000" dirty="0"/>
              <a:t>美元</a:t>
            </a:r>
            <a:r>
              <a:rPr kumimoji="1" lang="en-US" altLang="zh-TW" sz="2000" dirty="0"/>
              <a:t>', '</a:t>
            </a:r>
            <a:r>
              <a:rPr kumimoji="1" lang="zh-TW" altLang="en-US" sz="2000" dirty="0"/>
              <a:t>和</a:t>
            </a:r>
            <a:r>
              <a:rPr kumimoji="1" lang="en-US" altLang="zh-TW" sz="2000" dirty="0"/>
              <a:t>', '</a:t>
            </a:r>
            <a:r>
              <a:rPr kumimoji="1" lang="zh-TW" altLang="en-US" sz="2000" dirty="0"/>
              <a:t>前</a:t>
            </a:r>
            <a:r>
              <a:rPr kumimoji="1" lang="en-US" altLang="zh-TW" sz="2000" dirty="0"/>
              <a:t>', '</a:t>
            </a:r>
            <a:r>
              <a:rPr kumimoji="1" lang="zh-TW" altLang="en-US" sz="2000" dirty="0"/>
              <a:t>月</a:t>
            </a:r>
            <a:r>
              <a:rPr kumimoji="1" lang="en-US" altLang="zh-TW" sz="2000" dirty="0"/>
              <a:t>', '</a:t>
            </a:r>
            <a:r>
              <a:rPr kumimoji="1" lang="zh-TW" altLang="en-US" sz="2000" dirty="0"/>
              <a:t>相比</a:t>
            </a:r>
            <a:r>
              <a:rPr kumimoji="1" lang="en-US" altLang="zh-TW" sz="2000" dirty="0"/>
              <a:t>', '</a:t>
            </a:r>
            <a:r>
              <a:rPr kumimoji="1" lang="zh-TW" altLang="en-US" sz="2000" dirty="0"/>
              <a:t>月</a:t>
            </a:r>
            <a:r>
              <a:rPr kumimoji="1" lang="en-US" altLang="zh-TW" sz="2000" dirty="0"/>
              <a:t>', '</a:t>
            </a:r>
            <a:r>
              <a:rPr kumimoji="1" lang="zh-TW" altLang="en-US" sz="2000" dirty="0"/>
              <a:t>銷售額</a:t>
            </a:r>
            <a:r>
              <a:rPr kumimoji="1" lang="en-US" altLang="zh-TW" sz="2000" dirty="0"/>
              <a:t>', '</a:t>
            </a:r>
            <a:r>
              <a:rPr kumimoji="1" lang="zh-TW" altLang="en-US" sz="2000" dirty="0"/>
              <a:t>提升</a:t>
            </a:r>
            <a:r>
              <a:rPr kumimoji="1" lang="en-US" altLang="zh-TW" sz="2000" dirty="0"/>
              <a:t>', '</a:t>
            </a:r>
            <a:r>
              <a:rPr kumimoji="1" lang="zh-TW" altLang="en-US" sz="2000" dirty="0"/>
              <a:t>和</a:t>
            </a:r>
            <a:r>
              <a:rPr kumimoji="1" lang="en-US" altLang="zh-TW" sz="2000" dirty="0"/>
              <a:t>', '</a:t>
            </a:r>
            <a:r>
              <a:rPr kumimoji="1" lang="zh-TW" altLang="en-US" sz="2000" dirty="0"/>
              <a:t>去年</a:t>
            </a:r>
            <a:r>
              <a:rPr kumimoji="1" lang="en-US" altLang="zh-TW" sz="2000" dirty="0"/>
              <a:t>', '</a:t>
            </a:r>
            <a:r>
              <a:rPr kumimoji="1" lang="zh-TW" altLang="en-US" sz="2000" dirty="0"/>
              <a:t>同期相比</a:t>
            </a:r>
            <a:r>
              <a:rPr kumimoji="1" lang="en-US" altLang="zh-TW" sz="2000" dirty="0"/>
              <a:t>', '</a:t>
            </a:r>
            <a:r>
              <a:rPr kumimoji="1" lang="zh-TW" altLang="en-US" sz="2000" dirty="0">
                <a:solidFill>
                  <a:srgbClr val="FF0000"/>
                </a:solidFill>
              </a:rPr>
              <a:t>大增</a:t>
            </a:r>
            <a:r>
              <a:rPr kumimoji="1" lang="en-US" altLang="zh-TW" sz="2000" dirty="0"/>
              <a:t>', '</a:t>
            </a:r>
            <a:r>
              <a:rPr kumimoji="1" lang="zh-TW" altLang="en-US" sz="2000" dirty="0"/>
              <a:t>總裁</a:t>
            </a:r>
            <a:r>
              <a:rPr kumimoji="1" lang="en-US" altLang="zh-TW" sz="2000" dirty="0"/>
              <a:t>', '</a:t>
            </a:r>
            <a:r>
              <a:rPr kumimoji="1" lang="zh-TW" altLang="en-US" sz="2000" dirty="0"/>
              <a:t>兼</a:t>
            </a:r>
            <a:r>
              <a:rPr kumimoji="1" lang="en-US" altLang="zh-TW" sz="2000" dirty="0"/>
              <a:t>', '</a:t>
            </a:r>
            <a:r>
              <a:rPr kumimoji="1" lang="zh-TW" altLang="en-US" sz="2000" dirty="0"/>
              <a:t>執行長</a:t>
            </a:r>
            <a:r>
              <a:rPr kumimoji="1" lang="en-US" altLang="zh-TW" sz="2000" dirty="0"/>
              <a:t>', '</a:t>
            </a:r>
            <a:r>
              <a:rPr kumimoji="1" lang="zh-TW" altLang="en-US" sz="2000" dirty="0"/>
              <a:t>聲明稿</a:t>
            </a:r>
            <a:r>
              <a:rPr kumimoji="1" lang="en-US" altLang="zh-TW" sz="2000" dirty="0"/>
              <a:t>', '</a:t>
            </a:r>
            <a:r>
              <a:rPr kumimoji="1" lang="zh-TW" altLang="en-US" sz="2000" dirty="0"/>
              <a:t>指出</a:t>
            </a:r>
            <a:r>
              <a:rPr kumimoji="1" lang="en-US" altLang="zh-TW" sz="2000" dirty="0"/>
              <a:t>', '</a:t>
            </a:r>
            <a:r>
              <a:rPr kumimoji="1" lang="zh-TW" altLang="en-US" sz="2000" dirty="0"/>
              <a:t>全球</a:t>
            </a:r>
            <a:r>
              <a:rPr kumimoji="1" lang="en-US" altLang="zh-TW" sz="2000" dirty="0"/>
              <a:t>', '</a:t>
            </a:r>
            <a:r>
              <a:rPr kumimoji="1" lang="zh-TW" altLang="en-US" sz="2000" dirty="0"/>
              <a:t>半導</a:t>
            </a:r>
            <a:r>
              <a:rPr kumimoji="1" lang="en-US" altLang="zh-TW" sz="2000" dirty="0"/>
              <a:t>', '</a:t>
            </a:r>
            <a:r>
              <a:rPr kumimoji="1" lang="zh-TW" altLang="en-US" sz="2000" dirty="0"/>
              <a:t>體業</a:t>
            </a:r>
            <a:r>
              <a:rPr kumimoji="1" lang="en-US" altLang="zh-TW" sz="2000" dirty="0"/>
              <a:t>', '</a:t>
            </a:r>
            <a:r>
              <a:rPr kumimoji="1" lang="zh-TW" altLang="en-US" sz="2000" dirty="0"/>
              <a:t>月</a:t>
            </a:r>
            <a:r>
              <a:rPr kumimoji="1" lang="en-US" altLang="zh-TW" sz="2000" dirty="0"/>
              <a:t>', '</a:t>
            </a:r>
            <a:r>
              <a:rPr kumimoji="1" lang="zh-TW" altLang="en-US" sz="2000" dirty="0">
                <a:solidFill>
                  <a:srgbClr val="FF0000"/>
                </a:solidFill>
              </a:rPr>
              <a:t>再</a:t>
            </a:r>
            <a:r>
              <a:rPr kumimoji="1" lang="en-US" altLang="zh-TW" sz="2000" dirty="0">
                <a:solidFill>
                  <a:srgbClr val="FF0000"/>
                </a:solidFill>
              </a:rPr>
              <a:t>', '</a:t>
            </a:r>
            <a:r>
              <a:rPr kumimoji="1" lang="zh-TW" altLang="en-US" sz="2000" dirty="0">
                <a:solidFill>
                  <a:srgbClr val="FF0000"/>
                </a:solidFill>
              </a:rPr>
              <a:t>創新猷</a:t>
            </a:r>
            <a:r>
              <a:rPr kumimoji="1" lang="en-US" altLang="zh-TW" sz="2000" dirty="0"/>
              <a:t>', '</a:t>
            </a:r>
            <a:r>
              <a:rPr kumimoji="1" lang="zh-TW" altLang="en-US" sz="2000" dirty="0"/>
              <a:t>單月</a:t>
            </a:r>
            <a:r>
              <a:rPr kumimoji="1" lang="en-US" altLang="zh-TW" sz="2000" dirty="0"/>
              <a:t>', '</a:t>
            </a:r>
            <a:r>
              <a:rPr kumimoji="1" lang="zh-TW" altLang="en-US" sz="2000" dirty="0"/>
              <a:t>銷售額</a:t>
            </a:r>
            <a:r>
              <a:rPr kumimoji="1" lang="en-US" altLang="zh-TW" sz="2000" dirty="0"/>
              <a:t>', '</a:t>
            </a:r>
            <a:r>
              <a:rPr kumimoji="1" lang="zh-TW" altLang="en-US" sz="2000" dirty="0"/>
              <a:t>又</a:t>
            </a:r>
            <a:r>
              <a:rPr kumimoji="1" lang="en-US" altLang="zh-TW" sz="2000" dirty="0"/>
              <a:t>', '</a:t>
            </a:r>
            <a:r>
              <a:rPr kumimoji="1" lang="zh-TW" altLang="en-US" sz="2000" dirty="0"/>
              <a:t>破</a:t>
            </a:r>
            <a:r>
              <a:rPr kumimoji="1" lang="en-US" altLang="zh-TW" sz="2000" dirty="0"/>
              <a:t>', '</a:t>
            </a:r>
            <a:r>
              <a:rPr kumimoji="1" lang="zh-TW" altLang="en-US" sz="2000" dirty="0"/>
              <a:t>空前</a:t>
            </a:r>
            <a:r>
              <a:rPr kumimoji="1" lang="en-US" altLang="zh-TW" sz="2000" dirty="0"/>
              <a:t>', '</a:t>
            </a:r>
            <a:r>
              <a:rPr kumimoji="1" lang="zh-TW" altLang="en-US" sz="2000" dirty="0"/>
              <a:t>新高</a:t>
            </a:r>
            <a:r>
              <a:rPr kumimoji="1" lang="en-US" altLang="zh-TW" sz="2000" dirty="0"/>
              <a:t>', '</a:t>
            </a:r>
            <a:r>
              <a:rPr kumimoji="1" lang="zh-TW" altLang="en-US" sz="2000" dirty="0"/>
              <a:t>年</a:t>
            </a:r>
            <a:r>
              <a:rPr kumimoji="1" lang="en-US" altLang="zh-TW" sz="2000" dirty="0"/>
              <a:t>', '</a:t>
            </a:r>
            <a:r>
              <a:rPr kumimoji="1" lang="zh-TW" altLang="en-US" sz="2000" dirty="0"/>
              <a:t>的</a:t>
            </a:r>
            <a:r>
              <a:rPr kumimoji="1" lang="en-US" altLang="zh-TW" sz="2000" dirty="0"/>
              <a:t>', '</a:t>
            </a:r>
            <a:r>
              <a:rPr kumimoji="1" lang="zh-TW" altLang="en-US" sz="2000" dirty="0"/>
              <a:t>年度</a:t>
            </a:r>
            <a:r>
              <a:rPr kumimoji="1" lang="en-US" altLang="zh-TW" sz="2000" dirty="0"/>
              <a:t>', '</a:t>
            </a:r>
            <a:r>
              <a:rPr kumimoji="1" lang="zh-TW" altLang="en-US" sz="2000" dirty="0"/>
              <a:t>銷售</a:t>
            </a:r>
            <a:r>
              <a:rPr kumimoji="1" lang="en-US" altLang="zh-TW" sz="2000" dirty="0"/>
              <a:t>', '</a:t>
            </a:r>
            <a:r>
              <a:rPr kumimoji="1" lang="zh-TW" altLang="en-US" sz="2000" dirty="0"/>
              <a:t>應會</a:t>
            </a:r>
            <a:r>
              <a:rPr kumimoji="1" lang="en-US" altLang="zh-TW" sz="2000" dirty="0"/>
              <a:t>', '</a:t>
            </a:r>
            <a:r>
              <a:rPr kumimoji="1" lang="zh-TW" altLang="en-US" sz="2000" dirty="0"/>
              <a:t>達</a:t>
            </a:r>
            <a:r>
              <a:rPr kumimoji="1" lang="en-US" altLang="zh-TW" sz="2000" dirty="0"/>
              <a:t>', '</a:t>
            </a:r>
            <a:r>
              <a:rPr kumimoji="1" lang="zh-TW" altLang="en-US" sz="2000" dirty="0"/>
              <a:t>到</a:t>
            </a:r>
            <a:r>
              <a:rPr kumimoji="1" lang="en-US" altLang="zh-TW" sz="2000" dirty="0"/>
              <a:t>', '</a:t>
            </a:r>
            <a:r>
              <a:rPr kumimoji="1" lang="zh-TW" altLang="en-US" sz="2000" dirty="0"/>
              <a:t>億</a:t>
            </a:r>
            <a:r>
              <a:rPr kumimoji="1" lang="en-US" altLang="zh-TW" sz="2000" dirty="0"/>
              <a:t>', '</a:t>
            </a:r>
            <a:r>
              <a:rPr kumimoji="1" lang="zh-TW" altLang="en-US" sz="2000" dirty="0"/>
              <a:t>美元</a:t>
            </a:r>
            <a:r>
              <a:rPr kumimoji="1" lang="en-US" altLang="zh-TW" sz="2000" dirty="0"/>
              <a:t>', '</a:t>
            </a:r>
            <a:r>
              <a:rPr kumimoji="1" lang="zh-TW" altLang="en-US" sz="2000" dirty="0"/>
              <a:t>創下</a:t>
            </a:r>
            <a:r>
              <a:rPr kumimoji="1" lang="en-US" altLang="zh-TW" sz="2000" dirty="0"/>
              <a:t>', '</a:t>
            </a:r>
            <a:r>
              <a:rPr kumimoji="1" lang="zh-TW" altLang="en-US" sz="2000" dirty="0"/>
              <a:t>首例</a:t>
            </a:r>
            <a:r>
              <a:rPr kumimoji="1" lang="en-US" altLang="zh-TW" sz="2000" dirty="0"/>
              <a:t>', '</a:t>
            </a:r>
            <a:r>
              <a:rPr kumimoji="1" lang="zh-TW" altLang="en-US" sz="2000" dirty="0"/>
              <a:t>記憶</a:t>
            </a:r>
            <a:r>
              <a:rPr kumimoji="1" lang="en-US" altLang="zh-TW" sz="2000" dirty="0"/>
              <a:t>', '</a:t>
            </a:r>
            <a:r>
              <a:rPr kumimoji="1" lang="zh-TW" altLang="en-US" sz="2000" dirty="0"/>
              <a:t>體產品</a:t>
            </a:r>
            <a:r>
              <a:rPr kumimoji="1" lang="en-US" altLang="zh-TW" sz="2000" dirty="0"/>
              <a:t>', '</a:t>
            </a:r>
            <a:r>
              <a:rPr kumimoji="1" lang="zh-TW" altLang="en-US" sz="2000" dirty="0"/>
              <a:t>持續</a:t>
            </a:r>
            <a:r>
              <a:rPr kumimoji="1" lang="en-US" altLang="zh-TW" sz="2000" dirty="0"/>
              <a:t>', '</a:t>
            </a:r>
            <a:r>
              <a:rPr kumimoji="1" lang="zh-TW" altLang="en-US" sz="2000" dirty="0"/>
              <a:t>帶動</a:t>
            </a:r>
            <a:r>
              <a:rPr kumimoji="1" lang="en-US" altLang="zh-TW" sz="2000" dirty="0"/>
              <a:t>', '</a:t>
            </a:r>
            <a:r>
              <a:rPr kumimoji="1" lang="zh-TW" altLang="en-US" sz="2000" dirty="0"/>
              <a:t>全球</a:t>
            </a:r>
            <a:r>
              <a:rPr kumimoji="1" lang="en-US" altLang="zh-TW" sz="2000" dirty="0"/>
              <a:t>', '</a:t>
            </a:r>
            <a:r>
              <a:rPr kumimoji="1" lang="zh-TW" altLang="en-US" sz="2000" dirty="0"/>
              <a:t>市場</a:t>
            </a:r>
            <a:r>
              <a:rPr kumimoji="1" lang="en-US" altLang="zh-TW" sz="2000" dirty="0"/>
              <a:t>', '</a:t>
            </a:r>
            <a:r>
              <a:rPr kumimoji="1" lang="zh-TW" altLang="en-US" sz="2000" dirty="0"/>
              <a:t>成長</a:t>
            </a:r>
            <a:r>
              <a:rPr kumimoji="1" lang="en-US" altLang="zh-TW" sz="2000" dirty="0"/>
              <a:t>', '</a:t>
            </a:r>
            <a:r>
              <a:rPr kumimoji="1" lang="zh-TW" altLang="en-US" sz="2000" dirty="0"/>
              <a:t>不過</a:t>
            </a:r>
            <a:r>
              <a:rPr kumimoji="1" lang="en-US" altLang="zh-TW" sz="2000" dirty="0"/>
              <a:t>', '</a:t>
            </a:r>
            <a:r>
              <a:rPr kumimoji="1" lang="zh-TW" altLang="en-US" sz="2000" dirty="0"/>
              <a:t>其他</a:t>
            </a:r>
            <a:r>
              <a:rPr kumimoji="1" lang="en-US" altLang="zh-TW" sz="2000" dirty="0"/>
              <a:t>', '</a:t>
            </a:r>
            <a:r>
              <a:rPr kumimoji="1" lang="zh-TW" altLang="en-US" sz="2000" dirty="0"/>
              <a:t>各類</a:t>
            </a:r>
            <a:r>
              <a:rPr kumimoji="1" lang="en-US" altLang="zh-TW" sz="2000" dirty="0"/>
              <a:t>', '</a:t>
            </a:r>
            <a:r>
              <a:rPr kumimoji="1" lang="zh-TW" altLang="en-US" sz="2000" dirty="0"/>
              <a:t>半導體</a:t>
            </a:r>
            <a:r>
              <a:rPr kumimoji="1" lang="en-US" altLang="zh-TW" sz="2000" dirty="0"/>
              <a:t>', '</a:t>
            </a:r>
            <a:r>
              <a:rPr kumimoji="1" lang="zh-TW" altLang="en-US" sz="2000" dirty="0"/>
              <a:t>的</a:t>
            </a:r>
            <a:r>
              <a:rPr kumimoji="1" lang="en-US" altLang="zh-TW" sz="2000" dirty="0"/>
              <a:t>', '</a:t>
            </a:r>
            <a:r>
              <a:rPr kumimoji="1" lang="zh-TW" altLang="en-US" sz="2000" dirty="0"/>
              <a:t>銷售</a:t>
            </a:r>
            <a:r>
              <a:rPr kumimoji="1" lang="en-US" altLang="zh-TW" sz="2000" dirty="0"/>
              <a:t>', '</a:t>
            </a:r>
            <a:r>
              <a:rPr kumimoji="1" lang="zh-TW" altLang="en-US" sz="2000" dirty="0"/>
              <a:t>也</a:t>
            </a:r>
            <a:r>
              <a:rPr kumimoji="1" lang="en-US" altLang="zh-TW" sz="2000" dirty="0"/>
              <a:t>', '</a:t>
            </a:r>
            <a:r>
              <a:rPr kumimoji="1" lang="zh-TW" altLang="en-US" sz="2000" dirty="0"/>
              <a:t>全數</a:t>
            </a:r>
            <a:r>
              <a:rPr kumimoji="1" lang="en-US" altLang="zh-TW" sz="2000" dirty="0"/>
              <a:t>', '</a:t>
            </a:r>
            <a:r>
              <a:rPr kumimoji="1" lang="zh-TW" altLang="en-US" sz="2000" dirty="0"/>
              <a:t>出現</a:t>
            </a:r>
            <a:r>
              <a:rPr kumimoji="1" lang="en-US" altLang="zh-TW" sz="2000" dirty="0"/>
              <a:t>', '</a:t>
            </a:r>
            <a:r>
              <a:rPr kumimoji="1" lang="zh-TW" altLang="en-US" sz="2000" dirty="0"/>
              <a:t>年</a:t>
            </a:r>
            <a:r>
              <a:rPr kumimoji="1" lang="en-US" altLang="zh-TW" sz="2000" dirty="0"/>
              <a:t>', '</a:t>
            </a:r>
            <a:r>
              <a:rPr kumimoji="1" lang="zh-TW" altLang="en-US" sz="2000" dirty="0">
                <a:solidFill>
                  <a:srgbClr val="FF0000"/>
                </a:solidFill>
              </a:rPr>
              <a:t>增和月</a:t>
            </a:r>
            <a:r>
              <a:rPr kumimoji="1" lang="en-US" altLang="zh-TW" sz="2000" dirty="0"/>
              <a:t>', '</a:t>
            </a:r>
            <a:r>
              <a:rPr kumimoji="1" lang="zh-TW" altLang="en-US" sz="2000" dirty="0">
                <a:solidFill>
                  <a:srgbClr val="FF0000"/>
                </a:solidFill>
              </a:rPr>
              <a:t>增月</a:t>
            </a:r>
            <a:r>
              <a:rPr kumimoji="1" lang="en-US" altLang="zh-TW" sz="2000" dirty="0"/>
              <a:t>', '</a:t>
            </a:r>
            <a:r>
              <a:rPr kumimoji="1" lang="zh-TW" altLang="en-US" sz="2000" dirty="0">
                <a:solidFill>
                  <a:srgbClr val="FF0000"/>
                </a:solidFill>
              </a:rPr>
              <a:t>各地</a:t>
            </a:r>
            <a:r>
              <a:rPr kumimoji="1" lang="en-US" altLang="zh-TW" sz="2000" dirty="0">
                <a:solidFill>
                  <a:srgbClr val="FF0000"/>
                </a:solidFill>
              </a:rPr>
              <a:t>', '</a:t>
            </a:r>
            <a:r>
              <a:rPr kumimoji="1" lang="zh-TW" altLang="en-US" sz="2000" dirty="0">
                <a:solidFill>
                  <a:srgbClr val="FF0000"/>
                </a:solidFill>
              </a:rPr>
              <a:t>區市場</a:t>
            </a:r>
            <a:r>
              <a:rPr kumimoji="1" lang="en-US" altLang="zh-TW" sz="2000" dirty="0"/>
              <a:t>', '</a:t>
            </a:r>
            <a:r>
              <a:rPr kumimoji="1" lang="zh-TW" altLang="en-US" sz="2000" dirty="0"/>
              <a:t>皆</a:t>
            </a:r>
            <a:r>
              <a:rPr kumimoji="1" lang="en-US" altLang="zh-TW" sz="2000" dirty="0"/>
              <a:t>', '</a:t>
            </a:r>
            <a:r>
              <a:rPr kumimoji="1" lang="zh-TW" altLang="en-US" sz="2000" dirty="0"/>
              <a:t>呈</a:t>
            </a:r>
            <a:r>
              <a:rPr kumimoji="1" lang="en-US" altLang="zh-TW" sz="2000" dirty="0"/>
              <a:t>', '</a:t>
            </a:r>
            <a:r>
              <a:rPr kumimoji="1" lang="zh-TW" altLang="en-US" sz="2000" dirty="0"/>
              <a:t>現成長</a:t>
            </a:r>
            <a:r>
              <a:rPr kumimoji="1" lang="en-US" altLang="zh-TW" sz="2000" dirty="0"/>
              <a:t>', '</a:t>
            </a:r>
            <a:r>
              <a:rPr kumimoji="1" lang="zh-TW" altLang="en-US" sz="2000" dirty="0"/>
              <a:t>尤以</a:t>
            </a:r>
            <a:r>
              <a:rPr kumimoji="1" lang="en-US" altLang="zh-TW" sz="2000" dirty="0"/>
              <a:t>', '</a:t>
            </a:r>
            <a:r>
              <a:rPr kumimoji="1" lang="zh-TW" altLang="en-US" sz="2000" dirty="0"/>
              <a:t>美洲</a:t>
            </a:r>
            <a:r>
              <a:rPr kumimoji="1" lang="en-US" altLang="zh-TW" sz="2000" dirty="0"/>
              <a:t>', '</a:t>
            </a:r>
            <a:r>
              <a:rPr kumimoji="1" lang="zh-TW" altLang="en-US" sz="2000" dirty="0"/>
              <a:t>漲幅</a:t>
            </a:r>
            <a:r>
              <a:rPr kumimoji="1" lang="en-US" altLang="zh-TW" sz="2000" dirty="0"/>
              <a:t>', '</a:t>
            </a:r>
            <a:r>
              <a:rPr kumimoji="1" lang="zh-TW" altLang="en-US" sz="2000" dirty="0"/>
              <a:t>最大</a:t>
            </a:r>
            <a:r>
              <a:rPr kumimoji="1" lang="en-US" altLang="zh-TW" sz="2000" dirty="0"/>
              <a:t>', '</a:t>
            </a:r>
            <a:r>
              <a:rPr kumimoji="1" lang="zh-TW" altLang="en-US" sz="2000" dirty="0"/>
              <a:t>和</a:t>
            </a:r>
            <a:r>
              <a:rPr kumimoji="1" lang="en-US" altLang="zh-TW" sz="2000" dirty="0"/>
              <a:t>', '</a:t>
            </a:r>
            <a:r>
              <a:rPr kumimoji="1" lang="zh-TW" altLang="en-US" sz="2000" dirty="0"/>
              <a:t>去年</a:t>
            </a:r>
            <a:r>
              <a:rPr kumimoji="1" lang="en-US" altLang="zh-TW" sz="2000" dirty="0"/>
              <a:t>', '</a:t>
            </a:r>
            <a:r>
              <a:rPr kumimoji="1" lang="zh-TW" altLang="en-US" sz="2000" dirty="0"/>
              <a:t>同期相比</a:t>
            </a:r>
            <a:r>
              <a:rPr kumimoji="1" lang="en-US" altLang="zh-TW" sz="2000" dirty="0"/>
              <a:t>', '</a:t>
            </a:r>
            <a:r>
              <a:rPr kumimoji="1" lang="zh-TW" altLang="en-US" sz="2000" dirty="0"/>
              <a:t>美洲</a:t>
            </a:r>
            <a:r>
              <a:rPr kumimoji="1" lang="en-US" altLang="zh-TW" sz="2000" dirty="0"/>
              <a:t>', '</a:t>
            </a:r>
            <a:r>
              <a:rPr kumimoji="1" lang="zh-TW" altLang="en-US" sz="2000" dirty="0"/>
              <a:t>銷售</a:t>
            </a:r>
            <a:r>
              <a:rPr kumimoji="1" lang="en-US" altLang="zh-TW" sz="2000" dirty="0"/>
              <a:t>', '</a:t>
            </a:r>
            <a:r>
              <a:rPr kumimoji="1" lang="zh-TW" altLang="en-US" sz="2000" dirty="0">
                <a:solidFill>
                  <a:srgbClr val="FF0000"/>
                </a:solidFill>
              </a:rPr>
              <a:t>增歐洲</a:t>
            </a:r>
            <a:r>
              <a:rPr kumimoji="1" lang="en-US" altLang="zh-TW" sz="2000" dirty="0">
                <a:solidFill>
                  <a:srgbClr val="FF0000"/>
                </a:solidFill>
              </a:rPr>
              <a:t>', '</a:t>
            </a:r>
            <a:r>
              <a:rPr kumimoji="1" lang="zh-TW" altLang="en-US" sz="2000" dirty="0">
                <a:solidFill>
                  <a:srgbClr val="FF0000"/>
                </a:solidFill>
              </a:rPr>
              <a:t>增中國</a:t>
            </a:r>
            <a:r>
              <a:rPr kumimoji="1" lang="en-US" altLang="zh-TW" sz="2000" dirty="0">
                <a:solidFill>
                  <a:srgbClr val="FF0000"/>
                </a:solidFill>
              </a:rPr>
              <a:t>', '</a:t>
            </a:r>
            <a:r>
              <a:rPr kumimoji="1" lang="zh-TW" altLang="en-US" sz="2000" dirty="0">
                <a:solidFill>
                  <a:srgbClr val="FF0000"/>
                </a:solidFill>
              </a:rPr>
              <a:t>增亞</a:t>
            </a:r>
            <a:r>
              <a:rPr kumimoji="1" lang="en-US" altLang="zh-TW" sz="2000" dirty="0">
                <a:solidFill>
                  <a:srgbClr val="FF0000"/>
                </a:solidFill>
              </a:rPr>
              <a:t>', '</a:t>
            </a:r>
            <a:r>
              <a:rPr kumimoji="1" lang="zh-TW" altLang="en-US" sz="2000" dirty="0">
                <a:solidFill>
                  <a:srgbClr val="FF0000"/>
                </a:solidFill>
              </a:rPr>
              <a:t>太</a:t>
            </a:r>
            <a:r>
              <a:rPr kumimoji="1" lang="en-US" altLang="zh-TW" sz="2000" dirty="0">
                <a:solidFill>
                  <a:srgbClr val="FF0000"/>
                </a:solidFill>
              </a:rPr>
              <a:t>', '</a:t>
            </a:r>
            <a:r>
              <a:rPr kumimoji="1" lang="zh-TW" altLang="en-US" sz="2000" dirty="0">
                <a:solidFill>
                  <a:srgbClr val="FF0000"/>
                </a:solidFill>
              </a:rPr>
              <a:t>其他</a:t>
            </a:r>
            <a:r>
              <a:rPr kumimoji="1" lang="en-US" altLang="zh-TW" sz="2000" dirty="0">
                <a:solidFill>
                  <a:srgbClr val="FF0000"/>
                </a:solidFill>
              </a:rPr>
              <a:t>', '</a:t>
            </a:r>
            <a:r>
              <a:rPr kumimoji="1" lang="zh-TW" altLang="en-US" sz="2000" dirty="0">
                <a:solidFill>
                  <a:srgbClr val="FF0000"/>
                </a:solidFill>
              </a:rPr>
              <a:t>地區</a:t>
            </a:r>
            <a:r>
              <a:rPr kumimoji="1" lang="en-US" altLang="zh-TW" sz="2000" dirty="0">
                <a:solidFill>
                  <a:srgbClr val="FF0000"/>
                </a:solidFill>
              </a:rPr>
              <a:t>', '</a:t>
            </a:r>
            <a:r>
              <a:rPr kumimoji="1" lang="zh-TW" altLang="en-US" sz="2000" dirty="0">
                <a:solidFill>
                  <a:srgbClr val="FF0000"/>
                </a:solidFill>
              </a:rPr>
              <a:t>增</a:t>
            </a:r>
            <a:r>
              <a:rPr kumimoji="1" lang="en-US" altLang="zh-TW" sz="2000" dirty="0">
                <a:solidFill>
                  <a:srgbClr val="FF0000"/>
                </a:solidFill>
              </a:rPr>
              <a:t>', '</a:t>
            </a:r>
            <a:r>
              <a:rPr kumimoji="1" lang="zh-TW" altLang="en-US" sz="2000" dirty="0">
                <a:solidFill>
                  <a:srgbClr val="FF0000"/>
                </a:solidFill>
              </a:rPr>
              <a:t>日本</a:t>
            </a:r>
            <a:r>
              <a:rPr kumimoji="1" lang="en-US" altLang="zh-TW" sz="2000" dirty="0">
                <a:solidFill>
                  <a:srgbClr val="FF0000"/>
                </a:solidFill>
              </a:rPr>
              <a:t>', '</a:t>
            </a:r>
            <a:r>
              <a:rPr kumimoji="1" lang="zh-TW" altLang="en-US" sz="2000" dirty="0">
                <a:solidFill>
                  <a:srgbClr val="FF0000"/>
                </a:solidFill>
              </a:rPr>
              <a:t>增詳</a:t>
            </a:r>
            <a:r>
              <a:rPr kumimoji="1" lang="en-US" altLang="zh-TW" sz="2000" dirty="0"/>
              <a:t>', '</a:t>
            </a:r>
            <a:r>
              <a:rPr kumimoji="1" lang="zh-TW" altLang="en-US" sz="2000" dirty="0"/>
              <a:t>細數</a:t>
            </a:r>
            <a:r>
              <a:rPr kumimoji="1" lang="en-US" altLang="zh-TW" sz="2000" dirty="0"/>
              <a:t>', '</a:t>
            </a:r>
            <a:r>
              <a:rPr kumimoji="1" lang="zh-TW" altLang="en-US" sz="2000" dirty="0">
                <a:solidFill>
                  <a:srgbClr val="FF0000"/>
                </a:solidFill>
              </a:rPr>
              <a:t>據費</a:t>
            </a:r>
            <a:r>
              <a:rPr kumimoji="1" lang="en-US" altLang="zh-TW" sz="2000" dirty="0">
                <a:solidFill>
                  <a:srgbClr val="FF0000"/>
                </a:solidFill>
              </a:rPr>
              <a:t>', '</a:t>
            </a:r>
            <a:r>
              <a:rPr kumimoji="1" lang="zh-TW" altLang="en-US" sz="2000" dirty="0">
                <a:solidFill>
                  <a:srgbClr val="FF0000"/>
                </a:solidFill>
              </a:rPr>
              <a:t>城半導體</a:t>
            </a:r>
            <a:r>
              <a:rPr kumimoji="1" lang="en-US" altLang="zh-TW" sz="2000" dirty="0"/>
              <a:t>', '</a:t>
            </a:r>
            <a:r>
              <a:rPr kumimoji="1" lang="zh-TW" altLang="en-US" sz="2000" dirty="0"/>
              <a:t>指數</a:t>
            </a:r>
            <a:r>
              <a:rPr kumimoji="1" lang="en-US" altLang="zh-TW" sz="2000" dirty="0"/>
              <a:t>', '</a:t>
            </a:r>
            <a:r>
              <a:rPr kumimoji="1" lang="zh-TW" altLang="en-US" sz="2000" dirty="0"/>
              <a:t>日</a:t>
            </a:r>
            <a:r>
              <a:rPr kumimoji="1" lang="en-US" altLang="zh-TW" sz="2000" dirty="0"/>
              <a:t>', '</a:t>
            </a:r>
            <a:r>
              <a:rPr kumimoji="1" lang="zh-TW" altLang="en-US" sz="2000" dirty="0"/>
              <a:t>上</a:t>
            </a:r>
            <a:r>
              <a:rPr kumimoji="1" lang="en-US" altLang="zh-TW" sz="2000" dirty="0"/>
              <a:t>', '</a:t>
            </a:r>
            <a:r>
              <a:rPr kumimoji="1" lang="zh-TW" altLang="en-US" sz="2000" dirty="0"/>
              <a:t>漲</a:t>
            </a:r>
            <a:r>
              <a:rPr kumimoji="1" lang="en-US" altLang="zh-TW" sz="2000" dirty="0"/>
              <a:t>', '</a:t>
            </a:r>
            <a:r>
              <a:rPr kumimoji="1" lang="zh-TW" altLang="en-US" sz="2000" dirty="0">
                <a:solidFill>
                  <a:srgbClr val="FF0000"/>
                </a:solidFill>
              </a:rPr>
              <a:t>收點</a:t>
            </a:r>
            <a:r>
              <a:rPr kumimoji="1" lang="en-US" altLang="zh-TW" sz="2000" dirty="0"/>
              <a:t>']</a:t>
            </a:r>
            <a:endParaRPr lang="zh-TW" altLang="en-US" sz="2000" dirty="0"/>
          </a:p>
        </p:txBody>
      </p:sp>
      <p:sp>
        <p:nvSpPr>
          <p:cNvPr id="4" name="日期版面配置區 3">
            <a:extLst>
              <a:ext uri="{FF2B5EF4-FFF2-40B4-BE49-F238E27FC236}">
                <a16:creationId xmlns:a16="http://schemas.microsoft.com/office/drawing/2014/main" id="{DFCE904D-7B32-D642-BE7E-21BA266BA5B9}"/>
              </a:ext>
            </a:extLst>
          </p:cNvPr>
          <p:cNvSpPr>
            <a:spLocks noGrp="1"/>
          </p:cNvSpPr>
          <p:nvPr>
            <p:ph type="dt" sz="half" idx="10"/>
          </p:nvPr>
        </p:nvSpPr>
        <p:spPr/>
        <p:txBody>
          <a:bodyPr/>
          <a:lstStyle/>
          <a:p>
            <a:fld id="{7394712B-40BF-9E46-8E08-D3937E9083EF}" type="datetime1">
              <a:rPr lang="zh-TW" altLang="en-US" smtClean="0"/>
              <a:t>2020/5/8</a:t>
            </a:fld>
            <a:endParaRPr lang="en-US"/>
          </a:p>
        </p:txBody>
      </p:sp>
      <p:sp>
        <p:nvSpPr>
          <p:cNvPr id="5" name="投影片編號版面配置區 4">
            <a:extLst>
              <a:ext uri="{FF2B5EF4-FFF2-40B4-BE49-F238E27FC236}">
                <a16:creationId xmlns:a16="http://schemas.microsoft.com/office/drawing/2014/main" id="{2E775227-8057-864A-BB7B-611D27A75FC9}"/>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2449460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a:t>策略</a:t>
            </a:r>
            <a:r>
              <a:rPr kumimoji="1" lang="en-US" altLang="zh-CN"/>
              <a:t>2: </a:t>
            </a:r>
            <a:r>
              <a:rPr kumimoji="1" lang="zh-CN" altLang="en-US"/>
              <a:t>中文斷詞</a:t>
            </a:r>
            <a:endParaRPr kumimoji="1" lang="en-US" altLang="zh-TW" dirty="0"/>
          </a:p>
        </p:txBody>
      </p:sp>
      <p:sp>
        <p:nvSpPr>
          <p:cNvPr id="4" name="文字方塊 3">
            <a:extLst>
              <a:ext uri="{FF2B5EF4-FFF2-40B4-BE49-F238E27FC236}">
                <a16:creationId xmlns:a16="http://schemas.microsoft.com/office/drawing/2014/main" id="{A16C3D1D-D942-884F-BC4D-814F95509E54}"/>
              </a:ext>
            </a:extLst>
          </p:cNvPr>
          <p:cNvSpPr txBox="1"/>
          <p:nvPr/>
        </p:nvSpPr>
        <p:spPr>
          <a:xfrm>
            <a:off x="2565285" y="2624245"/>
            <a:ext cx="6737742" cy="1815882"/>
          </a:xfrm>
          <a:prstGeom prst="rect">
            <a:avLst/>
          </a:prstGeom>
          <a:noFill/>
        </p:spPr>
        <p:txBody>
          <a:bodyPr wrap="none" rtlCol="0">
            <a:spAutoFit/>
          </a:bodyPr>
          <a:lstStyle/>
          <a:p>
            <a:r>
              <a:rPr kumimoji="1" lang="zh-TW" altLang="en-US" sz="2800" dirty="0"/>
              <a:t>金融相關詞</a:t>
            </a:r>
            <a:endParaRPr kumimoji="1" lang="en-US" altLang="zh-TW" sz="2800" dirty="0"/>
          </a:p>
          <a:p>
            <a:pPr marL="800100" lvl="1" indent="-342900">
              <a:buFont typeface="+mj-lt"/>
              <a:buAutoNum type="arabicPeriod"/>
            </a:pPr>
            <a:r>
              <a:rPr kumimoji="1" lang="zh-TW" altLang="en-US" sz="2800" dirty="0"/>
              <a:t>名詞：</a:t>
            </a:r>
            <a:r>
              <a:rPr kumimoji="1" lang="zh-TW" altLang="en-US" sz="2800" dirty="0">
                <a:solidFill>
                  <a:srgbClr val="FF0000"/>
                </a:solidFill>
              </a:rPr>
              <a:t>半導體、亞太、地區、費城</a:t>
            </a:r>
            <a:r>
              <a:rPr kumimoji="1" lang="en-US" altLang="zh-TW" sz="2800" dirty="0">
                <a:solidFill>
                  <a:srgbClr val="FF0000"/>
                </a:solidFill>
              </a:rPr>
              <a:t>…</a:t>
            </a:r>
            <a:endParaRPr kumimoji="1" lang="en-US" altLang="zh-TW" sz="2800" dirty="0"/>
          </a:p>
          <a:p>
            <a:pPr marL="800100" lvl="1" indent="-342900">
              <a:buFont typeface="+mj-lt"/>
              <a:buAutoNum type="arabicPeriod"/>
            </a:pPr>
            <a:r>
              <a:rPr kumimoji="1" lang="zh-TW" altLang="en-US" sz="2800" dirty="0"/>
              <a:t>動詞：</a:t>
            </a:r>
            <a:r>
              <a:rPr kumimoji="1" lang="zh-TW" altLang="en-US" sz="2800" dirty="0">
                <a:solidFill>
                  <a:srgbClr val="FF0000"/>
                </a:solidFill>
              </a:rPr>
              <a:t>增</a:t>
            </a:r>
            <a:r>
              <a:rPr kumimoji="1" lang="en-US" altLang="zh-TW" sz="2800" dirty="0">
                <a:solidFill>
                  <a:srgbClr val="FF0000"/>
                </a:solidFill>
              </a:rPr>
              <a:t>or</a:t>
            </a:r>
            <a:r>
              <a:rPr kumimoji="1" lang="zh-CN" altLang="en-US" sz="2800" dirty="0">
                <a:solidFill>
                  <a:srgbClr val="FF0000"/>
                </a:solidFill>
              </a:rPr>
              <a:t>大增、漲、跌</a:t>
            </a:r>
            <a:r>
              <a:rPr kumimoji="1" lang="en-US" altLang="zh-CN" sz="2800" dirty="0">
                <a:solidFill>
                  <a:srgbClr val="FF0000"/>
                </a:solidFill>
              </a:rPr>
              <a:t>…</a:t>
            </a:r>
            <a:endParaRPr kumimoji="1" lang="en-US" altLang="zh-TW" sz="2800" dirty="0"/>
          </a:p>
          <a:p>
            <a:pPr marL="800100" lvl="1" indent="-342900">
              <a:buFont typeface="+mj-lt"/>
              <a:buAutoNum type="arabicPeriod"/>
            </a:pPr>
            <a:r>
              <a:rPr kumimoji="1" lang="zh-TW" altLang="en-US" sz="2800" dirty="0"/>
              <a:t>形容詞：</a:t>
            </a:r>
            <a:r>
              <a:rPr kumimoji="1" lang="zh-TW" altLang="en-US" sz="2800" dirty="0">
                <a:solidFill>
                  <a:srgbClr val="FF0000"/>
                </a:solidFill>
              </a:rPr>
              <a:t>大</a:t>
            </a:r>
            <a:r>
              <a:rPr kumimoji="1" lang="en-US" altLang="zh-TW" sz="2800" dirty="0">
                <a:solidFill>
                  <a:srgbClr val="FF0000"/>
                </a:solidFill>
              </a:rPr>
              <a:t>…</a:t>
            </a:r>
            <a:endParaRPr kumimoji="1" lang="zh-TW" altLang="en-US" sz="2800" dirty="0"/>
          </a:p>
        </p:txBody>
      </p:sp>
      <p:sp>
        <p:nvSpPr>
          <p:cNvPr id="5" name="矩形 4">
            <a:extLst>
              <a:ext uri="{FF2B5EF4-FFF2-40B4-BE49-F238E27FC236}">
                <a16:creationId xmlns:a16="http://schemas.microsoft.com/office/drawing/2014/main" id="{6D44B890-5F43-CB49-8B10-D065F97DD8BB}"/>
              </a:ext>
            </a:extLst>
          </p:cNvPr>
          <p:cNvSpPr/>
          <p:nvPr/>
        </p:nvSpPr>
        <p:spPr>
          <a:xfrm>
            <a:off x="2412940" y="5336156"/>
            <a:ext cx="7366119" cy="523220"/>
          </a:xfrm>
          <a:prstGeom prst="rect">
            <a:avLst/>
          </a:prstGeom>
        </p:spPr>
        <p:txBody>
          <a:bodyPr wrap="none">
            <a:spAutoFit/>
          </a:bodyPr>
          <a:lstStyle/>
          <a:p>
            <a:r>
              <a:rPr lang="zh-TW" altLang="en-US" sz="2800" u="sng" dirty="0">
                <a:solidFill>
                  <a:schemeClr val="accent2">
                    <a:lumMod val="60000"/>
                    <a:lumOff val="40000"/>
                  </a:schemeClr>
                </a:solidFill>
              </a:rPr>
              <a:t>必須根據領域建立相關字典，最花時間＆心力</a:t>
            </a:r>
          </a:p>
        </p:txBody>
      </p:sp>
      <p:sp>
        <p:nvSpPr>
          <p:cNvPr id="6" name="日期版面配置區 5">
            <a:extLst>
              <a:ext uri="{FF2B5EF4-FFF2-40B4-BE49-F238E27FC236}">
                <a16:creationId xmlns:a16="http://schemas.microsoft.com/office/drawing/2014/main" id="{3DFAF94C-B3EB-9447-9393-8FC313DCBD47}"/>
              </a:ext>
            </a:extLst>
          </p:cNvPr>
          <p:cNvSpPr>
            <a:spLocks noGrp="1"/>
          </p:cNvSpPr>
          <p:nvPr>
            <p:ph type="dt" sz="half" idx="10"/>
          </p:nvPr>
        </p:nvSpPr>
        <p:spPr/>
        <p:txBody>
          <a:bodyPr/>
          <a:lstStyle/>
          <a:p>
            <a:fld id="{AD6EAFB7-B015-8444-879D-CFAF4F70DFE7}" type="datetime1">
              <a:rPr lang="zh-TW" altLang="en-US" smtClean="0"/>
              <a:t>2020/5/8</a:t>
            </a:fld>
            <a:endParaRPr lang="en-US"/>
          </a:p>
        </p:txBody>
      </p:sp>
      <p:sp>
        <p:nvSpPr>
          <p:cNvPr id="8" name="投影片編號版面配置區 7">
            <a:extLst>
              <a:ext uri="{FF2B5EF4-FFF2-40B4-BE49-F238E27FC236}">
                <a16:creationId xmlns:a16="http://schemas.microsoft.com/office/drawing/2014/main" id="{D0FE7C2B-8727-6746-ACC8-0A3E0DD89749}"/>
              </a:ext>
            </a:extLst>
          </p:cNvPr>
          <p:cNvSpPr>
            <a:spLocks noGrp="1"/>
          </p:cNvSpPr>
          <p:nvPr>
            <p:ph type="sldNum" sz="quarter" idx="12"/>
          </p:nvPr>
        </p:nvSpPr>
        <p:spPr/>
        <p:txBody>
          <a:bodyPr/>
          <a:lstStyle/>
          <a:p>
            <a:fld id="{B2DC25EE-239B-4C5F-AAD1-255A7D5F1EE2}" type="slidenum">
              <a:rPr lang="en-US" smtClean="0"/>
              <a:t>14</a:t>
            </a:fld>
            <a:endParaRPr lang="en-US"/>
          </a:p>
        </p:txBody>
      </p:sp>
    </p:spTree>
    <p:extLst>
      <p:ext uri="{BB962C8B-B14F-4D97-AF65-F5344CB8AC3E}">
        <p14:creationId xmlns:p14="http://schemas.microsoft.com/office/powerpoint/2010/main" val="2822856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中文斷詞</a:t>
            </a:r>
            <a:endParaRPr kumimoji="1" lang="en-US" altLang="zh-TW" dirty="0"/>
          </a:p>
        </p:txBody>
      </p:sp>
      <p:sp>
        <p:nvSpPr>
          <p:cNvPr id="6" name="文字方塊 5">
            <a:extLst>
              <a:ext uri="{FF2B5EF4-FFF2-40B4-BE49-F238E27FC236}">
                <a16:creationId xmlns:a16="http://schemas.microsoft.com/office/drawing/2014/main" id="{AD425EAA-0C06-4C4F-A4B1-A35BD44A749A}"/>
              </a:ext>
            </a:extLst>
          </p:cNvPr>
          <p:cNvSpPr txBox="1"/>
          <p:nvPr/>
        </p:nvSpPr>
        <p:spPr>
          <a:xfrm>
            <a:off x="772233" y="2025721"/>
            <a:ext cx="6657785" cy="4616072"/>
          </a:xfrm>
          <a:prstGeom prst="rect">
            <a:avLst/>
          </a:prstGeom>
          <a:noFill/>
        </p:spPr>
        <p:txBody>
          <a:bodyPr wrap="square" rtlCol="0">
            <a:spAutoFit/>
          </a:bodyPr>
          <a:lstStyle/>
          <a:p>
            <a:pPr>
              <a:lnSpc>
                <a:spcPct val="150000"/>
              </a:lnSpc>
            </a:pPr>
            <a:r>
              <a:rPr kumimoji="1" lang="en-US" altLang="zh-TW" dirty="0"/>
              <a:t>import </a:t>
            </a:r>
            <a:r>
              <a:rPr kumimoji="1" lang="en-US" altLang="zh-TW" dirty="0" err="1"/>
              <a:t>jieba</a:t>
            </a:r>
            <a:endParaRPr kumimoji="1" lang="en-US" altLang="zh-TW" dirty="0"/>
          </a:p>
          <a:p>
            <a:pPr>
              <a:lnSpc>
                <a:spcPct val="150000"/>
              </a:lnSpc>
            </a:pPr>
            <a:r>
              <a:rPr lang="en" altLang="zh-TW" i="1" dirty="0"/>
              <a:t>from</a:t>
            </a:r>
            <a:r>
              <a:rPr lang="en" altLang="zh-TW" dirty="0"/>
              <a:t> </a:t>
            </a:r>
            <a:r>
              <a:rPr lang="en" altLang="zh-TW" dirty="0" err="1"/>
              <a:t>jieba.posseg</a:t>
            </a:r>
            <a:r>
              <a:rPr lang="en" altLang="zh-TW" dirty="0"/>
              <a:t> </a:t>
            </a:r>
            <a:r>
              <a:rPr lang="en" altLang="zh-TW" i="1" dirty="0"/>
              <a:t>import</a:t>
            </a:r>
            <a:r>
              <a:rPr lang="en" altLang="zh-TW" dirty="0"/>
              <a:t> cut</a:t>
            </a:r>
          </a:p>
          <a:p>
            <a:pPr>
              <a:lnSpc>
                <a:spcPct val="150000"/>
              </a:lnSpc>
            </a:pPr>
            <a:endParaRPr kumimoji="1" lang="en-US" altLang="zh-TW" dirty="0"/>
          </a:p>
          <a:p>
            <a:pPr>
              <a:lnSpc>
                <a:spcPct val="150000"/>
              </a:lnSpc>
            </a:pPr>
            <a:r>
              <a:rPr lang="en" altLang="zh-TW" dirty="0" err="1"/>
              <a:t>jieba.load_userdict</a:t>
            </a:r>
            <a:r>
              <a:rPr lang="en" altLang="zh-TW" dirty="0"/>
              <a:t>(</a:t>
            </a:r>
            <a:r>
              <a:rPr lang="zh-CN" altLang="en-US" dirty="0"/>
              <a:t>檔案路徑</a:t>
            </a:r>
            <a:r>
              <a:rPr lang="en" altLang="zh-TW" dirty="0"/>
              <a:t>)</a:t>
            </a:r>
          </a:p>
          <a:p>
            <a:pPr>
              <a:lnSpc>
                <a:spcPct val="150000"/>
              </a:lnSpc>
            </a:pPr>
            <a:r>
              <a:rPr kumimoji="1" lang="en" altLang="zh-TW" dirty="0"/>
              <a:t>e.g. </a:t>
            </a:r>
          </a:p>
          <a:p>
            <a:pPr>
              <a:lnSpc>
                <a:spcPct val="150000"/>
              </a:lnSpc>
            </a:pPr>
            <a:r>
              <a:rPr lang="en" altLang="zh-TW" dirty="0" err="1"/>
              <a:t>jieba.load_userdict</a:t>
            </a:r>
            <a:r>
              <a:rPr lang="en" altLang="zh-TW" dirty="0"/>
              <a:t>(’./data/</a:t>
            </a:r>
            <a:r>
              <a:rPr lang="en" altLang="zh-TW" dirty="0" err="1"/>
              <a:t>dict.txt</a:t>
            </a:r>
            <a:r>
              <a:rPr lang="en" altLang="zh-TW" dirty="0"/>
              <a:t>’)</a:t>
            </a:r>
          </a:p>
          <a:p>
            <a:pPr>
              <a:lnSpc>
                <a:spcPct val="150000"/>
              </a:lnSpc>
            </a:pPr>
            <a:r>
              <a:rPr lang="en" altLang="zh-TW" dirty="0"/>
              <a:t>tokens = </a:t>
            </a:r>
            <a:r>
              <a:rPr lang="en" altLang="zh-TW" dirty="0" err="1"/>
              <a:t>p_cut</a:t>
            </a:r>
            <a:r>
              <a:rPr lang="en" altLang="zh-TW" dirty="0"/>
              <a:t>(txt)</a:t>
            </a:r>
            <a:br>
              <a:rPr lang="en" altLang="zh-TW" dirty="0"/>
            </a:br>
            <a:r>
              <a:rPr lang="en" altLang="zh-TW" dirty="0" err="1"/>
              <a:t>pos_list</a:t>
            </a:r>
            <a:r>
              <a:rPr lang="en" altLang="zh-TW" dirty="0"/>
              <a:t> = [[k, v] </a:t>
            </a:r>
            <a:r>
              <a:rPr lang="en" altLang="zh-TW" i="1" dirty="0"/>
              <a:t>for</a:t>
            </a:r>
            <a:r>
              <a:rPr lang="en" altLang="zh-TW" dirty="0"/>
              <a:t> k, v in tokens]</a:t>
            </a:r>
          </a:p>
          <a:p>
            <a:pPr>
              <a:lnSpc>
                <a:spcPct val="150000"/>
              </a:lnSpc>
            </a:pPr>
            <a:r>
              <a:rPr lang="en" altLang="zh-TW" dirty="0"/>
              <a:t>df = </a:t>
            </a:r>
            <a:r>
              <a:rPr lang="en" altLang="zh-TW" dirty="0" err="1"/>
              <a:t>DataFrame</a:t>
            </a:r>
            <a:r>
              <a:rPr lang="en" altLang="zh-TW" dirty="0"/>
              <a:t>(</a:t>
            </a:r>
            <a:r>
              <a:rPr lang="en" altLang="zh-TW" dirty="0" err="1"/>
              <a:t>pos_list</a:t>
            </a:r>
            <a:r>
              <a:rPr lang="en" altLang="zh-TW" dirty="0"/>
              <a:t>, columns=['token', 'pos'])</a:t>
            </a:r>
          </a:p>
          <a:p>
            <a:pPr>
              <a:lnSpc>
                <a:spcPct val="150000"/>
              </a:lnSpc>
            </a:pPr>
            <a:r>
              <a:rPr lang="en" altLang="zh-TW" dirty="0" err="1"/>
              <a:t>df.to_csv</a:t>
            </a:r>
            <a:r>
              <a:rPr lang="en" altLang="zh-TW" dirty="0"/>
              <a:t>('./data/</a:t>
            </a:r>
            <a:r>
              <a:rPr lang="en" altLang="zh-TW" dirty="0" err="1"/>
              <a:t>pos.csv</a:t>
            </a:r>
            <a:r>
              <a:rPr lang="en" altLang="zh-TW" dirty="0"/>
              <a:t>', index=False)</a:t>
            </a:r>
          </a:p>
          <a:p>
            <a:pPr>
              <a:lnSpc>
                <a:spcPct val="150000"/>
              </a:lnSpc>
            </a:pPr>
            <a:endParaRPr kumimoji="1" lang="en-US" altLang="zh-TW" dirty="0"/>
          </a:p>
        </p:txBody>
      </p:sp>
      <p:sp>
        <p:nvSpPr>
          <p:cNvPr id="3" name="矩形 2">
            <a:extLst>
              <a:ext uri="{FF2B5EF4-FFF2-40B4-BE49-F238E27FC236}">
                <a16:creationId xmlns:a16="http://schemas.microsoft.com/office/drawing/2014/main" id="{C155083C-F540-1E46-85B3-DD2495E84004}"/>
              </a:ext>
            </a:extLst>
          </p:cNvPr>
          <p:cNvSpPr/>
          <p:nvPr/>
        </p:nvSpPr>
        <p:spPr>
          <a:xfrm>
            <a:off x="7834335" y="2183227"/>
            <a:ext cx="898003" cy="369332"/>
          </a:xfrm>
          <a:prstGeom prst="rect">
            <a:avLst/>
          </a:prstGeom>
        </p:spPr>
        <p:txBody>
          <a:bodyPr wrap="none">
            <a:spAutoFit/>
          </a:bodyPr>
          <a:lstStyle/>
          <a:p>
            <a:r>
              <a:rPr lang="en" altLang="zh-TW" dirty="0" err="1"/>
              <a:t>dict.txt</a:t>
            </a:r>
            <a:endParaRPr lang="zh-TW" altLang="en-US" dirty="0"/>
          </a:p>
        </p:txBody>
      </p:sp>
      <p:pic>
        <p:nvPicPr>
          <p:cNvPr id="8" name="圖片 7">
            <a:extLst>
              <a:ext uri="{FF2B5EF4-FFF2-40B4-BE49-F238E27FC236}">
                <a16:creationId xmlns:a16="http://schemas.microsoft.com/office/drawing/2014/main" id="{8554C52A-57B6-C348-BCE7-B03D6D8B014C}"/>
              </a:ext>
            </a:extLst>
          </p:cNvPr>
          <p:cNvPicPr>
            <a:picLocks noChangeAspect="1"/>
          </p:cNvPicPr>
          <p:nvPr/>
        </p:nvPicPr>
        <p:blipFill>
          <a:blip r:embed="rId2"/>
          <a:stretch>
            <a:fillRect/>
          </a:stretch>
        </p:blipFill>
        <p:spPr>
          <a:xfrm>
            <a:off x="7430018" y="2827340"/>
            <a:ext cx="1706638" cy="2677656"/>
          </a:xfrm>
          <a:prstGeom prst="rect">
            <a:avLst/>
          </a:prstGeom>
        </p:spPr>
      </p:pic>
      <p:sp>
        <p:nvSpPr>
          <p:cNvPr id="9" name="日期版面配置區 8">
            <a:extLst>
              <a:ext uri="{FF2B5EF4-FFF2-40B4-BE49-F238E27FC236}">
                <a16:creationId xmlns:a16="http://schemas.microsoft.com/office/drawing/2014/main" id="{692CE8F3-AE12-5D49-84C4-A59B4D0777BD}"/>
              </a:ext>
            </a:extLst>
          </p:cNvPr>
          <p:cNvSpPr>
            <a:spLocks noGrp="1"/>
          </p:cNvSpPr>
          <p:nvPr>
            <p:ph type="dt" sz="half" idx="10"/>
          </p:nvPr>
        </p:nvSpPr>
        <p:spPr/>
        <p:txBody>
          <a:bodyPr/>
          <a:lstStyle/>
          <a:p>
            <a:fld id="{3D6099C2-2FE1-754C-A8AA-829B22A573FD}" type="datetime1">
              <a:rPr lang="zh-TW" altLang="en-US" smtClean="0"/>
              <a:t>2020/5/8</a:t>
            </a:fld>
            <a:endParaRPr lang="en-US"/>
          </a:p>
        </p:txBody>
      </p:sp>
      <p:sp>
        <p:nvSpPr>
          <p:cNvPr id="10" name="投影片編號版面配置區 9">
            <a:extLst>
              <a:ext uri="{FF2B5EF4-FFF2-40B4-BE49-F238E27FC236}">
                <a16:creationId xmlns:a16="http://schemas.microsoft.com/office/drawing/2014/main" id="{C16C501A-9DBA-6543-A610-F0E61E766B99}"/>
              </a:ext>
            </a:extLst>
          </p:cNvPr>
          <p:cNvSpPr>
            <a:spLocks noGrp="1"/>
          </p:cNvSpPr>
          <p:nvPr>
            <p:ph type="sldNum" sz="quarter" idx="12"/>
          </p:nvPr>
        </p:nvSpPr>
        <p:spPr/>
        <p:txBody>
          <a:bodyPr/>
          <a:lstStyle/>
          <a:p>
            <a:fld id="{B2DC25EE-239B-4C5F-AAD1-255A7D5F1EE2}" type="slidenum">
              <a:rPr lang="en-US" smtClean="0"/>
              <a:t>15</a:t>
            </a:fld>
            <a:endParaRPr lang="en-US"/>
          </a:p>
        </p:txBody>
      </p:sp>
      <p:pic>
        <p:nvPicPr>
          <p:cNvPr id="4" name="圖片 3">
            <a:extLst>
              <a:ext uri="{FF2B5EF4-FFF2-40B4-BE49-F238E27FC236}">
                <a16:creationId xmlns:a16="http://schemas.microsoft.com/office/drawing/2014/main" id="{599D0B17-A353-6144-A4FB-D08E1A7BBF55}"/>
              </a:ext>
            </a:extLst>
          </p:cNvPr>
          <p:cNvPicPr>
            <a:picLocks noChangeAspect="1"/>
          </p:cNvPicPr>
          <p:nvPr/>
        </p:nvPicPr>
        <p:blipFill>
          <a:blip r:embed="rId3"/>
          <a:stretch>
            <a:fillRect/>
          </a:stretch>
        </p:blipFill>
        <p:spPr>
          <a:xfrm>
            <a:off x="9573844" y="2827340"/>
            <a:ext cx="1574801" cy="3028463"/>
          </a:xfrm>
          <a:prstGeom prst="rect">
            <a:avLst/>
          </a:prstGeom>
        </p:spPr>
      </p:pic>
      <p:sp>
        <p:nvSpPr>
          <p:cNvPr id="11" name="矩形 10">
            <a:extLst>
              <a:ext uri="{FF2B5EF4-FFF2-40B4-BE49-F238E27FC236}">
                <a16:creationId xmlns:a16="http://schemas.microsoft.com/office/drawing/2014/main" id="{CC6ACB34-CACD-554A-96DA-4FC3A96BB683}"/>
              </a:ext>
            </a:extLst>
          </p:cNvPr>
          <p:cNvSpPr/>
          <p:nvPr/>
        </p:nvSpPr>
        <p:spPr>
          <a:xfrm>
            <a:off x="9847854" y="2183227"/>
            <a:ext cx="935962" cy="369332"/>
          </a:xfrm>
          <a:prstGeom prst="rect">
            <a:avLst/>
          </a:prstGeom>
        </p:spPr>
        <p:txBody>
          <a:bodyPr wrap="none">
            <a:spAutoFit/>
          </a:bodyPr>
          <a:lstStyle/>
          <a:p>
            <a:r>
              <a:rPr lang="en" altLang="zh-TW" dirty="0" err="1"/>
              <a:t>Pos.csv</a:t>
            </a:r>
            <a:endParaRPr lang="zh-TW" altLang="en-US" dirty="0"/>
          </a:p>
        </p:txBody>
      </p:sp>
      <p:sp>
        <p:nvSpPr>
          <p:cNvPr id="5" name="矩形 4">
            <a:extLst>
              <a:ext uri="{FF2B5EF4-FFF2-40B4-BE49-F238E27FC236}">
                <a16:creationId xmlns:a16="http://schemas.microsoft.com/office/drawing/2014/main" id="{B6456F39-C2E4-AC43-88C5-3CC0D7A55D57}"/>
              </a:ext>
            </a:extLst>
          </p:cNvPr>
          <p:cNvSpPr/>
          <p:nvPr/>
        </p:nvSpPr>
        <p:spPr>
          <a:xfrm>
            <a:off x="6525844" y="6014808"/>
            <a:ext cx="6096000" cy="276999"/>
          </a:xfrm>
          <a:prstGeom prst="rect">
            <a:avLst/>
          </a:prstGeom>
        </p:spPr>
        <p:txBody>
          <a:bodyPr>
            <a:spAutoFit/>
          </a:bodyPr>
          <a:lstStyle/>
          <a:p>
            <a:r>
              <a:rPr lang="en" altLang="zh-TW" sz="1200" dirty="0">
                <a:hlinkClick r:id="rId4"/>
              </a:rPr>
              <a:t>https://gist.github.com/hscspring/c985355e0814f01437eaf8fd55fd7998</a:t>
            </a:r>
            <a:endParaRPr lang="zh-TW" altLang="en-US" sz="1200" dirty="0"/>
          </a:p>
        </p:txBody>
      </p:sp>
    </p:spTree>
    <p:extLst>
      <p:ext uri="{BB962C8B-B14F-4D97-AF65-F5344CB8AC3E}">
        <p14:creationId xmlns:p14="http://schemas.microsoft.com/office/powerpoint/2010/main" val="85708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a:t>策略</a:t>
            </a:r>
            <a:r>
              <a:rPr kumimoji="1" lang="en-US" altLang="zh-CN"/>
              <a:t>2: </a:t>
            </a:r>
            <a:r>
              <a:rPr kumimoji="1" lang="zh-CN" altLang="en-US"/>
              <a:t>中文斷詞</a:t>
            </a:r>
            <a:endParaRPr kumimoji="1" lang="en-US" altLang="zh-TW" dirty="0"/>
          </a:p>
        </p:txBody>
      </p:sp>
      <p:sp>
        <p:nvSpPr>
          <p:cNvPr id="4" name="矩形 3">
            <a:extLst>
              <a:ext uri="{FF2B5EF4-FFF2-40B4-BE49-F238E27FC236}">
                <a16:creationId xmlns:a16="http://schemas.microsoft.com/office/drawing/2014/main" id="{CBABBFB9-6DCA-BB41-9583-42D55437CF1D}"/>
              </a:ext>
            </a:extLst>
          </p:cNvPr>
          <p:cNvSpPr/>
          <p:nvPr/>
        </p:nvSpPr>
        <p:spPr>
          <a:xfrm>
            <a:off x="1501491" y="4367718"/>
            <a:ext cx="9396281" cy="1815882"/>
          </a:xfrm>
          <a:prstGeom prst="rect">
            <a:avLst/>
          </a:prstGeom>
        </p:spPr>
        <p:txBody>
          <a:bodyPr wrap="square">
            <a:spAutoFit/>
          </a:bodyPr>
          <a:lstStyle/>
          <a:p>
            <a:r>
              <a:rPr lang="en-US" altLang="zh-TW" sz="1600" dirty="0"/>
              <a:t>['</a:t>
            </a:r>
            <a:r>
              <a:rPr lang="zh-TW" altLang="en-US" sz="1600" dirty="0"/>
              <a:t>新聞</a:t>
            </a:r>
            <a:r>
              <a:rPr lang="en-US" altLang="zh-TW" sz="1600" dirty="0"/>
              <a:t>', '</a:t>
            </a:r>
            <a:r>
              <a:rPr lang="zh-TW" altLang="en-US" sz="1600" dirty="0"/>
              <a:t>記者</a:t>
            </a:r>
            <a:r>
              <a:rPr lang="en-US" altLang="zh-TW" sz="1600" dirty="0"/>
              <a:t>', '</a:t>
            </a:r>
            <a:r>
              <a:rPr lang="zh-TW" altLang="en-US" sz="1600" dirty="0"/>
              <a:t>陳</a:t>
            </a:r>
            <a:r>
              <a:rPr lang="en-US" altLang="zh-TW" sz="1600" dirty="0"/>
              <a:t>', '</a:t>
            </a:r>
            <a:r>
              <a:rPr lang="zh-TW" altLang="en-US" sz="1600" dirty="0"/>
              <a:t>苓</a:t>
            </a:r>
            <a:r>
              <a:rPr lang="en-US" altLang="zh-TW" sz="1600" dirty="0"/>
              <a:t>', '</a:t>
            </a:r>
            <a:r>
              <a:rPr lang="zh-TW" altLang="en-US" sz="1600" dirty="0"/>
              <a:t>報導</a:t>
            </a:r>
            <a:r>
              <a:rPr lang="en-US" altLang="zh-TW" sz="1600" dirty="0"/>
              <a:t>', '</a:t>
            </a:r>
            <a:r>
              <a:rPr lang="zh-TW" altLang="en-US" sz="1600" dirty="0"/>
              <a:t>半導體</a:t>
            </a:r>
            <a:r>
              <a:rPr lang="en-US" altLang="zh-TW" sz="1600" dirty="0"/>
              <a:t>', '</a:t>
            </a:r>
            <a:r>
              <a:rPr lang="zh-TW" altLang="en-US" sz="1600" dirty="0"/>
              <a:t>產業</a:t>
            </a:r>
            <a:r>
              <a:rPr lang="en-US" altLang="zh-TW" sz="1600" dirty="0"/>
              <a:t>', '</a:t>
            </a:r>
            <a:r>
              <a:rPr lang="zh-TW" altLang="en-US" sz="1600" dirty="0"/>
              <a:t>協會</a:t>
            </a:r>
            <a:r>
              <a:rPr lang="en-US" altLang="zh-TW" sz="1600" dirty="0"/>
              <a:t>', '</a:t>
            </a:r>
            <a:r>
              <a:rPr lang="zh-TW" altLang="en-US" sz="1600" dirty="0"/>
              <a:t>日</a:t>
            </a:r>
            <a:r>
              <a:rPr lang="en-US" altLang="zh-TW" sz="1600" dirty="0"/>
              <a:t>', '</a:t>
            </a:r>
            <a:r>
              <a:rPr lang="zh-TW" altLang="en-US" sz="1600" dirty="0"/>
              <a:t>公布</a:t>
            </a:r>
            <a:r>
              <a:rPr lang="en-US" altLang="zh-TW" sz="1600" dirty="0"/>
              <a:t>', '</a:t>
            </a:r>
            <a:r>
              <a:rPr lang="zh-TW" altLang="en-US" sz="1600" dirty="0"/>
              <a:t>年</a:t>
            </a:r>
            <a:r>
              <a:rPr lang="en-US" altLang="zh-TW" sz="1600" dirty="0"/>
              <a:t>', '</a:t>
            </a:r>
            <a:r>
              <a:rPr lang="zh-TW" altLang="en-US" sz="1600" dirty="0"/>
              <a:t>月份</a:t>
            </a:r>
            <a:r>
              <a:rPr lang="en-US" altLang="zh-TW" sz="1600" dirty="0"/>
              <a:t>', '</a:t>
            </a:r>
            <a:r>
              <a:rPr lang="zh-TW" altLang="en-US" sz="1600" dirty="0"/>
              <a:t>全球</a:t>
            </a:r>
            <a:r>
              <a:rPr lang="en-US" altLang="zh-TW" sz="1600" dirty="0"/>
              <a:t>', '</a:t>
            </a:r>
            <a:r>
              <a:rPr lang="zh-TW" altLang="en-US" sz="1600" dirty="0"/>
              <a:t>半導體</a:t>
            </a:r>
            <a:r>
              <a:rPr lang="en-US" altLang="zh-TW" sz="1600" dirty="0"/>
              <a:t>', '</a:t>
            </a:r>
            <a:r>
              <a:rPr lang="zh-TW" altLang="en-US" sz="1600" dirty="0"/>
              <a:t>銷售額</a:t>
            </a:r>
            <a:r>
              <a:rPr lang="en-US" altLang="zh-TW" sz="1600" dirty="0"/>
              <a:t>', '</a:t>
            </a:r>
            <a:r>
              <a:rPr lang="zh-TW" altLang="en-US" sz="1600" dirty="0"/>
              <a:t>為</a:t>
            </a:r>
            <a:r>
              <a:rPr lang="en-US" altLang="zh-TW" sz="1600" dirty="0"/>
              <a:t>', '</a:t>
            </a:r>
            <a:r>
              <a:rPr lang="zh-TW" altLang="en-US" sz="1600" dirty="0"/>
              <a:t>億</a:t>
            </a:r>
            <a:r>
              <a:rPr lang="en-US" altLang="zh-TW" sz="1600" dirty="0"/>
              <a:t>', '</a:t>
            </a:r>
            <a:r>
              <a:rPr lang="zh-TW" altLang="en-US" sz="1600" dirty="0"/>
              <a:t>美元</a:t>
            </a:r>
            <a:r>
              <a:rPr lang="en-US" altLang="zh-TW" sz="1600" dirty="0"/>
              <a:t>', '</a:t>
            </a:r>
            <a:r>
              <a:rPr lang="zh-TW" altLang="en-US" sz="1600" dirty="0"/>
              <a:t>和</a:t>
            </a:r>
            <a:r>
              <a:rPr lang="en-US" altLang="zh-TW" sz="1600" dirty="0"/>
              <a:t>', '</a:t>
            </a:r>
            <a:r>
              <a:rPr lang="zh-TW" altLang="en-US" sz="1600" dirty="0"/>
              <a:t>前</a:t>
            </a:r>
            <a:r>
              <a:rPr lang="en-US" altLang="zh-TW" sz="1600" dirty="0"/>
              <a:t>', '</a:t>
            </a:r>
            <a:r>
              <a:rPr lang="zh-TW" altLang="en-US" sz="1600" dirty="0"/>
              <a:t>月</a:t>
            </a:r>
            <a:r>
              <a:rPr lang="en-US" altLang="zh-TW" sz="1600" dirty="0"/>
              <a:t>', '</a:t>
            </a:r>
            <a:r>
              <a:rPr lang="zh-TW" altLang="en-US" sz="1600" dirty="0"/>
              <a:t>相比</a:t>
            </a:r>
            <a:r>
              <a:rPr lang="en-US" altLang="zh-TW" sz="1600" dirty="0"/>
              <a:t>', '</a:t>
            </a:r>
            <a:r>
              <a:rPr lang="zh-TW" altLang="en-US" sz="1600" dirty="0"/>
              <a:t>月</a:t>
            </a:r>
            <a:r>
              <a:rPr lang="en-US" altLang="zh-TW" sz="1600" dirty="0"/>
              <a:t>', '</a:t>
            </a:r>
            <a:r>
              <a:rPr lang="zh-TW" altLang="en-US" sz="1600" dirty="0"/>
              <a:t>銷售額</a:t>
            </a:r>
            <a:r>
              <a:rPr lang="en-US" altLang="zh-TW" sz="1600" dirty="0"/>
              <a:t>', '</a:t>
            </a:r>
            <a:r>
              <a:rPr lang="zh-TW" altLang="en-US" sz="1600" dirty="0"/>
              <a:t>提升</a:t>
            </a:r>
            <a:r>
              <a:rPr lang="en-US" altLang="zh-TW" sz="1600" dirty="0"/>
              <a:t>', '</a:t>
            </a:r>
            <a:r>
              <a:rPr lang="zh-TW" altLang="en-US" sz="1600" dirty="0"/>
              <a:t>和</a:t>
            </a:r>
            <a:r>
              <a:rPr lang="en-US" altLang="zh-TW" sz="1600" dirty="0"/>
              <a:t>', '</a:t>
            </a:r>
            <a:r>
              <a:rPr lang="zh-TW" altLang="en-US" sz="1600" dirty="0"/>
              <a:t>去年</a:t>
            </a:r>
            <a:r>
              <a:rPr lang="en-US" altLang="zh-TW" sz="1600" dirty="0"/>
              <a:t>', '</a:t>
            </a:r>
            <a:r>
              <a:rPr lang="zh-TW" altLang="en-US" sz="1600" dirty="0"/>
              <a:t>同期相比</a:t>
            </a:r>
            <a:r>
              <a:rPr lang="en-US" altLang="zh-TW" sz="1600" dirty="0"/>
              <a:t>', '</a:t>
            </a:r>
            <a:r>
              <a:rPr lang="zh-TW" altLang="en-US" sz="1600" dirty="0"/>
              <a:t>大增</a:t>
            </a:r>
            <a:r>
              <a:rPr lang="en-US" altLang="zh-TW" sz="1600" dirty="0"/>
              <a:t>', '</a:t>
            </a:r>
            <a:r>
              <a:rPr lang="zh-TW" altLang="en-US" sz="1600" dirty="0"/>
              <a:t>總裁</a:t>
            </a:r>
            <a:r>
              <a:rPr lang="en-US" altLang="zh-TW" sz="1600" dirty="0"/>
              <a:t>', '</a:t>
            </a:r>
            <a:r>
              <a:rPr lang="zh-TW" altLang="en-US" sz="1600" dirty="0"/>
              <a:t>兼</a:t>
            </a:r>
            <a:r>
              <a:rPr lang="en-US" altLang="zh-TW" sz="1600" dirty="0"/>
              <a:t>', '</a:t>
            </a:r>
            <a:r>
              <a:rPr lang="zh-TW" altLang="en-US" sz="1600" dirty="0"/>
              <a:t>執行長</a:t>
            </a:r>
            <a:r>
              <a:rPr lang="en-US" altLang="zh-TW" sz="1600" dirty="0"/>
              <a:t>', '</a:t>
            </a:r>
            <a:r>
              <a:rPr lang="zh-TW" altLang="en-US" sz="1600" dirty="0"/>
              <a:t>聲明稿</a:t>
            </a:r>
            <a:r>
              <a:rPr lang="en-US" altLang="zh-TW" sz="1600" dirty="0"/>
              <a:t>', '</a:t>
            </a:r>
            <a:r>
              <a:rPr lang="zh-TW" altLang="en-US" sz="1600" dirty="0"/>
              <a:t>指出</a:t>
            </a:r>
            <a:r>
              <a:rPr lang="en-US" altLang="zh-TW" sz="1600" dirty="0"/>
              <a:t>', '</a:t>
            </a:r>
            <a:r>
              <a:rPr lang="zh-TW" altLang="en-US" sz="1600" dirty="0"/>
              <a:t>全球</a:t>
            </a:r>
            <a:r>
              <a:rPr lang="en-US" altLang="zh-TW" sz="1600" dirty="0"/>
              <a:t>', '</a:t>
            </a:r>
            <a:r>
              <a:rPr lang="zh-TW" altLang="en-US" sz="1600" dirty="0"/>
              <a:t>半導體</a:t>
            </a:r>
            <a:r>
              <a:rPr lang="en-US" altLang="zh-TW" sz="1600" dirty="0"/>
              <a:t>', '</a:t>
            </a:r>
            <a:r>
              <a:rPr lang="zh-TW" altLang="en-US" sz="1600" dirty="0"/>
              <a:t>業月</a:t>
            </a:r>
            <a:r>
              <a:rPr lang="en-US" altLang="zh-TW" sz="1600" dirty="0"/>
              <a:t>', '</a:t>
            </a:r>
            <a:r>
              <a:rPr lang="zh-TW" altLang="en-US" sz="1600" dirty="0"/>
              <a:t>再</a:t>
            </a:r>
            <a:r>
              <a:rPr lang="en-US" altLang="zh-TW" sz="1600" dirty="0"/>
              <a:t>', '</a:t>
            </a:r>
            <a:r>
              <a:rPr lang="zh-TW" altLang="en-US" sz="1600" dirty="0"/>
              <a:t>創新猷</a:t>
            </a:r>
            <a:r>
              <a:rPr lang="en-US" altLang="zh-TW" sz="1600" dirty="0"/>
              <a:t>', '</a:t>
            </a:r>
            <a:r>
              <a:rPr lang="zh-TW" altLang="en-US" sz="1600" dirty="0"/>
              <a:t>單月</a:t>
            </a:r>
            <a:r>
              <a:rPr lang="en-US" altLang="zh-TW" sz="1600" dirty="0"/>
              <a:t>', '</a:t>
            </a:r>
            <a:r>
              <a:rPr lang="zh-TW" altLang="en-US" sz="1600" dirty="0"/>
              <a:t>銷售額</a:t>
            </a:r>
            <a:r>
              <a:rPr lang="en-US" altLang="zh-TW" sz="1600" dirty="0"/>
              <a:t>', '</a:t>
            </a:r>
            <a:r>
              <a:rPr lang="zh-TW" altLang="en-US" sz="1600" dirty="0"/>
              <a:t>又</a:t>
            </a:r>
            <a:r>
              <a:rPr lang="en-US" altLang="zh-TW" sz="1600" dirty="0"/>
              <a:t>', '</a:t>
            </a:r>
            <a:r>
              <a:rPr lang="zh-TW" altLang="en-US" sz="1600" dirty="0"/>
              <a:t>破</a:t>
            </a:r>
            <a:r>
              <a:rPr lang="en-US" altLang="zh-TW" sz="1600" dirty="0"/>
              <a:t>', '</a:t>
            </a:r>
            <a:r>
              <a:rPr lang="zh-TW" altLang="en-US" sz="1600" dirty="0"/>
              <a:t>空前</a:t>
            </a:r>
            <a:r>
              <a:rPr lang="en-US" altLang="zh-TW" sz="1600" dirty="0"/>
              <a:t>', '</a:t>
            </a:r>
            <a:r>
              <a:rPr lang="zh-TW" altLang="en-US" sz="1600" dirty="0"/>
              <a:t>新高</a:t>
            </a:r>
            <a:r>
              <a:rPr lang="en-US" altLang="zh-TW" sz="1600" dirty="0"/>
              <a:t>', '</a:t>
            </a:r>
            <a:r>
              <a:rPr lang="zh-TW" altLang="en-US" sz="1600" dirty="0"/>
              <a:t>年</a:t>
            </a:r>
            <a:r>
              <a:rPr lang="en-US" altLang="zh-TW" sz="1600" dirty="0"/>
              <a:t>', '</a:t>
            </a:r>
            <a:r>
              <a:rPr lang="zh-TW" altLang="en-US" sz="1600" dirty="0"/>
              <a:t>的</a:t>
            </a:r>
            <a:r>
              <a:rPr lang="en-US" altLang="zh-TW" sz="1600" dirty="0"/>
              <a:t>', '</a:t>
            </a:r>
            <a:r>
              <a:rPr lang="zh-TW" altLang="en-US" sz="1600" dirty="0"/>
              <a:t>年度</a:t>
            </a:r>
            <a:r>
              <a:rPr lang="en-US" altLang="zh-TW" sz="1600" dirty="0"/>
              <a:t>', '</a:t>
            </a:r>
            <a:r>
              <a:rPr lang="zh-TW" altLang="en-US" sz="1600" dirty="0"/>
              <a:t>銷售</a:t>
            </a:r>
            <a:r>
              <a:rPr lang="en-US" altLang="zh-TW" sz="1600" dirty="0"/>
              <a:t>', '</a:t>
            </a:r>
            <a:r>
              <a:rPr lang="zh-TW" altLang="en-US" sz="1600" dirty="0"/>
              <a:t>應會</a:t>
            </a:r>
            <a:r>
              <a:rPr lang="en-US" altLang="zh-TW" sz="1600" dirty="0"/>
              <a:t>', '</a:t>
            </a:r>
            <a:r>
              <a:rPr lang="zh-TW" altLang="en-US" sz="1600" dirty="0"/>
              <a:t>達</a:t>
            </a:r>
            <a:r>
              <a:rPr lang="en-US" altLang="zh-TW" sz="1600" dirty="0"/>
              <a:t>', '</a:t>
            </a:r>
            <a:r>
              <a:rPr lang="zh-TW" altLang="en-US" sz="1600" dirty="0"/>
              <a:t>到</a:t>
            </a:r>
            <a:r>
              <a:rPr lang="en-US" altLang="zh-TW" sz="1600" dirty="0"/>
              <a:t>', '</a:t>
            </a:r>
            <a:r>
              <a:rPr lang="zh-TW" altLang="en-US" sz="1600" dirty="0"/>
              <a:t>億</a:t>
            </a:r>
            <a:r>
              <a:rPr lang="en-US" altLang="zh-TW" sz="1600" dirty="0"/>
              <a:t>', '</a:t>
            </a:r>
            <a:r>
              <a:rPr lang="zh-TW" altLang="en-US" sz="1600" dirty="0"/>
              <a:t>美元</a:t>
            </a:r>
            <a:r>
              <a:rPr lang="en-US" altLang="zh-TW" sz="1600" dirty="0"/>
              <a:t>', '</a:t>
            </a:r>
            <a:r>
              <a:rPr lang="zh-TW" altLang="en-US" sz="1600" dirty="0"/>
              <a:t>創下</a:t>
            </a:r>
            <a:r>
              <a:rPr lang="en-US" altLang="zh-TW" sz="1600" dirty="0"/>
              <a:t>', '</a:t>
            </a:r>
            <a:r>
              <a:rPr lang="zh-TW" altLang="en-US" sz="1600" dirty="0"/>
              <a:t>首例</a:t>
            </a:r>
            <a:r>
              <a:rPr lang="en-US" altLang="zh-TW" sz="1600" dirty="0"/>
              <a:t>', '</a:t>
            </a:r>
            <a:r>
              <a:rPr lang="zh-TW" altLang="en-US" sz="1600" dirty="0"/>
              <a:t>記憶體</a:t>
            </a:r>
            <a:r>
              <a:rPr lang="en-US" altLang="zh-TW" sz="1600" dirty="0"/>
              <a:t>', '</a:t>
            </a:r>
            <a:r>
              <a:rPr lang="zh-TW" altLang="en-US" sz="1600" dirty="0"/>
              <a:t>產品</a:t>
            </a:r>
            <a:r>
              <a:rPr lang="en-US" altLang="zh-TW" sz="1600" dirty="0"/>
              <a:t>', '</a:t>
            </a:r>
            <a:r>
              <a:rPr lang="zh-TW" altLang="en-US" sz="1600" dirty="0"/>
              <a:t>持續</a:t>
            </a:r>
            <a:r>
              <a:rPr lang="en-US" altLang="zh-TW" sz="1600" dirty="0"/>
              <a:t>', '</a:t>
            </a:r>
            <a:r>
              <a:rPr lang="zh-TW" altLang="en-US" sz="1600" dirty="0"/>
              <a:t>帶動</a:t>
            </a:r>
            <a:r>
              <a:rPr lang="en-US" altLang="zh-TW" sz="1600" dirty="0"/>
              <a:t>', '</a:t>
            </a:r>
            <a:r>
              <a:rPr lang="zh-TW" altLang="en-US" sz="1600" dirty="0"/>
              <a:t>全球</a:t>
            </a:r>
            <a:r>
              <a:rPr lang="en-US" altLang="zh-TW" sz="1600" dirty="0"/>
              <a:t>', '</a:t>
            </a:r>
            <a:r>
              <a:rPr lang="zh-TW" altLang="en-US" sz="1600" dirty="0"/>
              <a:t>市場</a:t>
            </a:r>
            <a:r>
              <a:rPr lang="en-US" altLang="zh-TW" sz="1600" dirty="0"/>
              <a:t>', '</a:t>
            </a:r>
            <a:r>
              <a:rPr lang="zh-TW" altLang="en-US" sz="1600" dirty="0"/>
              <a:t>成長</a:t>
            </a:r>
            <a:r>
              <a:rPr lang="en-US" altLang="zh-TW" sz="1600" dirty="0"/>
              <a:t>', '</a:t>
            </a:r>
            <a:r>
              <a:rPr lang="zh-TW" altLang="en-US" sz="1600" dirty="0"/>
              <a:t>不過</a:t>
            </a:r>
            <a:r>
              <a:rPr lang="en-US" altLang="zh-TW" sz="1600" dirty="0"/>
              <a:t>', '</a:t>
            </a:r>
            <a:r>
              <a:rPr lang="zh-TW" altLang="en-US" sz="1600" dirty="0"/>
              <a:t>其他</a:t>
            </a:r>
            <a:r>
              <a:rPr lang="en-US" altLang="zh-TW" sz="1600" dirty="0"/>
              <a:t>', '</a:t>
            </a:r>
            <a:r>
              <a:rPr lang="zh-TW" altLang="en-US" sz="1600" dirty="0"/>
              <a:t>各類</a:t>
            </a:r>
            <a:r>
              <a:rPr lang="en-US" altLang="zh-TW" sz="1600" dirty="0"/>
              <a:t>', '</a:t>
            </a:r>
            <a:r>
              <a:rPr lang="zh-TW" altLang="en-US" sz="1600" dirty="0"/>
              <a:t>半導體</a:t>
            </a:r>
            <a:r>
              <a:rPr lang="en-US" altLang="zh-TW" sz="1600" dirty="0"/>
              <a:t>', '</a:t>
            </a:r>
            <a:r>
              <a:rPr lang="zh-TW" altLang="en-US" sz="1600" dirty="0"/>
              <a:t>的</a:t>
            </a:r>
            <a:r>
              <a:rPr lang="en-US" altLang="zh-TW" sz="1600" dirty="0"/>
              <a:t>', '</a:t>
            </a:r>
            <a:r>
              <a:rPr lang="zh-TW" altLang="en-US" sz="1600" dirty="0"/>
              <a:t>銷售</a:t>
            </a:r>
            <a:r>
              <a:rPr lang="en-US" altLang="zh-TW" sz="1600" dirty="0"/>
              <a:t>', '</a:t>
            </a:r>
            <a:r>
              <a:rPr lang="zh-TW" altLang="en-US" sz="1600" dirty="0"/>
              <a:t>也</a:t>
            </a:r>
            <a:r>
              <a:rPr lang="en-US" altLang="zh-TW" sz="1600" dirty="0"/>
              <a:t>', '</a:t>
            </a:r>
            <a:r>
              <a:rPr lang="zh-TW" altLang="en-US" sz="1600" dirty="0"/>
              <a:t>全數</a:t>
            </a:r>
            <a:r>
              <a:rPr lang="en-US" altLang="zh-TW" sz="1600" dirty="0"/>
              <a:t>', '</a:t>
            </a:r>
            <a:r>
              <a:rPr lang="zh-TW" altLang="en-US" sz="1600" dirty="0"/>
              <a:t>出現</a:t>
            </a:r>
            <a:r>
              <a:rPr lang="en-US" altLang="zh-TW" sz="1600" dirty="0"/>
              <a:t>', '</a:t>
            </a:r>
            <a:r>
              <a:rPr lang="zh-TW" altLang="en-US" sz="1600" dirty="0"/>
              <a:t>年</a:t>
            </a:r>
            <a:r>
              <a:rPr lang="en-US" altLang="zh-TW" sz="1600" dirty="0"/>
              <a:t>', '</a:t>
            </a:r>
            <a:r>
              <a:rPr lang="zh-TW" altLang="en-US" sz="1600" dirty="0"/>
              <a:t>增和月</a:t>
            </a:r>
            <a:r>
              <a:rPr lang="en-US" altLang="zh-TW" sz="1600" dirty="0"/>
              <a:t>', '</a:t>
            </a:r>
            <a:r>
              <a:rPr lang="zh-TW" altLang="en-US" sz="1600" dirty="0"/>
              <a:t>增月</a:t>
            </a:r>
            <a:r>
              <a:rPr lang="en-US" altLang="zh-TW" sz="1600" dirty="0"/>
              <a:t>', '</a:t>
            </a:r>
            <a:r>
              <a:rPr lang="zh-TW" altLang="en-US" sz="1600" dirty="0"/>
              <a:t>各</a:t>
            </a:r>
            <a:r>
              <a:rPr lang="en-US" altLang="zh-TW" sz="1600" dirty="0"/>
              <a:t>', '</a:t>
            </a:r>
            <a:r>
              <a:rPr lang="zh-TW" altLang="en-US" sz="1600" dirty="0"/>
              <a:t>地區</a:t>
            </a:r>
            <a:r>
              <a:rPr lang="en-US" altLang="zh-TW" sz="1600" dirty="0"/>
              <a:t>', '</a:t>
            </a:r>
            <a:r>
              <a:rPr lang="zh-TW" altLang="en-US" sz="1600" dirty="0"/>
              <a:t>市場</a:t>
            </a:r>
            <a:r>
              <a:rPr lang="en-US" altLang="zh-TW" sz="1600" dirty="0"/>
              <a:t>', '</a:t>
            </a:r>
            <a:r>
              <a:rPr lang="zh-TW" altLang="en-US" sz="1600" dirty="0"/>
              <a:t>皆</a:t>
            </a:r>
            <a:r>
              <a:rPr lang="en-US" altLang="zh-TW" sz="1600" dirty="0"/>
              <a:t>', '</a:t>
            </a:r>
            <a:r>
              <a:rPr lang="zh-TW" altLang="en-US" sz="1600" dirty="0"/>
              <a:t>呈現</a:t>
            </a:r>
            <a:r>
              <a:rPr lang="en-US" altLang="zh-TW" sz="1600" dirty="0"/>
              <a:t>', '</a:t>
            </a:r>
            <a:r>
              <a:rPr lang="zh-TW" altLang="en-US" sz="1600" dirty="0"/>
              <a:t>成長</a:t>
            </a:r>
            <a:r>
              <a:rPr lang="en-US" altLang="zh-TW" sz="1600" dirty="0"/>
              <a:t>', '</a:t>
            </a:r>
            <a:r>
              <a:rPr lang="zh-TW" altLang="en-US" sz="1600" dirty="0"/>
              <a:t>尤以</a:t>
            </a:r>
            <a:r>
              <a:rPr lang="en-US" altLang="zh-TW" sz="1600" dirty="0"/>
              <a:t>', '</a:t>
            </a:r>
            <a:r>
              <a:rPr lang="zh-TW" altLang="en-US" sz="1600" dirty="0"/>
              <a:t>美洲</a:t>
            </a:r>
            <a:r>
              <a:rPr lang="en-US" altLang="zh-TW" sz="1600" dirty="0"/>
              <a:t>', '</a:t>
            </a:r>
            <a:r>
              <a:rPr lang="zh-TW" altLang="en-US" sz="1600" dirty="0"/>
              <a:t>漲幅</a:t>
            </a:r>
            <a:r>
              <a:rPr lang="en-US" altLang="zh-TW" sz="1600" dirty="0"/>
              <a:t>', '</a:t>
            </a:r>
            <a:r>
              <a:rPr lang="zh-TW" altLang="en-US" sz="1600" dirty="0"/>
              <a:t>最大</a:t>
            </a:r>
            <a:r>
              <a:rPr lang="en-US" altLang="zh-TW" sz="1600" dirty="0"/>
              <a:t>', '</a:t>
            </a:r>
            <a:r>
              <a:rPr lang="zh-TW" altLang="en-US" sz="1600" dirty="0"/>
              <a:t>和</a:t>
            </a:r>
            <a:r>
              <a:rPr lang="en-US" altLang="zh-TW" sz="1600" dirty="0"/>
              <a:t>', '</a:t>
            </a:r>
            <a:r>
              <a:rPr lang="zh-TW" altLang="en-US" sz="1600" dirty="0"/>
              <a:t>去年</a:t>
            </a:r>
            <a:r>
              <a:rPr lang="en-US" altLang="zh-TW" sz="1600" dirty="0"/>
              <a:t>', '</a:t>
            </a:r>
            <a:r>
              <a:rPr lang="zh-TW" altLang="en-US" sz="1600" dirty="0"/>
              <a:t>同期相比</a:t>
            </a:r>
            <a:r>
              <a:rPr lang="en-US" altLang="zh-TW" sz="1600" dirty="0"/>
              <a:t>', '</a:t>
            </a:r>
            <a:r>
              <a:rPr lang="zh-TW" altLang="en-US" sz="1600" dirty="0"/>
              <a:t>美洲</a:t>
            </a:r>
            <a:r>
              <a:rPr lang="en-US" altLang="zh-TW" sz="1600" dirty="0"/>
              <a:t>', '</a:t>
            </a:r>
            <a:r>
              <a:rPr lang="zh-TW" altLang="en-US" sz="1600" dirty="0"/>
              <a:t>銷售</a:t>
            </a:r>
            <a:r>
              <a:rPr lang="en-US" altLang="zh-TW" sz="1600" dirty="0"/>
              <a:t>', '</a:t>
            </a:r>
            <a:r>
              <a:rPr lang="zh-TW" altLang="en-US" sz="1600" dirty="0"/>
              <a:t>增</a:t>
            </a:r>
            <a:r>
              <a:rPr lang="en-US" altLang="zh-TW" sz="1600" dirty="0"/>
              <a:t>', '</a:t>
            </a:r>
            <a:r>
              <a:rPr lang="zh-TW" altLang="en-US" sz="1600" dirty="0"/>
              <a:t>歐洲</a:t>
            </a:r>
            <a:r>
              <a:rPr lang="en-US" altLang="zh-TW" sz="1600" dirty="0"/>
              <a:t>', '</a:t>
            </a:r>
            <a:r>
              <a:rPr lang="zh-TW" altLang="en-US" sz="1600" dirty="0"/>
              <a:t>增</a:t>
            </a:r>
            <a:r>
              <a:rPr lang="en-US" altLang="zh-TW" sz="1600" dirty="0"/>
              <a:t>', '</a:t>
            </a:r>
            <a:r>
              <a:rPr lang="zh-TW" altLang="en-US" sz="1600" dirty="0"/>
              <a:t>中國</a:t>
            </a:r>
            <a:r>
              <a:rPr lang="en-US" altLang="zh-TW" sz="1600" dirty="0"/>
              <a:t>', '</a:t>
            </a:r>
            <a:r>
              <a:rPr lang="zh-TW" altLang="en-US" sz="1600" dirty="0"/>
              <a:t>增</a:t>
            </a:r>
            <a:r>
              <a:rPr lang="en-US" altLang="zh-TW" sz="1600" dirty="0"/>
              <a:t>', '</a:t>
            </a:r>
            <a:r>
              <a:rPr lang="zh-TW" altLang="en-US" sz="1600" dirty="0"/>
              <a:t>亞太</a:t>
            </a:r>
            <a:r>
              <a:rPr lang="en-US" altLang="zh-TW" sz="1600" dirty="0"/>
              <a:t>', '</a:t>
            </a:r>
            <a:r>
              <a:rPr lang="zh-TW" altLang="en-US" sz="1600" dirty="0"/>
              <a:t>其他</a:t>
            </a:r>
            <a:r>
              <a:rPr lang="en-US" altLang="zh-TW" sz="1600" dirty="0"/>
              <a:t>', '</a:t>
            </a:r>
            <a:r>
              <a:rPr lang="zh-TW" altLang="en-US" sz="1600" dirty="0"/>
              <a:t>地區</a:t>
            </a:r>
            <a:r>
              <a:rPr lang="en-US" altLang="zh-TW" sz="1600" dirty="0"/>
              <a:t>', '</a:t>
            </a:r>
            <a:r>
              <a:rPr lang="zh-TW" altLang="en-US" sz="1600" dirty="0"/>
              <a:t>增</a:t>
            </a:r>
            <a:r>
              <a:rPr lang="en-US" altLang="zh-TW" sz="1600" dirty="0"/>
              <a:t>', '</a:t>
            </a:r>
            <a:r>
              <a:rPr lang="zh-TW" altLang="en-US" sz="1600" dirty="0"/>
              <a:t>日本</a:t>
            </a:r>
            <a:r>
              <a:rPr lang="en-US" altLang="zh-TW" sz="1600" dirty="0"/>
              <a:t>', '</a:t>
            </a:r>
            <a:r>
              <a:rPr lang="zh-TW" altLang="en-US" sz="1600" dirty="0"/>
              <a:t>增</a:t>
            </a:r>
            <a:r>
              <a:rPr lang="en-US" altLang="zh-TW" sz="1600" dirty="0"/>
              <a:t>', '</a:t>
            </a:r>
            <a:r>
              <a:rPr lang="zh-TW" altLang="en-US" sz="1600" dirty="0"/>
              <a:t>詳細</a:t>
            </a:r>
            <a:r>
              <a:rPr lang="en-US" altLang="zh-TW" sz="1600" dirty="0"/>
              <a:t>', '</a:t>
            </a:r>
            <a:r>
              <a:rPr lang="zh-TW" altLang="en-US" sz="1600" dirty="0"/>
              <a:t>數據</a:t>
            </a:r>
            <a:r>
              <a:rPr lang="en-US" altLang="zh-TW" sz="1600" dirty="0"/>
              <a:t>', '</a:t>
            </a:r>
            <a:r>
              <a:rPr lang="zh-TW" altLang="en-US" sz="1600" dirty="0"/>
              <a:t>費城</a:t>
            </a:r>
            <a:r>
              <a:rPr lang="en-US" altLang="zh-TW" sz="1600" dirty="0"/>
              <a:t>', '</a:t>
            </a:r>
            <a:r>
              <a:rPr lang="zh-TW" altLang="en-US" sz="1600" dirty="0"/>
              <a:t>半導體</a:t>
            </a:r>
            <a:r>
              <a:rPr lang="en-US" altLang="zh-TW" sz="1600" dirty="0"/>
              <a:t>', '</a:t>
            </a:r>
            <a:r>
              <a:rPr lang="zh-TW" altLang="en-US" sz="1600" dirty="0"/>
              <a:t>指數</a:t>
            </a:r>
            <a:r>
              <a:rPr lang="en-US" altLang="zh-TW" sz="1600" dirty="0"/>
              <a:t>', '</a:t>
            </a:r>
            <a:r>
              <a:rPr lang="zh-TW" altLang="en-US" sz="1600" dirty="0"/>
              <a:t>日</a:t>
            </a:r>
            <a:r>
              <a:rPr lang="en-US" altLang="zh-TW" sz="1600" dirty="0"/>
              <a:t>', '</a:t>
            </a:r>
            <a:r>
              <a:rPr lang="zh-TW" altLang="en-US" sz="1600" dirty="0"/>
              <a:t>上漲</a:t>
            </a:r>
            <a:r>
              <a:rPr lang="en-US" altLang="zh-TW" sz="1600" dirty="0"/>
              <a:t>', '</a:t>
            </a:r>
            <a:r>
              <a:rPr lang="zh-TW" altLang="en-US" sz="1600" dirty="0"/>
              <a:t>收點</a:t>
            </a:r>
            <a:r>
              <a:rPr lang="en-US" altLang="zh-TW" sz="1600" dirty="0"/>
              <a:t>']</a:t>
            </a:r>
          </a:p>
        </p:txBody>
      </p:sp>
      <p:sp>
        <p:nvSpPr>
          <p:cNvPr id="5" name="矩形 4">
            <a:extLst>
              <a:ext uri="{FF2B5EF4-FFF2-40B4-BE49-F238E27FC236}">
                <a16:creationId xmlns:a16="http://schemas.microsoft.com/office/drawing/2014/main" id="{5B671D61-8248-744F-9B7A-1988CB95ADCB}"/>
              </a:ext>
            </a:extLst>
          </p:cNvPr>
          <p:cNvSpPr/>
          <p:nvPr/>
        </p:nvSpPr>
        <p:spPr>
          <a:xfrm>
            <a:off x="1509463" y="2140026"/>
            <a:ext cx="9388309" cy="1815882"/>
          </a:xfrm>
          <a:prstGeom prst="rect">
            <a:avLst/>
          </a:prstGeom>
        </p:spPr>
        <p:txBody>
          <a:bodyPr wrap="square">
            <a:spAutoFit/>
          </a:bodyPr>
          <a:lstStyle/>
          <a:p>
            <a:pPr algn="just"/>
            <a:r>
              <a:rPr kumimoji="1" lang="en-US" altLang="zh-TW" sz="1600" dirty="0"/>
              <a:t>['</a:t>
            </a:r>
            <a:r>
              <a:rPr kumimoji="1" lang="zh-TW" altLang="en-US" sz="1600" dirty="0"/>
              <a:t>新聞</a:t>
            </a:r>
            <a:r>
              <a:rPr kumimoji="1" lang="en-US" altLang="zh-TW" sz="1600" dirty="0"/>
              <a:t>', '</a:t>
            </a:r>
            <a:r>
              <a:rPr kumimoji="1" lang="zh-TW" altLang="en-US" sz="1600" dirty="0"/>
              <a:t>記者陳苓</a:t>
            </a:r>
            <a:r>
              <a:rPr kumimoji="1" lang="en-US" altLang="zh-TW" sz="1600" dirty="0"/>
              <a:t>', '</a:t>
            </a:r>
            <a:r>
              <a:rPr kumimoji="1" lang="zh-TW" altLang="en-US" sz="1600" dirty="0"/>
              <a:t>報導</a:t>
            </a:r>
            <a:r>
              <a:rPr kumimoji="1" lang="en-US" altLang="zh-TW" sz="1600" dirty="0"/>
              <a:t>', '</a:t>
            </a:r>
            <a:r>
              <a:rPr kumimoji="1" lang="zh-TW" altLang="en-US" sz="1600" dirty="0"/>
              <a:t>半導</a:t>
            </a:r>
            <a:r>
              <a:rPr kumimoji="1" lang="en-US" altLang="zh-TW" sz="1600" dirty="0"/>
              <a:t>', '</a:t>
            </a:r>
            <a:r>
              <a:rPr kumimoji="1" lang="zh-TW" altLang="en-US" sz="1600" dirty="0"/>
              <a:t>體產業</a:t>
            </a:r>
            <a:r>
              <a:rPr kumimoji="1" lang="en-US" altLang="zh-TW" sz="1600" dirty="0"/>
              <a:t>', '</a:t>
            </a:r>
            <a:r>
              <a:rPr kumimoji="1" lang="zh-TW" altLang="en-US" sz="1600" dirty="0"/>
              <a:t>協會</a:t>
            </a:r>
            <a:r>
              <a:rPr kumimoji="1" lang="en-US" altLang="zh-TW" sz="1600" dirty="0"/>
              <a:t>', '</a:t>
            </a:r>
            <a:r>
              <a:rPr kumimoji="1" lang="zh-TW" altLang="en-US" sz="1600" dirty="0"/>
              <a:t>日</a:t>
            </a:r>
            <a:r>
              <a:rPr kumimoji="1" lang="en-US" altLang="zh-TW" sz="1600" dirty="0"/>
              <a:t>', '</a:t>
            </a:r>
            <a:r>
              <a:rPr kumimoji="1" lang="zh-TW" altLang="en-US" sz="1600" dirty="0"/>
              <a:t>公布</a:t>
            </a:r>
            <a:r>
              <a:rPr kumimoji="1" lang="en-US" altLang="zh-TW" sz="1600" dirty="0"/>
              <a:t>', '</a:t>
            </a:r>
            <a:r>
              <a:rPr kumimoji="1" lang="zh-TW" altLang="en-US" sz="1600" dirty="0"/>
              <a:t>年</a:t>
            </a:r>
            <a:r>
              <a:rPr kumimoji="1" lang="en-US" altLang="zh-TW" sz="1600" dirty="0"/>
              <a:t>', '</a:t>
            </a:r>
            <a:r>
              <a:rPr kumimoji="1" lang="zh-TW" altLang="en-US" sz="1600" dirty="0"/>
              <a:t>月份</a:t>
            </a:r>
            <a:r>
              <a:rPr kumimoji="1" lang="en-US" altLang="zh-TW" sz="1600" dirty="0"/>
              <a:t>', '</a:t>
            </a:r>
            <a:r>
              <a:rPr kumimoji="1" lang="zh-TW" altLang="en-US" sz="1600" dirty="0"/>
              <a:t>全球</a:t>
            </a:r>
            <a:r>
              <a:rPr kumimoji="1" lang="en-US" altLang="zh-TW" sz="1600" dirty="0"/>
              <a:t>', '</a:t>
            </a:r>
            <a:r>
              <a:rPr kumimoji="1" lang="zh-TW" altLang="en-US" sz="1600" dirty="0"/>
              <a:t>半導體</a:t>
            </a:r>
            <a:r>
              <a:rPr kumimoji="1" lang="en-US" altLang="zh-TW" sz="1600" dirty="0"/>
              <a:t>', '</a:t>
            </a:r>
            <a:r>
              <a:rPr kumimoji="1" lang="zh-TW" altLang="en-US" sz="1600" dirty="0"/>
              <a:t>銷售額</a:t>
            </a:r>
            <a:r>
              <a:rPr kumimoji="1" lang="en-US" altLang="zh-TW" sz="1600" dirty="0"/>
              <a:t>', '</a:t>
            </a:r>
            <a:r>
              <a:rPr kumimoji="1" lang="zh-TW" altLang="en-US" sz="1600" dirty="0"/>
              <a:t>為</a:t>
            </a:r>
            <a:r>
              <a:rPr kumimoji="1" lang="en-US" altLang="zh-TW" sz="1600" dirty="0"/>
              <a:t>', '</a:t>
            </a:r>
            <a:r>
              <a:rPr kumimoji="1" lang="zh-TW" altLang="en-US" sz="1600" dirty="0"/>
              <a:t>億</a:t>
            </a:r>
            <a:r>
              <a:rPr kumimoji="1" lang="en-US" altLang="zh-TW" sz="1600" dirty="0"/>
              <a:t>', '</a:t>
            </a:r>
            <a:r>
              <a:rPr kumimoji="1" lang="zh-TW" altLang="en-US" sz="1600" dirty="0"/>
              <a:t>美元</a:t>
            </a:r>
            <a:r>
              <a:rPr kumimoji="1" lang="en-US" altLang="zh-TW" sz="1600" dirty="0"/>
              <a:t>', '</a:t>
            </a:r>
            <a:r>
              <a:rPr kumimoji="1" lang="zh-TW" altLang="en-US" sz="1600" dirty="0"/>
              <a:t>和</a:t>
            </a:r>
            <a:r>
              <a:rPr kumimoji="1" lang="en-US" altLang="zh-TW" sz="1600" dirty="0"/>
              <a:t>', '</a:t>
            </a:r>
            <a:r>
              <a:rPr kumimoji="1" lang="zh-TW" altLang="en-US" sz="1600" dirty="0"/>
              <a:t>前</a:t>
            </a:r>
            <a:r>
              <a:rPr kumimoji="1" lang="en-US" altLang="zh-TW" sz="1600" dirty="0"/>
              <a:t>', '</a:t>
            </a:r>
            <a:r>
              <a:rPr kumimoji="1" lang="zh-TW" altLang="en-US" sz="1600" dirty="0"/>
              <a:t>月</a:t>
            </a:r>
            <a:r>
              <a:rPr kumimoji="1" lang="en-US" altLang="zh-TW" sz="1600" dirty="0"/>
              <a:t>', '</a:t>
            </a:r>
            <a:r>
              <a:rPr kumimoji="1" lang="zh-TW" altLang="en-US" sz="1600" dirty="0"/>
              <a:t>相比</a:t>
            </a:r>
            <a:r>
              <a:rPr kumimoji="1" lang="en-US" altLang="zh-TW" sz="1600" dirty="0"/>
              <a:t>', '</a:t>
            </a:r>
            <a:r>
              <a:rPr kumimoji="1" lang="zh-TW" altLang="en-US" sz="1600" dirty="0"/>
              <a:t>月</a:t>
            </a:r>
            <a:r>
              <a:rPr kumimoji="1" lang="en-US" altLang="zh-TW" sz="1600" dirty="0"/>
              <a:t>', '</a:t>
            </a:r>
            <a:r>
              <a:rPr kumimoji="1" lang="zh-TW" altLang="en-US" sz="1600" dirty="0"/>
              <a:t>銷售額</a:t>
            </a:r>
            <a:r>
              <a:rPr kumimoji="1" lang="en-US" altLang="zh-TW" sz="1600" dirty="0"/>
              <a:t>', '</a:t>
            </a:r>
            <a:r>
              <a:rPr kumimoji="1" lang="zh-TW" altLang="en-US" sz="1600" dirty="0"/>
              <a:t>提升</a:t>
            </a:r>
            <a:r>
              <a:rPr kumimoji="1" lang="en-US" altLang="zh-TW" sz="1600" dirty="0"/>
              <a:t>', '</a:t>
            </a:r>
            <a:r>
              <a:rPr kumimoji="1" lang="zh-TW" altLang="en-US" sz="1600" dirty="0"/>
              <a:t>和</a:t>
            </a:r>
            <a:r>
              <a:rPr kumimoji="1" lang="en-US" altLang="zh-TW" sz="1600" dirty="0"/>
              <a:t>', '</a:t>
            </a:r>
            <a:r>
              <a:rPr kumimoji="1" lang="zh-TW" altLang="en-US" sz="1600" dirty="0"/>
              <a:t>去年</a:t>
            </a:r>
            <a:r>
              <a:rPr kumimoji="1" lang="en-US" altLang="zh-TW" sz="1600" dirty="0"/>
              <a:t>', '</a:t>
            </a:r>
            <a:r>
              <a:rPr kumimoji="1" lang="zh-TW" altLang="en-US" sz="1600" dirty="0"/>
              <a:t>同期相比</a:t>
            </a:r>
            <a:r>
              <a:rPr kumimoji="1" lang="en-US" altLang="zh-TW" sz="1600" dirty="0"/>
              <a:t>', '</a:t>
            </a:r>
            <a:r>
              <a:rPr kumimoji="1" lang="zh-TW" altLang="en-US" sz="1600" dirty="0"/>
              <a:t>大增</a:t>
            </a:r>
            <a:r>
              <a:rPr kumimoji="1" lang="en-US" altLang="zh-TW" sz="1600" dirty="0"/>
              <a:t>', '</a:t>
            </a:r>
            <a:r>
              <a:rPr kumimoji="1" lang="zh-TW" altLang="en-US" sz="1600" dirty="0"/>
              <a:t>總裁</a:t>
            </a:r>
            <a:r>
              <a:rPr kumimoji="1" lang="en-US" altLang="zh-TW" sz="1600" dirty="0"/>
              <a:t>', '</a:t>
            </a:r>
            <a:r>
              <a:rPr kumimoji="1" lang="zh-TW" altLang="en-US" sz="1600" dirty="0"/>
              <a:t>兼</a:t>
            </a:r>
            <a:r>
              <a:rPr kumimoji="1" lang="en-US" altLang="zh-TW" sz="1600" dirty="0"/>
              <a:t>', '</a:t>
            </a:r>
            <a:r>
              <a:rPr kumimoji="1" lang="zh-TW" altLang="en-US" sz="1600" dirty="0"/>
              <a:t>執行長</a:t>
            </a:r>
            <a:r>
              <a:rPr kumimoji="1" lang="en-US" altLang="zh-TW" sz="1600" dirty="0"/>
              <a:t>', '</a:t>
            </a:r>
            <a:r>
              <a:rPr kumimoji="1" lang="zh-TW" altLang="en-US" sz="1600" dirty="0"/>
              <a:t>聲明稿</a:t>
            </a:r>
            <a:r>
              <a:rPr kumimoji="1" lang="en-US" altLang="zh-TW" sz="1600" dirty="0"/>
              <a:t>', '</a:t>
            </a:r>
            <a:r>
              <a:rPr kumimoji="1" lang="zh-TW" altLang="en-US" sz="1600" dirty="0"/>
              <a:t>指出</a:t>
            </a:r>
            <a:r>
              <a:rPr kumimoji="1" lang="en-US" altLang="zh-TW" sz="1600" dirty="0"/>
              <a:t>', '</a:t>
            </a:r>
            <a:r>
              <a:rPr kumimoji="1" lang="zh-TW" altLang="en-US" sz="1600" dirty="0"/>
              <a:t>全球</a:t>
            </a:r>
            <a:r>
              <a:rPr kumimoji="1" lang="en-US" altLang="zh-TW" sz="1600" dirty="0"/>
              <a:t>', '</a:t>
            </a:r>
            <a:r>
              <a:rPr kumimoji="1" lang="zh-TW" altLang="en-US" sz="1600" dirty="0"/>
              <a:t>半導</a:t>
            </a:r>
            <a:r>
              <a:rPr kumimoji="1" lang="en-US" altLang="zh-TW" sz="1600" dirty="0"/>
              <a:t>', '</a:t>
            </a:r>
            <a:r>
              <a:rPr kumimoji="1" lang="zh-TW" altLang="en-US" sz="1600" dirty="0"/>
              <a:t>體業</a:t>
            </a:r>
            <a:r>
              <a:rPr kumimoji="1" lang="en-US" altLang="zh-TW" sz="1600" dirty="0"/>
              <a:t>', '</a:t>
            </a:r>
            <a:r>
              <a:rPr kumimoji="1" lang="zh-TW" altLang="en-US" sz="1600" dirty="0"/>
              <a:t>月</a:t>
            </a:r>
            <a:r>
              <a:rPr kumimoji="1" lang="en-US" altLang="zh-TW" sz="1600" dirty="0"/>
              <a:t>', '</a:t>
            </a:r>
            <a:r>
              <a:rPr kumimoji="1" lang="zh-TW" altLang="en-US" sz="1600" dirty="0"/>
              <a:t>再</a:t>
            </a:r>
            <a:r>
              <a:rPr kumimoji="1" lang="en-US" altLang="zh-TW" sz="1600" dirty="0"/>
              <a:t>', '</a:t>
            </a:r>
            <a:r>
              <a:rPr kumimoji="1" lang="zh-TW" altLang="en-US" sz="1600" dirty="0"/>
              <a:t>創新猷</a:t>
            </a:r>
            <a:r>
              <a:rPr kumimoji="1" lang="en-US" altLang="zh-TW" sz="1600" dirty="0"/>
              <a:t>', '</a:t>
            </a:r>
            <a:r>
              <a:rPr kumimoji="1" lang="zh-TW" altLang="en-US" sz="1600" dirty="0"/>
              <a:t>單月</a:t>
            </a:r>
            <a:r>
              <a:rPr kumimoji="1" lang="en-US" altLang="zh-TW" sz="1600" dirty="0"/>
              <a:t>', '</a:t>
            </a:r>
            <a:r>
              <a:rPr kumimoji="1" lang="zh-TW" altLang="en-US" sz="1600" dirty="0"/>
              <a:t>銷售額</a:t>
            </a:r>
            <a:r>
              <a:rPr kumimoji="1" lang="en-US" altLang="zh-TW" sz="1600" dirty="0"/>
              <a:t>', '</a:t>
            </a:r>
            <a:r>
              <a:rPr kumimoji="1" lang="zh-TW" altLang="en-US" sz="1600" dirty="0"/>
              <a:t>又</a:t>
            </a:r>
            <a:r>
              <a:rPr kumimoji="1" lang="en-US" altLang="zh-TW" sz="1600" dirty="0"/>
              <a:t>', '</a:t>
            </a:r>
            <a:r>
              <a:rPr kumimoji="1" lang="zh-TW" altLang="en-US" sz="1600" dirty="0"/>
              <a:t>破</a:t>
            </a:r>
            <a:r>
              <a:rPr kumimoji="1" lang="en-US" altLang="zh-TW" sz="1600" dirty="0"/>
              <a:t>', '</a:t>
            </a:r>
            <a:r>
              <a:rPr kumimoji="1" lang="zh-TW" altLang="en-US" sz="1600" dirty="0"/>
              <a:t>空前</a:t>
            </a:r>
            <a:r>
              <a:rPr kumimoji="1" lang="en-US" altLang="zh-TW" sz="1600" dirty="0"/>
              <a:t>', '</a:t>
            </a:r>
            <a:r>
              <a:rPr kumimoji="1" lang="zh-TW" altLang="en-US" sz="1600" dirty="0"/>
              <a:t>新高</a:t>
            </a:r>
            <a:r>
              <a:rPr kumimoji="1" lang="en-US" altLang="zh-TW" sz="1600" dirty="0"/>
              <a:t>', '</a:t>
            </a:r>
            <a:r>
              <a:rPr kumimoji="1" lang="zh-TW" altLang="en-US" sz="1600" dirty="0"/>
              <a:t>年</a:t>
            </a:r>
            <a:r>
              <a:rPr kumimoji="1" lang="en-US" altLang="zh-TW" sz="1600" dirty="0"/>
              <a:t>', '</a:t>
            </a:r>
            <a:r>
              <a:rPr kumimoji="1" lang="zh-TW" altLang="en-US" sz="1600" dirty="0"/>
              <a:t>的</a:t>
            </a:r>
            <a:r>
              <a:rPr kumimoji="1" lang="en-US" altLang="zh-TW" sz="1600" dirty="0"/>
              <a:t>', '</a:t>
            </a:r>
            <a:r>
              <a:rPr kumimoji="1" lang="zh-TW" altLang="en-US" sz="1600" dirty="0"/>
              <a:t>年度</a:t>
            </a:r>
            <a:r>
              <a:rPr kumimoji="1" lang="en-US" altLang="zh-TW" sz="1600" dirty="0"/>
              <a:t>', '</a:t>
            </a:r>
            <a:r>
              <a:rPr kumimoji="1" lang="zh-TW" altLang="en-US" sz="1600" dirty="0"/>
              <a:t>銷售</a:t>
            </a:r>
            <a:r>
              <a:rPr kumimoji="1" lang="en-US" altLang="zh-TW" sz="1600" dirty="0"/>
              <a:t>', '</a:t>
            </a:r>
            <a:r>
              <a:rPr kumimoji="1" lang="zh-TW" altLang="en-US" sz="1600" dirty="0"/>
              <a:t>應會</a:t>
            </a:r>
            <a:r>
              <a:rPr kumimoji="1" lang="en-US" altLang="zh-TW" sz="1600" dirty="0"/>
              <a:t>', '</a:t>
            </a:r>
            <a:r>
              <a:rPr kumimoji="1" lang="zh-TW" altLang="en-US" sz="1600" dirty="0"/>
              <a:t>達</a:t>
            </a:r>
            <a:r>
              <a:rPr kumimoji="1" lang="en-US" altLang="zh-TW" sz="1600" dirty="0"/>
              <a:t>', '</a:t>
            </a:r>
            <a:r>
              <a:rPr kumimoji="1" lang="zh-TW" altLang="en-US" sz="1600" dirty="0"/>
              <a:t>到</a:t>
            </a:r>
            <a:r>
              <a:rPr kumimoji="1" lang="en-US" altLang="zh-TW" sz="1600" dirty="0"/>
              <a:t>', '</a:t>
            </a:r>
            <a:r>
              <a:rPr kumimoji="1" lang="zh-TW" altLang="en-US" sz="1600" dirty="0"/>
              <a:t>億</a:t>
            </a:r>
            <a:r>
              <a:rPr kumimoji="1" lang="en-US" altLang="zh-TW" sz="1600" dirty="0"/>
              <a:t>', '</a:t>
            </a:r>
            <a:r>
              <a:rPr kumimoji="1" lang="zh-TW" altLang="en-US" sz="1600" dirty="0"/>
              <a:t>美元</a:t>
            </a:r>
            <a:r>
              <a:rPr kumimoji="1" lang="en-US" altLang="zh-TW" sz="1600" dirty="0"/>
              <a:t>', '</a:t>
            </a:r>
            <a:r>
              <a:rPr kumimoji="1" lang="zh-TW" altLang="en-US" sz="1600" dirty="0"/>
              <a:t>創下</a:t>
            </a:r>
            <a:r>
              <a:rPr kumimoji="1" lang="en-US" altLang="zh-TW" sz="1600" dirty="0"/>
              <a:t>', '</a:t>
            </a:r>
            <a:r>
              <a:rPr kumimoji="1" lang="zh-TW" altLang="en-US" sz="1600" dirty="0"/>
              <a:t>首例</a:t>
            </a:r>
            <a:r>
              <a:rPr kumimoji="1" lang="en-US" altLang="zh-TW" sz="1600" dirty="0"/>
              <a:t>', '</a:t>
            </a:r>
            <a:r>
              <a:rPr kumimoji="1" lang="zh-TW" altLang="en-US" sz="1600" dirty="0"/>
              <a:t>記憶</a:t>
            </a:r>
            <a:r>
              <a:rPr kumimoji="1" lang="en-US" altLang="zh-TW" sz="1600" dirty="0"/>
              <a:t>', '</a:t>
            </a:r>
            <a:r>
              <a:rPr kumimoji="1" lang="zh-TW" altLang="en-US" sz="1600" dirty="0"/>
              <a:t>體產品</a:t>
            </a:r>
            <a:r>
              <a:rPr kumimoji="1" lang="en-US" altLang="zh-TW" sz="1600" dirty="0"/>
              <a:t>', '</a:t>
            </a:r>
            <a:r>
              <a:rPr kumimoji="1" lang="zh-TW" altLang="en-US" sz="1600" dirty="0"/>
              <a:t>持續</a:t>
            </a:r>
            <a:r>
              <a:rPr kumimoji="1" lang="en-US" altLang="zh-TW" sz="1600" dirty="0"/>
              <a:t>', '</a:t>
            </a:r>
            <a:r>
              <a:rPr kumimoji="1" lang="zh-TW" altLang="en-US" sz="1600" dirty="0"/>
              <a:t>帶動</a:t>
            </a:r>
            <a:r>
              <a:rPr kumimoji="1" lang="en-US" altLang="zh-TW" sz="1600" dirty="0"/>
              <a:t>', '</a:t>
            </a:r>
            <a:r>
              <a:rPr kumimoji="1" lang="zh-TW" altLang="en-US" sz="1600" dirty="0"/>
              <a:t>全球</a:t>
            </a:r>
            <a:r>
              <a:rPr kumimoji="1" lang="en-US" altLang="zh-TW" sz="1600" dirty="0"/>
              <a:t>', '</a:t>
            </a:r>
            <a:r>
              <a:rPr kumimoji="1" lang="zh-TW" altLang="en-US" sz="1600" dirty="0"/>
              <a:t>市場</a:t>
            </a:r>
            <a:r>
              <a:rPr kumimoji="1" lang="en-US" altLang="zh-TW" sz="1600" dirty="0"/>
              <a:t>', '</a:t>
            </a:r>
            <a:r>
              <a:rPr kumimoji="1" lang="zh-TW" altLang="en-US" sz="1600" dirty="0"/>
              <a:t>成長</a:t>
            </a:r>
            <a:r>
              <a:rPr kumimoji="1" lang="en-US" altLang="zh-TW" sz="1600" dirty="0"/>
              <a:t>', '</a:t>
            </a:r>
            <a:r>
              <a:rPr kumimoji="1" lang="zh-TW" altLang="en-US" sz="1600" dirty="0"/>
              <a:t>不過</a:t>
            </a:r>
            <a:r>
              <a:rPr kumimoji="1" lang="en-US" altLang="zh-TW" sz="1600" dirty="0"/>
              <a:t>', '</a:t>
            </a:r>
            <a:r>
              <a:rPr kumimoji="1" lang="zh-TW" altLang="en-US" sz="1600" dirty="0"/>
              <a:t>其他</a:t>
            </a:r>
            <a:r>
              <a:rPr kumimoji="1" lang="en-US" altLang="zh-TW" sz="1600" dirty="0"/>
              <a:t>', '</a:t>
            </a:r>
            <a:r>
              <a:rPr kumimoji="1" lang="zh-TW" altLang="en-US" sz="1600" dirty="0"/>
              <a:t>各類</a:t>
            </a:r>
            <a:r>
              <a:rPr kumimoji="1" lang="en-US" altLang="zh-TW" sz="1600" dirty="0"/>
              <a:t>', '</a:t>
            </a:r>
            <a:r>
              <a:rPr kumimoji="1" lang="zh-TW" altLang="en-US" sz="1600" dirty="0"/>
              <a:t>半導體</a:t>
            </a:r>
            <a:r>
              <a:rPr kumimoji="1" lang="en-US" altLang="zh-TW" sz="1600" dirty="0"/>
              <a:t>', '</a:t>
            </a:r>
            <a:r>
              <a:rPr kumimoji="1" lang="zh-TW" altLang="en-US" sz="1600" dirty="0"/>
              <a:t>的</a:t>
            </a:r>
            <a:r>
              <a:rPr kumimoji="1" lang="en-US" altLang="zh-TW" sz="1600" dirty="0"/>
              <a:t>', '</a:t>
            </a:r>
            <a:r>
              <a:rPr kumimoji="1" lang="zh-TW" altLang="en-US" sz="1600" dirty="0"/>
              <a:t>銷售</a:t>
            </a:r>
            <a:r>
              <a:rPr kumimoji="1" lang="en-US" altLang="zh-TW" sz="1600" dirty="0"/>
              <a:t>', '</a:t>
            </a:r>
            <a:r>
              <a:rPr kumimoji="1" lang="zh-TW" altLang="en-US" sz="1600" dirty="0"/>
              <a:t>也</a:t>
            </a:r>
            <a:r>
              <a:rPr kumimoji="1" lang="en-US" altLang="zh-TW" sz="1600" dirty="0"/>
              <a:t>', '</a:t>
            </a:r>
            <a:r>
              <a:rPr kumimoji="1" lang="zh-TW" altLang="en-US" sz="1600" dirty="0"/>
              <a:t>全數</a:t>
            </a:r>
            <a:r>
              <a:rPr kumimoji="1" lang="en-US" altLang="zh-TW" sz="1600" dirty="0"/>
              <a:t>', '</a:t>
            </a:r>
            <a:r>
              <a:rPr kumimoji="1" lang="zh-TW" altLang="en-US" sz="1600" dirty="0"/>
              <a:t>出現</a:t>
            </a:r>
            <a:r>
              <a:rPr kumimoji="1" lang="en-US" altLang="zh-TW" sz="1600" dirty="0"/>
              <a:t>', '</a:t>
            </a:r>
            <a:r>
              <a:rPr kumimoji="1" lang="zh-TW" altLang="en-US" sz="1600" dirty="0"/>
              <a:t>年</a:t>
            </a:r>
            <a:r>
              <a:rPr kumimoji="1" lang="en-US" altLang="zh-TW" sz="1600" dirty="0"/>
              <a:t>', '</a:t>
            </a:r>
            <a:r>
              <a:rPr kumimoji="1" lang="zh-TW" altLang="en-US" sz="1600" dirty="0"/>
              <a:t>增和月</a:t>
            </a:r>
            <a:r>
              <a:rPr kumimoji="1" lang="en-US" altLang="zh-TW" sz="1600" dirty="0"/>
              <a:t>', '</a:t>
            </a:r>
            <a:r>
              <a:rPr kumimoji="1" lang="zh-TW" altLang="en-US" sz="1600" dirty="0"/>
              <a:t>增月</a:t>
            </a:r>
            <a:r>
              <a:rPr kumimoji="1" lang="en-US" altLang="zh-TW" sz="1600" dirty="0"/>
              <a:t>', '</a:t>
            </a:r>
            <a:r>
              <a:rPr kumimoji="1" lang="zh-TW" altLang="en-US" sz="1600" dirty="0"/>
              <a:t>各地</a:t>
            </a:r>
            <a:r>
              <a:rPr kumimoji="1" lang="en-US" altLang="zh-TW" sz="1600" dirty="0"/>
              <a:t>', '</a:t>
            </a:r>
            <a:r>
              <a:rPr kumimoji="1" lang="zh-TW" altLang="en-US" sz="1600" dirty="0"/>
              <a:t>區市場</a:t>
            </a:r>
            <a:r>
              <a:rPr kumimoji="1" lang="en-US" altLang="zh-TW" sz="1600" dirty="0"/>
              <a:t>', '</a:t>
            </a:r>
            <a:r>
              <a:rPr kumimoji="1" lang="zh-TW" altLang="en-US" sz="1600" dirty="0"/>
              <a:t>皆</a:t>
            </a:r>
            <a:r>
              <a:rPr kumimoji="1" lang="en-US" altLang="zh-TW" sz="1600" dirty="0"/>
              <a:t>', '</a:t>
            </a:r>
            <a:r>
              <a:rPr kumimoji="1" lang="zh-TW" altLang="en-US" sz="1600" dirty="0"/>
              <a:t>呈</a:t>
            </a:r>
            <a:r>
              <a:rPr kumimoji="1" lang="en-US" altLang="zh-TW" sz="1600" dirty="0"/>
              <a:t>', '</a:t>
            </a:r>
            <a:r>
              <a:rPr kumimoji="1" lang="zh-TW" altLang="en-US" sz="1600" dirty="0"/>
              <a:t>現成長</a:t>
            </a:r>
            <a:r>
              <a:rPr kumimoji="1" lang="en-US" altLang="zh-TW" sz="1600" dirty="0"/>
              <a:t>', '</a:t>
            </a:r>
            <a:r>
              <a:rPr kumimoji="1" lang="zh-TW" altLang="en-US" sz="1600" dirty="0"/>
              <a:t>尤以</a:t>
            </a:r>
            <a:r>
              <a:rPr kumimoji="1" lang="en-US" altLang="zh-TW" sz="1600" dirty="0"/>
              <a:t>', '</a:t>
            </a:r>
            <a:r>
              <a:rPr kumimoji="1" lang="zh-TW" altLang="en-US" sz="1600" dirty="0"/>
              <a:t>美洲</a:t>
            </a:r>
            <a:r>
              <a:rPr kumimoji="1" lang="en-US" altLang="zh-TW" sz="1600" dirty="0"/>
              <a:t>', '</a:t>
            </a:r>
            <a:r>
              <a:rPr kumimoji="1" lang="zh-TW" altLang="en-US" sz="1600" dirty="0"/>
              <a:t>漲幅</a:t>
            </a:r>
            <a:r>
              <a:rPr kumimoji="1" lang="en-US" altLang="zh-TW" sz="1600" dirty="0"/>
              <a:t>', '</a:t>
            </a:r>
            <a:r>
              <a:rPr kumimoji="1" lang="zh-TW" altLang="en-US" sz="1600" dirty="0"/>
              <a:t>最大</a:t>
            </a:r>
            <a:r>
              <a:rPr kumimoji="1" lang="en-US" altLang="zh-TW" sz="1600" dirty="0"/>
              <a:t>', '</a:t>
            </a:r>
            <a:r>
              <a:rPr kumimoji="1" lang="zh-TW" altLang="en-US" sz="1600" dirty="0"/>
              <a:t>和</a:t>
            </a:r>
            <a:r>
              <a:rPr kumimoji="1" lang="en-US" altLang="zh-TW" sz="1600" dirty="0"/>
              <a:t>', '</a:t>
            </a:r>
            <a:r>
              <a:rPr kumimoji="1" lang="zh-TW" altLang="en-US" sz="1600" dirty="0"/>
              <a:t>去年</a:t>
            </a:r>
            <a:r>
              <a:rPr kumimoji="1" lang="en-US" altLang="zh-TW" sz="1600" dirty="0"/>
              <a:t>', '</a:t>
            </a:r>
            <a:r>
              <a:rPr kumimoji="1" lang="zh-TW" altLang="en-US" sz="1600" dirty="0"/>
              <a:t>同期相比</a:t>
            </a:r>
            <a:r>
              <a:rPr kumimoji="1" lang="en-US" altLang="zh-TW" sz="1600" dirty="0"/>
              <a:t>', '</a:t>
            </a:r>
            <a:r>
              <a:rPr kumimoji="1" lang="zh-TW" altLang="en-US" sz="1600" dirty="0"/>
              <a:t>美洲</a:t>
            </a:r>
            <a:r>
              <a:rPr kumimoji="1" lang="en-US" altLang="zh-TW" sz="1600" dirty="0"/>
              <a:t>', '</a:t>
            </a:r>
            <a:r>
              <a:rPr kumimoji="1" lang="zh-TW" altLang="en-US" sz="1600" dirty="0"/>
              <a:t>銷售</a:t>
            </a:r>
            <a:r>
              <a:rPr kumimoji="1" lang="en-US" altLang="zh-TW" sz="1600" dirty="0"/>
              <a:t>', '</a:t>
            </a:r>
            <a:r>
              <a:rPr kumimoji="1" lang="zh-TW" altLang="en-US" sz="1600" dirty="0"/>
              <a:t>增歐洲</a:t>
            </a:r>
            <a:r>
              <a:rPr kumimoji="1" lang="en-US" altLang="zh-TW" sz="1600" dirty="0"/>
              <a:t>', '</a:t>
            </a:r>
            <a:r>
              <a:rPr kumimoji="1" lang="zh-TW" altLang="en-US" sz="1600" dirty="0"/>
              <a:t>增中國</a:t>
            </a:r>
            <a:r>
              <a:rPr kumimoji="1" lang="en-US" altLang="zh-TW" sz="1600" dirty="0"/>
              <a:t>', '</a:t>
            </a:r>
            <a:r>
              <a:rPr kumimoji="1" lang="zh-TW" altLang="en-US" sz="1600" dirty="0"/>
              <a:t>增亞</a:t>
            </a:r>
            <a:r>
              <a:rPr kumimoji="1" lang="en-US" altLang="zh-TW" sz="1600" dirty="0"/>
              <a:t>', '</a:t>
            </a:r>
            <a:r>
              <a:rPr kumimoji="1" lang="zh-TW" altLang="en-US" sz="1600" dirty="0"/>
              <a:t>太</a:t>
            </a:r>
            <a:r>
              <a:rPr kumimoji="1" lang="en-US" altLang="zh-TW" sz="1600" dirty="0"/>
              <a:t>', '</a:t>
            </a:r>
            <a:r>
              <a:rPr kumimoji="1" lang="zh-TW" altLang="en-US" sz="1600" dirty="0"/>
              <a:t>其他</a:t>
            </a:r>
            <a:r>
              <a:rPr kumimoji="1" lang="en-US" altLang="zh-TW" sz="1600" dirty="0"/>
              <a:t>', '</a:t>
            </a:r>
            <a:r>
              <a:rPr kumimoji="1" lang="zh-TW" altLang="en-US" sz="1600" dirty="0"/>
              <a:t>地區</a:t>
            </a:r>
            <a:r>
              <a:rPr kumimoji="1" lang="en-US" altLang="zh-TW" sz="1600" dirty="0"/>
              <a:t>', '</a:t>
            </a:r>
            <a:r>
              <a:rPr kumimoji="1" lang="zh-TW" altLang="en-US" sz="1600" dirty="0"/>
              <a:t>增</a:t>
            </a:r>
            <a:r>
              <a:rPr kumimoji="1" lang="en-US" altLang="zh-TW" sz="1600" dirty="0"/>
              <a:t>', '</a:t>
            </a:r>
            <a:r>
              <a:rPr kumimoji="1" lang="zh-TW" altLang="en-US" sz="1600" dirty="0"/>
              <a:t>日本</a:t>
            </a:r>
            <a:r>
              <a:rPr kumimoji="1" lang="en-US" altLang="zh-TW" sz="1600" dirty="0"/>
              <a:t>', '</a:t>
            </a:r>
            <a:r>
              <a:rPr kumimoji="1" lang="zh-TW" altLang="en-US" sz="1600" dirty="0"/>
              <a:t>增詳</a:t>
            </a:r>
            <a:r>
              <a:rPr kumimoji="1" lang="en-US" altLang="zh-TW" sz="1600" dirty="0"/>
              <a:t>', '</a:t>
            </a:r>
            <a:r>
              <a:rPr kumimoji="1" lang="zh-TW" altLang="en-US" sz="1600" dirty="0"/>
              <a:t>細數</a:t>
            </a:r>
            <a:r>
              <a:rPr kumimoji="1" lang="en-US" altLang="zh-TW" sz="1600" dirty="0"/>
              <a:t>', '</a:t>
            </a:r>
            <a:r>
              <a:rPr kumimoji="1" lang="zh-TW" altLang="en-US" sz="1600" dirty="0"/>
              <a:t>據費</a:t>
            </a:r>
            <a:r>
              <a:rPr kumimoji="1" lang="en-US" altLang="zh-TW" sz="1600" dirty="0"/>
              <a:t>', '</a:t>
            </a:r>
            <a:r>
              <a:rPr kumimoji="1" lang="zh-TW" altLang="en-US" sz="1600" dirty="0"/>
              <a:t>城半導體</a:t>
            </a:r>
            <a:r>
              <a:rPr kumimoji="1" lang="en-US" altLang="zh-TW" sz="1600" dirty="0"/>
              <a:t>', '</a:t>
            </a:r>
            <a:r>
              <a:rPr kumimoji="1" lang="zh-TW" altLang="en-US" sz="1600" dirty="0"/>
              <a:t>指數</a:t>
            </a:r>
            <a:r>
              <a:rPr kumimoji="1" lang="en-US" altLang="zh-TW" sz="1600" dirty="0"/>
              <a:t>', '</a:t>
            </a:r>
            <a:r>
              <a:rPr kumimoji="1" lang="zh-TW" altLang="en-US" sz="1600" dirty="0"/>
              <a:t>日</a:t>
            </a:r>
            <a:r>
              <a:rPr kumimoji="1" lang="en-US" altLang="zh-TW" sz="1600" dirty="0"/>
              <a:t>', '</a:t>
            </a:r>
            <a:r>
              <a:rPr kumimoji="1" lang="zh-TW" altLang="en-US" sz="1600" dirty="0"/>
              <a:t>上</a:t>
            </a:r>
            <a:r>
              <a:rPr kumimoji="1" lang="en-US" altLang="zh-TW" sz="1600" dirty="0"/>
              <a:t>', '</a:t>
            </a:r>
            <a:r>
              <a:rPr kumimoji="1" lang="zh-TW" altLang="en-US" sz="1600" dirty="0"/>
              <a:t>漲</a:t>
            </a:r>
            <a:r>
              <a:rPr kumimoji="1" lang="en-US" altLang="zh-TW" sz="1600" dirty="0"/>
              <a:t>', '</a:t>
            </a:r>
            <a:r>
              <a:rPr kumimoji="1" lang="zh-TW" altLang="en-US" sz="1600" dirty="0"/>
              <a:t>收點</a:t>
            </a:r>
            <a:r>
              <a:rPr kumimoji="1" lang="en-US" altLang="zh-TW" sz="1600" dirty="0"/>
              <a:t>']</a:t>
            </a:r>
            <a:endParaRPr lang="zh-TW" altLang="en-US" sz="1600" dirty="0"/>
          </a:p>
        </p:txBody>
      </p:sp>
      <p:sp>
        <p:nvSpPr>
          <p:cNvPr id="8" name="文字方塊 7">
            <a:extLst>
              <a:ext uri="{FF2B5EF4-FFF2-40B4-BE49-F238E27FC236}">
                <a16:creationId xmlns:a16="http://schemas.microsoft.com/office/drawing/2014/main" id="{54934BB7-437A-9141-9B26-A652B7F46672}"/>
              </a:ext>
            </a:extLst>
          </p:cNvPr>
          <p:cNvSpPr txBox="1"/>
          <p:nvPr/>
        </p:nvSpPr>
        <p:spPr>
          <a:xfrm>
            <a:off x="480646" y="2942492"/>
            <a:ext cx="882614" cy="369332"/>
          </a:xfrm>
          <a:prstGeom prst="rect">
            <a:avLst/>
          </a:prstGeom>
          <a:noFill/>
        </p:spPr>
        <p:txBody>
          <a:bodyPr wrap="none" rtlCol="0">
            <a:spAutoFit/>
          </a:bodyPr>
          <a:lstStyle/>
          <a:p>
            <a:r>
              <a:rPr kumimoji="1" lang="en-US" altLang="zh-TW" dirty="0"/>
              <a:t>before</a:t>
            </a:r>
            <a:endParaRPr kumimoji="1" lang="zh-TW" altLang="en-US" dirty="0"/>
          </a:p>
        </p:txBody>
      </p:sp>
      <p:sp>
        <p:nvSpPr>
          <p:cNvPr id="9" name="文字方塊 8">
            <a:extLst>
              <a:ext uri="{FF2B5EF4-FFF2-40B4-BE49-F238E27FC236}">
                <a16:creationId xmlns:a16="http://schemas.microsoft.com/office/drawing/2014/main" id="{7ADF4FB1-167F-7246-A110-B8888C941D1B}"/>
              </a:ext>
            </a:extLst>
          </p:cNvPr>
          <p:cNvSpPr txBox="1"/>
          <p:nvPr/>
        </p:nvSpPr>
        <p:spPr>
          <a:xfrm>
            <a:off x="591381" y="5090993"/>
            <a:ext cx="661143" cy="369332"/>
          </a:xfrm>
          <a:prstGeom prst="rect">
            <a:avLst/>
          </a:prstGeom>
          <a:noFill/>
        </p:spPr>
        <p:txBody>
          <a:bodyPr wrap="none" rtlCol="0">
            <a:spAutoFit/>
          </a:bodyPr>
          <a:lstStyle/>
          <a:p>
            <a:r>
              <a:rPr kumimoji="1" lang="en-US" altLang="zh-TW" dirty="0"/>
              <a:t>after</a:t>
            </a:r>
            <a:endParaRPr kumimoji="1" lang="zh-TW" altLang="en-US" dirty="0"/>
          </a:p>
        </p:txBody>
      </p:sp>
      <p:sp>
        <p:nvSpPr>
          <p:cNvPr id="10" name="日期版面配置區 9">
            <a:extLst>
              <a:ext uri="{FF2B5EF4-FFF2-40B4-BE49-F238E27FC236}">
                <a16:creationId xmlns:a16="http://schemas.microsoft.com/office/drawing/2014/main" id="{55E9BE97-791A-8643-B7FF-907E9FD90265}"/>
              </a:ext>
            </a:extLst>
          </p:cNvPr>
          <p:cNvSpPr>
            <a:spLocks noGrp="1"/>
          </p:cNvSpPr>
          <p:nvPr>
            <p:ph type="dt" sz="half" idx="10"/>
          </p:nvPr>
        </p:nvSpPr>
        <p:spPr/>
        <p:txBody>
          <a:bodyPr/>
          <a:lstStyle/>
          <a:p>
            <a:fld id="{99B9D315-0272-7248-B144-461852F4D7C5}" type="datetime1">
              <a:rPr lang="zh-TW" altLang="en-US" smtClean="0"/>
              <a:t>2020/5/8</a:t>
            </a:fld>
            <a:endParaRPr lang="en-US"/>
          </a:p>
        </p:txBody>
      </p:sp>
      <p:sp>
        <p:nvSpPr>
          <p:cNvPr id="11" name="投影片編號版面配置區 10">
            <a:extLst>
              <a:ext uri="{FF2B5EF4-FFF2-40B4-BE49-F238E27FC236}">
                <a16:creationId xmlns:a16="http://schemas.microsoft.com/office/drawing/2014/main" id="{54AB55EE-6D5C-DE47-8FBE-C3175F286A27}"/>
              </a:ext>
            </a:extLst>
          </p:cNvPr>
          <p:cNvSpPr>
            <a:spLocks noGrp="1"/>
          </p:cNvSpPr>
          <p:nvPr>
            <p:ph type="sldNum" sz="quarter" idx="12"/>
          </p:nvPr>
        </p:nvSpPr>
        <p:spPr/>
        <p:txBody>
          <a:bodyPr/>
          <a:lstStyle/>
          <a:p>
            <a:fld id="{B2DC25EE-239B-4C5F-AAD1-255A7D5F1EE2}" type="slidenum">
              <a:rPr lang="en-US" smtClean="0"/>
              <a:t>16</a:t>
            </a:fld>
            <a:endParaRPr lang="en-US"/>
          </a:p>
        </p:txBody>
      </p:sp>
    </p:spTree>
    <p:extLst>
      <p:ext uri="{BB962C8B-B14F-4D97-AF65-F5344CB8AC3E}">
        <p14:creationId xmlns:p14="http://schemas.microsoft.com/office/powerpoint/2010/main" val="103847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停用詞表</a:t>
            </a:r>
            <a:endParaRPr kumimoji="1" lang="en-US" altLang="zh-TW" dirty="0"/>
          </a:p>
        </p:txBody>
      </p:sp>
      <p:sp>
        <p:nvSpPr>
          <p:cNvPr id="4" name="矩形 3">
            <a:extLst>
              <a:ext uri="{FF2B5EF4-FFF2-40B4-BE49-F238E27FC236}">
                <a16:creationId xmlns:a16="http://schemas.microsoft.com/office/drawing/2014/main" id="{CBABBFB9-6DCA-BB41-9583-42D55437CF1D}"/>
              </a:ext>
            </a:extLst>
          </p:cNvPr>
          <p:cNvSpPr/>
          <p:nvPr/>
        </p:nvSpPr>
        <p:spPr>
          <a:xfrm>
            <a:off x="1011936" y="2523708"/>
            <a:ext cx="10168128" cy="3785652"/>
          </a:xfrm>
          <a:prstGeom prst="rect">
            <a:avLst/>
          </a:prstGeom>
        </p:spPr>
        <p:txBody>
          <a:bodyPr wrap="square">
            <a:spAutoFit/>
          </a:bodyPr>
          <a:lstStyle/>
          <a:p>
            <a:r>
              <a:rPr lang="en-US" altLang="zh-TW" sz="2400" dirty="0"/>
              <a:t>['</a:t>
            </a:r>
            <a:r>
              <a:rPr lang="zh-TW" altLang="en-US" sz="2400" dirty="0">
                <a:solidFill>
                  <a:srgbClr val="FF0000"/>
                </a:solidFill>
              </a:rPr>
              <a:t>新聞</a:t>
            </a:r>
            <a:r>
              <a:rPr lang="en-US" altLang="zh-TW" sz="2400" dirty="0">
                <a:solidFill>
                  <a:srgbClr val="FF0000"/>
                </a:solidFill>
              </a:rPr>
              <a:t>', '</a:t>
            </a:r>
            <a:r>
              <a:rPr lang="zh-TW" altLang="en-US" sz="2400" dirty="0">
                <a:solidFill>
                  <a:srgbClr val="FF0000"/>
                </a:solidFill>
              </a:rPr>
              <a:t>記者</a:t>
            </a:r>
            <a:r>
              <a:rPr lang="en-US" altLang="zh-TW" sz="2400" dirty="0">
                <a:solidFill>
                  <a:srgbClr val="FF0000"/>
                </a:solidFill>
              </a:rPr>
              <a:t>', '</a:t>
            </a:r>
            <a:r>
              <a:rPr lang="zh-TW" altLang="en-US" sz="2400" dirty="0">
                <a:solidFill>
                  <a:srgbClr val="FF0000"/>
                </a:solidFill>
              </a:rPr>
              <a:t>陳</a:t>
            </a:r>
            <a:r>
              <a:rPr lang="en-US" altLang="zh-TW" sz="2400" dirty="0">
                <a:solidFill>
                  <a:srgbClr val="FF0000"/>
                </a:solidFill>
              </a:rPr>
              <a:t>', '</a:t>
            </a:r>
            <a:r>
              <a:rPr lang="zh-TW" altLang="en-US" sz="2400" dirty="0">
                <a:solidFill>
                  <a:srgbClr val="FF0000"/>
                </a:solidFill>
              </a:rPr>
              <a:t>苓</a:t>
            </a:r>
            <a:r>
              <a:rPr lang="en-US" altLang="zh-TW" sz="2400" dirty="0">
                <a:solidFill>
                  <a:srgbClr val="FF0000"/>
                </a:solidFill>
              </a:rPr>
              <a:t>', '</a:t>
            </a:r>
            <a:r>
              <a:rPr lang="zh-TW" altLang="en-US" sz="2400" dirty="0">
                <a:solidFill>
                  <a:srgbClr val="FF0000"/>
                </a:solidFill>
              </a:rPr>
              <a:t>報導</a:t>
            </a:r>
            <a:r>
              <a:rPr lang="en-US" altLang="zh-TW" sz="2400" dirty="0">
                <a:solidFill>
                  <a:srgbClr val="FF0000"/>
                </a:solidFill>
              </a:rPr>
              <a:t>', </a:t>
            </a:r>
            <a:r>
              <a:rPr lang="en-US" altLang="zh-TW" sz="2400" dirty="0"/>
              <a:t>'</a:t>
            </a:r>
            <a:r>
              <a:rPr lang="zh-TW" altLang="en-US" sz="2400" dirty="0"/>
              <a:t>半導體</a:t>
            </a:r>
            <a:r>
              <a:rPr lang="en-US" altLang="zh-TW" sz="2400" dirty="0"/>
              <a:t>', '</a:t>
            </a:r>
            <a:r>
              <a:rPr lang="zh-TW" altLang="en-US" sz="2400" dirty="0"/>
              <a:t>產業</a:t>
            </a:r>
            <a:r>
              <a:rPr lang="en-US" altLang="zh-TW" sz="2400" dirty="0"/>
              <a:t>', '</a:t>
            </a:r>
            <a:r>
              <a:rPr lang="zh-TW" altLang="en-US" sz="2400" dirty="0"/>
              <a:t>協會</a:t>
            </a:r>
            <a:r>
              <a:rPr lang="en-US" altLang="zh-TW" sz="2400" dirty="0">
                <a:solidFill>
                  <a:srgbClr val="FF0000"/>
                </a:solidFill>
              </a:rPr>
              <a:t>', '</a:t>
            </a:r>
            <a:r>
              <a:rPr lang="zh-TW" altLang="en-US" sz="2400" dirty="0">
                <a:solidFill>
                  <a:srgbClr val="FF0000"/>
                </a:solidFill>
              </a:rPr>
              <a:t>日</a:t>
            </a:r>
            <a:r>
              <a:rPr lang="en-US" altLang="zh-TW" sz="2400" dirty="0">
                <a:solidFill>
                  <a:srgbClr val="FF0000"/>
                </a:solidFill>
              </a:rPr>
              <a:t>', '</a:t>
            </a:r>
            <a:r>
              <a:rPr lang="zh-TW" altLang="en-US" sz="2400" dirty="0">
                <a:solidFill>
                  <a:srgbClr val="FF0000"/>
                </a:solidFill>
              </a:rPr>
              <a:t>公布</a:t>
            </a:r>
            <a:r>
              <a:rPr lang="en-US" altLang="zh-TW" sz="2400" dirty="0">
                <a:solidFill>
                  <a:srgbClr val="FF0000"/>
                </a:solidFill>
              </a:rPr>
              <a:t>', '</a:t>
            </a:r>
            <a:r>
              <a:rPr lang="zh-TW" altLang="en-US" sz="2400" dirty="0">
                <a:solidFill>
                  <a:srgbClr val="FF0000"/>
                </a:solidFill>
              </a:rPr>
              <a:t>年</a:t>
            </a:r>
            <a:r>
              <a:rPr lang="en-US" altLang="zh-TW" sz="2400" dirty="0">
                <a:solidFill>
                  <a:srgbClr val="FF0000"/>
                </a:solidFill>
              </a:rPr>
              <a:t>', '</a:t>
            </a:r>
            <a:r>
              <a:rPr lang="zh-TW" altLang="en-US" sz="2400" dirty="0">
                <a:solidFill>
                  <a:srgbClr val="FF0000"/>
                </a:solidFill>
              </a:rPr>
              <a:t>月份</a:t>
            </a:r>
            <a:r>
              <a:rPr lang="en-US" altLang="zh-TW" sz="2400" dirty="0">
                <a:solidFill>
                  <a:srgbClr val="FF0000"/>
                </a:solidFill>
              </a:rPr>
              <a:t>', </a:t>
            </a:r>
            <a:r>
              <a:rPr lang="en-US" altLang="zh-TW" sz="2400" dirty="0"/>
              <a:t>'</a:t>
            </a:r>
            <a:r>
              <a:rPr lang="zh-TW" altLang="en-US" sz="2400" dirty="0"/>
              <a:t>全球</a:t>
            </a:r>
            <a:r>
              <a:rPr lang="en-US" altLang="zh-TW" sz="2400" dirty="0"/>
              <a:t>', '</a:t>
            </a:r>
            <a:r>
              <a:rPr lang="zh-TW" altLang="en-US" sz="2400" dirty="0"/>
              <a:t>半導體</a:t>
            </a:r>
            <a:r>
              <a:rPr lang="en-US" altLang="zh-TW" sz="2400" dirty="0"/>
              <a:t>', '</a:t>
            </a:r>
            <a:r>
              <a:rPr lang="zh-TW" altLang="en-US" sz="2400" dirty="0"/>
              <a:t>銷售額</a:t>
            </a:r>
            <a:r>
              <a:rPr lang="en-US" altLang="zh-TW" sz="2400" dirty="0"/>
              <a:t>', '</a:t>
            </a:r>
            <a:r>
              <a:rPr lang="zh-TW" altLang="en-US" sz="2400" dirty="0">
                <a:solidFill>
                  <a:srgbClr val="FF0000"/>
                </a:solidFill>
              </a:rPr>
              <a:t>為</a:t>
            </a:r>
            <a:r>
              <a:rPr lang="en-US" altLang="zh-TW" sz="2400" dirty="0">
                <a:solidFill>
                  <a:srgbClr val="FF0000"/>
                </a:solidFill>
              </a:rPr>
              <a:t>', '</a:t>
            </a:r>
            <a:r>
              <a:rPr lang="zh-TW" altLang="en-US" sz="2400" dirty="0">
                <a:solidFill>
                  <a:srgbClr val="FF0000"/>
                </a:solidFill>
              </a:rPr>
              <a:t>億</a:t>
            </a:r>
            <a:r>
              <a:rPr lang="en-US" altLang="zh-TW" sz="2400" dirty="0">
                <a:solidFill>
                  <a:srgbClr val="FF0000"/>
                </a:solidFill>
              </a:rPr>
              <a:t>', '</a:t>
            </a:r>
            <a:r>
              <a:rPr lang="zh-TW" altLang="en-US" sz="2400" dirty="0">
                <a:solidFill>
                  <a:srgbClr val="FF0000"/>
                </a:solidFill>
              </a:rPr>
              <a:t>美元</a:t>
            </a:r>
            <a:r>
              <a:rPr lang="en-US" altLang="zh-TW" sz="2400" dirty="0">
                <a:solidFill>
                  <a:srgbClr val="FF0000"/>
                </a:solidFill>
              </a:rPr>
              <a:t>', '</a:t>
            </a:r>
            <a:r>
              <a:rPr lang="zh-TW" altLang="en-US" sz="2400" dirty="0">
                <a:solidFill>
                  <a:srgbClr val="FF0000"/>
                </a:solidFill>
              </a:rPr>
              <a:t>和</a:t>
            </a:r>
            <a:r>
              <a:rPr lang="en-US" altLang="zh-TW" sz="2400" dirty="0">
                <a:solidFill>
                  <a:srgbClr val="FF0000"/>
                </a:solidFill>
              </a:rPr>
              <a:t>', '</a:t>
            </a:r>
            <a:r>
              <a:rPr lang="zh-TW" altLang="en-US" sz="2400" dirty="0">
                <a:solidFill>
                  <a:srgbClr val="FF0000"/>
                </a:solidFill>
              </a:rPr>
              <a:t>前</a:t>
            </a:r>
            <a:r>
              <a:rPr lang="en-US" altLang="zh-TW" sz="2400" dirty="0">
                <a:solidFill>
                  <a:srgbClr val="FF0000"/>
                </a:solidFill>
              </a:rPr>
              <a:t>', '</a:t>
            </a:r>
            <a:r>
              <a:rPr lang="zh-TW" altLang="en-US" sz="2400" dirty="0">
                <a:solidFill>
                  <a:srgbClr val="FF0000"/>
                </a:solidFill>
              </a:rPr>
              <a:t>月</a:t>
            </a:r>
            <a:r>
              <a:rPr lang="en-US" altLang="zh-TW" sz="2400" dirty="0">
                <a:solidFill>
                  <a:srgbClr val="FF0000"/>
                </a:solidFill>
              </a:rPr>
              <a:t>', '</a:t>
            </a:r>
            <a:r>
              <a:rPr lang="zh-TW" altLang="en-US" sz="2400" dirty="0">
                <a:solidFill>
                  <a:srgbClr val="FF0000"/>
                </a:solidFill>
              </a:rPr>
              <a:t>相比</a:t>
            </a:r>
            <a:r>
              <a:rPr lang="en-US" altLang="zh-TW" sz="2400" dirty="0">
                <a:solidFill>
                  <a:srgbClr val="FF0000"/>
                </a:solidFill>
              </a:rPr>
              <a:t>', '</a:t>
            </a:r>
            <a:r>
              <a:rPr lang="zh-TW" altLang="en-US" sz="2400" dirty="0">
                <a:solidFill>
                  <a:srgbClr val="FF0000"/>
                </a:solidFill>
              </a:rPr>
              <a:t>月</a:t>
            </a:r>
            <a:r>
              <a:rPr lang="en-US" altLang="zh-TW" sz="2400" dirty="0">
                <a:solidFill>
                  <a:srgbClr val="FF0000"/>
                </a:solidFill>
              </a:rPr>
              <a:t>', </a:t>
            </a:r>
            <a:r>
              <a:rPr lang="en-US" altLang="zh-TW" sz="2400" dirty="0"/>
              <a:t>'</a:t>
            </a:r>
            <a:r>
              <a:rPr lang="zh-TW" altLang="en-US" sz="2400" dirty="0"/>
              <a:t>銷售額</a:t>
            </a:r>
            <a:r>
              <a:rPr lang="en-US" altLang="zh-TW" sz="2400" dirty="0"/>
              <a:t>', '</a:t>
            </a:r>
            <a:r>
              <a:rPr lang="zh-TW" altLang="en-US" sz="2400" dirty="0"/>
              <a:t>提升</a:t>
            </a:r>
            <a:r>
              <a:rPr lang="en-US" altLang="zh-TW" sz="2400" dirty="0"/>
              <a:t>', '</a:t>
            </a:r>
            <a:r>
              <a:rPr lang="zh-TW" altLang="en-US" sz="2400" dirty="0">
                <a:solidFill>
                  <a:srgbClr val="FF0000"/>
                </a:solidFill>
              </a:rPr>
              <a:t>和</a:t>
            </a:r>
            <a:r>
              <a:rPr lang="en-US" altLang="zh-TW" sz="2400" dirty="0"/>
              <a:t>', '</a:t>
            </a:r>
            <a:r>
              <a:rPr lang="zh-TW" altLang="en-US" sz="2400" dirty="0"/>
              <a:t>去年</a:t>
            </a:r>
            <a:r>
              <a:rPr lang="en-US" altLang="zh-TW" sz="2400" dirty="0"/>
              <a:t>', '</a:t>
            </a:r>
            <a:r>
              <a:rPr lang="zh-TW" altLang="en-US" sz="2400" dirty="0"/>
              <a:t>同期相比</a:t>
            </a:r>
            <a:r>
              <a:rPr lang="en-US" altLang="zh-TW" sz="2400" dirty="0"/>
              <a:t>', '</a:t>
            </a:r>
            <a:r>
              <a:rPr lang="zh-TW" altLang="en-US" sz="2400" dirty="0"/>
              <a:t>大增</a:t>
            </a:r>
            <a:r>
              <a:rPr lang="en-US" altLang="zh-TW" sz="2400" dirty="0"/>
              <a:t>', '</a:t>
            </a:r>
            <a:r>
              <a:rPr lang="zh-TW" altLang="en-US" sz="2400" dirty="0"/>
              <a:t>總裁</a:t>
            </a:r>
            <a:r>
              <a:rPr lang="en-US" altLang="zh-TW" sz="2400" dirty="0"/>
              <a:t>', </a:t>
            </a:r>
            <a:r>
              <a:rPr lang="en-US" altLang="zh-TW" sz="2400" dirty="0">
                <a:solidFill>
                  <a:srgbClr val="FF0000"/>
                </a:solidFill>
              </a:rPr>
              <a:t>'</a:t>
            </a:r>
            <a:r>
              <a:rPr lang="zh-TW" altLang="en-US" sz="2400" dirty="0">
                <a:solidFill>
                  <a:srgbClr val="FF0000"/>
                </a:solidFill>
              </a:rPr>
              <a:t>兼</a:t>
            </a:r>
            <a:r>
              <a:rPr lang="en-US" altLang="zh-TW" sz="2400" dirty="0"/>
              <a:t>', '</a:t>
            </a:r>
            <a:r>
              <a:rPr lang="zh-TW" altLang="en-US" sz="2400" dirty="0"/>
              <a:t>執行長</a:t>
            </a:r>
            <a:r>
              <a:rPr lang="en-US" altLang="zh-TW" sz="2400" dirty="0"/>
              <a:t>', '</a:t>
            </a:r>
            <a:r>
              <a:rPr lang="zh-TW" altLang="en-US" sz="2400" dirty="0"/>
              <a:t>聲明稿</a:t>
            </a:r>
            <a:r>
              <a:rPr lang="en-US" altLang="zh-TW" sz="2400" dirty="0"/>
              <a:t>', '</a:t>
            </a:r>
            <a:r>
              <a:rPr lang="zh-TW" altLang="en-US" sz="2400" dirty="0"/>
              <a:t>指出</a:t>
            </a:r>
            <a:r>
              <a:rPr lang="en-US" altLang="zh-TW" sz="2400" dirty="0"/>
              <a:t>', '</a:t>
            </a:r>
            <a:r>
              <a:rPr lang="zh-TW" altLang="en-US" sz="2400" dirty="0"/>
              <a:t>全球</a:t>
            </a:r>
            <a:r>
              <a:rPr lang="en-US" altLang="zh-TW" sz="2400" dirty="0"/>
              <a:t>', '</a:t>
            </a:r>
            <a:r>
              <a:rPr lang="zh-TW" altLang="en-US" sz="2400" dirty="0"/>
              <a:t>半導體</a:t>
            </a:r>
            <a:r>
              <a:rPr lang="en-US" altLang="zh-TW" sz="2400" dirty="0"/>
              <a:t>', '</a:t>
            </a:r>
            <a:r>
              <a:rPr lang="zh-TW" altLang="en-US" sz="2400" dirty="0"/>
              <a:t>業月</a:t>
            </a:r>
            <a:r>
              <a:rPr lang="en-US" altLang="zh-TW" sz="2400" dirty="0"/>
              <a:t>', '</a:t>
            </a:r>
            <a:r>
              <a:rPr lang="zh-TW" altLang="en-US" sz="2400" dirty="0"/>
              <a:t>再</a:t>
            </a:r>
            <a:r>
              <a:rPr lang="en-US" altLang="zh-TW" sz="2400" dirty="0"/>
              <a:t>', '</a:t>
            </a:r>
            <a:r>
              <a:rPr lang="zh-TW" altLang="en-US" sz="2400" dirty="0"/>
              <a:t>創新猷</a:t>
            </a:r>
            <a:r>
              <a:rPr lang="en-US" altLang="zh-TW" sz="2400" dirty="0"/>
              <a:t>', '</a:t>
            </a:r>
            <a:r>
              <a:rPr lang="zh-TW" altLang="en-US" sz="2400" dirty="0"/>
              <a:t>單月</a:t>
            </a:r>
            <a:r>
              <a:rPr lang="en-US" altLang="zh-TW" sz="2400" dirty="0"/>
              <a:t>', '</a:t>
            </a:r>
            <a:r>
              <a:rPr lang="zh-TW" altLang="en-US" sz="2400" dirty="0"/>
              <a:t>銷售額</a:t>
            </a:r>
            <a:r>
              <a:rPr lang="en-US" altLang="zh-TW" sz="2400" dirty="0"/>
              <a:t>', '</a:t>
            </a:r>
            <a:r>
              <a:rPr lang="zh-TW" altLang="en-US" sz="2400" dirty="0"/>
              <a:t>又</a:t>
            </a:r>
            <a:r>
              <a:rPr lang="en-US" altLang="zh-TW" sz="2400" dirty="0"/>
              <a:t>', '</a:t>
            </a:r>
            <a:r>
              <a:rPr lang="zh-TW" altLang="en-US" sz="2400" dirty="0"/>
              <a:t>破</a:t>
            </a:r>
            <a:r>
              <a:rPr lang="en-US" altLang="zh-TW" sz="2400" dirty="0"/>
              <a:t>', '</a:t>
            </a:r>
            <a:r>
              <a:rPr lang="zh-TW" altLang="en-US" sz="2400" dirty="0"/>
              <a:t>空前</a:t>
            </a:r>
            <a:r>
              <a:rPr lang="en-US" altLang="zh-TW" sz="2400" dirty="0"/>
              <a:t>', '</a:t>
            </a:r>
            <a:r>
              <a:rPr lang="zh-TW" altLang="en-US" sz="2400" dirty="0"/>
              <a:t>新高</a:t>
            </a:r>
            <a:r>
              <a:rPr lang="en-US" altLang="zh-TW" sz="2400" dirty="0"/>
              <a:t>', </a:t>
            </a:r>
            <a:r>
              <a:rPr lang="en-US" altLang="zh-TW" sz="2400" dirty="0">
                <a:solidFill>
                  <a:srgbClr val="FF0000"/>
                </a:solidFill>
              </a:rPr>
              <a:t>'</a:t>
            </a:r>
            <a:r>
              <a:rPr lang="zh-TW" altLang="en-US" sz="2400" dirty="0">
                <a:solidFill>
                  <a:srgbClr val="FF0000"/>
                </a:solidFill>
              </a:rPr>
              <a:t>年</a:t>
            </a:r>
            <a:r>
              <a:rPr lang="en-US" altLang="zh-TW" sz="2400" dirty="0">
                <a:solidFill>
                  <a:srgbClr val="FF0000"/>
                </a:solidFill>
              </a:rPr>
              <a:t>', '</a:t>
            </a:r>
            <a:r>
              <a:rPr lang="zh-TW" altLang="en-US" sz="2400" dirty="0">
                <a:solidFill>
                  <a:srgbClr val="FF0000"/>
                </a:solidFill>
              </a:rPr>
              <a:t>的</a:t>
            </a:r>
            <a:r>
              <a:rPr lang="en-US" altLang="zh-TW" sz="2400" dirty="0">
                <a:solidFill>
                  <a:srgbClr val="FF0000"/>
                </a:solidFill>
              </a:rPr>
              <a:t>', '</a:t>
            </a:r>
            <a:r>
              <a:rPr lang="zh-TW" altLang="en-US" sz="2400" dirty="0">
                <a:solidFill>
                  <a:srgbClr val="FF0000"/>
                </a:solidFill>
              </a:rPr>
              <a:t>年度</a:t>
            </a:r>
            <a:r>
              <a:rPr lang="en-US" altLang="zh-TW" sz="2400" dirty="0">
                <a:solidFill>
                  <a:srgbClr val="FF0000"/>
                </a:solidFill>
              </a:rPr>
              <a:t>', '</a:t>
            </a:r>
            <a:r>
              <a:rPr lang="zh-TW" altLang="en-US" sz="2400" dirty="0">
                <a:solidFill>
                  <a:srgbClr val="FF0000"/>
                </a:solidFill>
              </a:rPr>
              <a:t>銷售</a:t>
            </a:r>
            <a:r>
              <a:rPr lang="en-US" altLang="zh-TW" sz="2400" dirty="0">
                <a:solidFill>
                  <a:srgbClr val="FF0000"/>
                </a:solidFill>
              </a:rPr>
              <a:t>', '</a:t>
            </a:r>
            <a:r>
              <a:rPr lang="zh-TW" altLang="en-US" sz="2400" dirty="0">
                <a:solidFill>
                  <a:srgbClr val="FF0000"/>
                </a:solidFill>
              </a:rPr>
              <a:t>應會</a:t>
            </a:r>
            <a:r>
              <a:rPr lang="en-US" altLang="zh-TW" sz="2400" dirty="0">
                <a:solidFill>
                  <a:srgbClr val="FF0000"/>
                </a:solidFill>
              </a:rPr>
              <a:t>', '</a:t>
            </a:r>
            <a:r>
              <a:rPr lang="zh-TW" altLang="en-US" sz="2400" dirty="0">
                <a:solidFill>
                  <a:srgbClr val="FF0000"/>
                </a:solidFill>
              </a:rPr>
              <a:t>達</a:t>
            </a:r>
            <a:r>
              <a:rPr lang="en-US" altLang="zh-TW" sz="2400" dirty="0">
                <a:solidFill>
                  <a:srgbClr val="FF0000"/>
                </a:solidFill>
              </a:rPr>
              <a:t>', '</a:t>
            </a:r>
            <a:r>
              <a:rPr lang="zh-TW" altLang="en-US" sz="2400" dirty="0">
                <a:solidFill>
                  <a:srgbClr val="FF0000"/>
                </a:solidFill>
              </a:rPr>
              <a:t>到</a:t>
            </a:r>
            <a:r>
              <a:rPr lang="en-US" altLang="zh-TW" sz="2400" dirty="0">
                <a:solidFill>
                  <a:srgbClr val="FF0000"/>
                </a:solidFill>
              </a:rPr>
              <a:t>', '</a:t>
            </a:r>
            <a:r>
              <a:rPr lang="zh-TW" altLang="en-US" sz="2400" dirty="0">
                <a:solidFill>
                  <a:srgbClr val="FF0000"/>
                </a:solidFill>
              </a:rPr>
              <a:t>億</a:t>
            </a:r>
            <a:r>
              <a:rPr lang="en-US" altLang="zh-TW" sz="2400" dirty="0">
                <a:solidFill>
                  <a:srgbClr val="FF0000"/>
                </a:solidFill>
              </a:rPr>
              <a:t>'</a:t>
            </a:r>
            <a:r>
              <a:rPr lang="en-US" altLang="zh-TW" sz="2400" dirty="0"/>
              <a:t>, '</a:t>
            </a:r>
            <a:r>
              <a:rPr lang="zh-TW" altLang="en-US" sz="2400" dirty="0"/>
              <a:t>美元</a:t>
            </a:r>
            <a:r>
              <a:rPr lang="en-US" altLang="zh-TW" sz="2400" dirty="0"/>
              <a:t>', '</a:t>
            </a:r>
            <a:r>
              <a:rPr lang="zh-TW" altLang="en-US" sz="2400" dirty="0"/>
              <a:t>創下</a:t>
            </a:r>
            <a:r>
              <a:rPr lang="en-US" altLang="zh-TW" sz="2400" dirty="0"/>
              <a:t>', '</a:t>
            </a:r>
            <a:r>
              <a:rPr lang="zh-TW" altLang="en-US" sz="2400" dirty="0"/>
              <a:t>首例</a:t>
            </a:r>
            <a:r>
              <a:rPr lang="en-US" altLang="zh-TW" sz="2400" dirty="0"/>
              <a:t>', '</a:t>
            </a:r>
            <a:r>
              <a:rPr lang="zh-TW" altLang="en-US" sz="2400" dirty="0"/>
              <a:t>記憶體</a:t>
            </a:r>
            <a:r>
              <a:rPr lang="en-US" altLang="zh-TW" sz="2400" dirty="0"/>
              <a:t>', '</a:t>
            </a:r>
            <a:r>
              <a:rPr lang="zh-TW" altLang="en-US" sz="2400" dirty="0"/>
              <a:t>產品</a:t>
            </a:r>
            <a:r>
              <a:rPr lang="en-US" altLang="zh-TW" sz="2400" dirty="0"/>
              <a:t>', '</a:t>
            </a:r>
            <a:r>
              <a:rPr lang="zh-TW" altLang="en-US" sz="2400" dirty="0"/>
              <a:t>持續</a:t>
            </a:r>
            <a:r>
              <a:rPr lang="en-US" altLang="zh-TW" sz="2400" dirty="0"/>
              <a:t>', '</a:t>
            </a:r>
            <a:r>
              <a:rPr lang="zh-TW" altLang="en-US" sz="2400" dirty="0"/>
              <a:t>帶動</a:t>
            </a:r>
            <a:r>
              <a:rPr lang="en-US" altLang="zh-TW" sz="2400" dirty="0"/>
              <a:t>', '</a:t>
            </a:r>
            <a:r>
              <a:rPr lang="zh-TW" altLang="en-US" sz="2400" dirty="0"/>
              <a:t>全球</a:t>
            </a:r>
            <a:r>
              <a:rPr lang="en-US" altLang="zh-TW" sz="2400" dirty="0"/>
              <a:t>', '</a:t>
            </a:r>
            <a:r>
              <a:rPr lang="zh-TW" altLang="en-US" sz="2400" dirty="0"/>
              <a:t>市場</a:t>
            </a:r>
            <a:r>
              <a:rPr lang="en-US" altLang="zh-TW" sz="2400" dirty="0"/>
              <a:t>', '</a:t>
            </a:r>
            <a:r>
              <a:rPr lang="zh-TW" altLang="en-US" sz="2400" dirty="0"/>
              <a:t>成長</a:t>
            </a:r>
            <a:r>
              <a:rPr lang="en-US" altLang="zh-TW" sz="2400" dirty="0"/>
              <a:t>', '</a:t>
            </a:r>
            <a:r>
              <a:rPr lang="zh-TW" altLang="en-US" sz="2400" dirty="0"/>
              <a:t>不過</a:t>
            </a:r>
            <a:r>
              <a:rPr lang="en-US" altLang="zh-TW" sz="2400" dirty="0"/>
              <a:t>', '</a:t>
            </a:r>
            <a:r>
              <a:rPr lang="zh-TW" altLang="en-US" sz="2400" dirty="0"/>
              <a:t>其他</a:t>
            </a:r>
            <a:r>
              <a:rPr lang="en-US" altLang="zh-TW" sz="2400" dirty="0"/>
              <a:t>', '</a:t>
            </a:r>
            <a:r>
              <a:rPr lang="zh-TW" altLang="en-US" sz="2400" dirty="0"/>
              <a:t>各類</a:t>
            </a:r>
            <a:r>
              <a:rPr lang="en-US" altLang="zh-TW" sz="2400" dirty="0"/>
              <a:t>', '</a:t>
            </a:r>
            <a:r>
              <a:rPr lang="zh-TW" altLang="en-US" sz="2400" dirty="0"/>
              <a:t>半導體</a:t>
            </a:r>
            <a:r>
              <a:rPr lang="en-US" altLang="zh-TW" sz="2400" dirty="0"/>
              <a:t>', '</a:t>
            </a:r>
            <a:r>
              <a:rPr lang="zh-TW" altLang="en-US" sz="2400" dirty="0"/>
              <a:t>的</a:t>
            </a:r>
            <a:r>
              <a:rPr lang="en-US" altLang="zh-TW" sz="2400" dirty="0"/>
              <a:t>', '</a:t>
            </a:r>
            <a:r>
              <a:rPr lang="zh-TW" altLang="en-US" sz="2400" dirty="0"/>
              <a:t>銷售</a:t>
            </a:r>
            <a:r>
              <a:rPr lang="en-US" altLang="zh-TW" sz="2400" dirty="0"/>
              <a:t>', '</a:t>
            </a:r>
            <a:r>
              <a:rPr lang="zh-TW" altLang="en-US" sz="2400" dirty="0"/>
              <a:t>也</a:t>
            </a:r>
            <a:r>
              <a:rPr lang="en-US" altLang="zh-TW" sz="2400" dirty="0"/>
              <a:t>', '</a:t>
            </a:r>
            <a:r>
              <a:rPr lang="zh-TW" altLang="en-US" sz="2400" dirty="0"/>
              <a:t>全數</a:t>
            </a:r>
            <a:r>
              <a:rPr lang="en-US" altLang="zh-TW" sz="2400" dirty="0"/>
              <a:t>', '</a:t>
            </a:r>
            <a:r>
              <a:rPr lang="zh-TW" altLang="en-US" sz="2400" dirty="0"/>
              <a:t>出現</a:t>
            </a:r>
            <a:r>
              <a:rPr lang="en-US" altLang="zh-TW" sz="2400" dirty="0"/>
              <a:t>', '</a:t>
            </a:r>
            <a:r>
              <a:rPr lang="zh-TW" altLang="en-US" sz="2400" dirty="0"/>
              <a:t>年</a:t>
            </a:r>
            <a:r>
              <a:rPr lang="en-US" altLang="zh-TW" sz="2400" dirty="0"/>
              <a:t>', '</a:t>
            </a:r>
            <a:r>
              <a:rPr lang="zh-TW" altLang="en-US" sz="2400" dirty="0"/>
              <a:t>增和月</a:t>
            </a:r>
            <a:r>
              <a:rPr lang="en-US" altLang="zh-TW" sz="2400" dirty="0"/>
              <a:t>', '</a:t>
            </a:r>
            <a:r>
              <a:rPr lang="zh-TW" altLang="en-US" sz="2400" dirty="0"/>
              <a:t>增月</a:t>
            </a:r>
            <a:r>
              <a:rPr lang="en-US" altLang="zh-TW" sz="2400" dirty="0"/>
              <a:t>', '</a:t>
            </a:r>
            <a:r>
              <a:rPr lang="zh-TW" altLang="en-US" sz="2400" dirty="0"/>
              <a:t>各</a:t>
            </a:r>
            <a:r>
              <a:rPr lang="en-US" altLang="zh-TW" sz="2400" dirty="0"/>
              <a:t>', '</a:t>
            </a:r>
            <a:r>
              <a:rPr lang="zh-TW" altLang="en-US" sz="2400" dirty="0"/>
              <a:t>地區</a:t>
            </a:r>
            <a:r>
              <a:rPr lang="en-US" altLang="zh-TW" sz="2400" dirty="0"/>
              <a:t>', '</a:t>
            </a:r>
            <a:r>
              <a:rPr lang="zh-TW" altLang="en-US" sz="2400" dirty="0"/>
              <a:t>市場</a:t>
            </a:r>
            <a:r>
              <a:rPr lang="en-US" altLang="zh-TW" sz="2400" dirty="0"/>
              <a:t>', '</a:t>
            </a:r>
            <a:r>
              <a:rPr lang="zh-TW" altLang="en-US" sz="2400" dirty="0"/>
              <a:t>皆</a:t>
            </a:r>
            <a:r>
              <a:rPr lang="en-US" altLang="zh-TW" sz="2400" dirty="0"/>
              <a:t>', '</a:t>
            </a:r>
            <a:r>
              <a:rPr lang="zh-TW" altLang="en-US" sz="2400" dirty="0"/>
              <a:t>呈現</a:t>
            </a:r>
            <a:r>
              <a:rPr lang="en-US" altLang="zh-TW" sz="2400" dirty="0"/>
              <a:t>', '</a:t>
            </a:r>
            <a:r>
              <a:rPr lang="zh-TW" altLang="en-US" sz="2400" dirty="0"/>
              <a:t>成長</a:t>
            </a:r>
            <a:r>
              <a:rPr lang="en-US" altLang="zh-TW" sz="2400" dirty="0"/>
              <a:t>', '</a:t>
            </a:r>
            <a:r>
              <a:rPr lang="zh-TW" altLang="en-US" sz="2400" dirty="0"/>
              <a:t>尤以</a:t>
            </a:r>
            <a:r>
              <a:rPr lang="en-US" altLang="zh-TW" sz="2400" dirty="0"/>
              <a:t>', '</a:t>
            </a:r>
            <a:r>
              <a:rPr lang="zh-TW" altLang="en-US" sz="2400" dirty="0"/>
              <a:t>美洲</a:t>
            </a:r>
            <a:r>
              <a:rPr lang="en-US" altLang="zh-TW" sz="2400" dirty="0"/>
              <a:t>', '</a:t>
            </a:r>
            <a:r>
              <a:rPr lang="zh-TW" altLang="en-US" sz="2400" dirty="0"/>
              <a:t>漲幅</a:t>
            </a:r>
            <a:r>
              <a:rPr lang="en-US" altLang="zh-TW" sz="2400" dirty="0"/>
              <a:t>', '</a:t>
            </a:r>
            <a:r>
              <a:rPr lang="zh-TW" altLang="en-US" sz="2400" dirty="0"/>
              <a:t>最大</a:t>
            </a:r>
            <a:r>
              <a:rPr lang="en-US" altLang="zh-TW" sz="2400" dirty="0"/>
              <a:t>', '</a:t>
            </a:r>
            <a:r>
              <a:rPr lang="zh-TW" altLang="en-US" sz="2400" dirty="0"/>
              <a:t>和</a:t>
            </a:r>
            <a:r>
              <a:rPr lang="en-US" altLang="zh-TW" sz="2400" dirty="0"/>
              <a:t>', '</a:t>
            </a:r>
            <a:r>
              <a:rPr lang="zh-TW" altLang="en-US" sz="2400" dirty="0"/>
              <a:t>去年</a:t>
            </a:r>
            <a:r>
              <a:rPr lang="en-US" altLang="zh-TW" sz="2400" dirty="0"/>
              <a:t>', '</a:t>
            </a:r>
            <a:r>
              <a:rPr lang="zh-TW" altLang="en-US" sz="2400" dirty="0"/>
              <a:t>同期相比</a:t>
            </a:r>
            <a:r>
              <a:rPr lang="en-US" altLang="zh-TW" sz="2400" dirty="0"/>
              <a:t>', '</a:t>
            </a:r>
            <a:r>
              <a:rPr lang="zh-TW" altLang="en-US" sz="2400" dirty="0"/>
              <a:t>美洲</a:t>
            </a:r>
            <a:r>
              <a:rPr lang="en-US" altLang="zh-TW" sz="2400" dirty="0"/>
              <a:t>', '</a:t>
            </a:r>
            <a:r>
              <a:rPr lang="zh-TW" altLang="en-US" sz="2400" dirty="0"/>
              <a:t>銷售</a:t>
            </a:r>
            <a:r>
              <a:rPr lang="en-US" altLang="zh-TW" sz="2400" dirty="0"/>
              <a:t>', '</a:t>
            </a:r>
            <a:r>
              <a:rPr lang="zh-TW" altLang="en-US" sz="2400" dirty="0"/>
              <a:t>增歐洲</a:t>
            </a:r>
            <a:r>
              <a:rPr lang="en-US" altLang="zh-TW" sz="2400" dirty="0"/>
              <a:t>', '</a:t>
            </a:r>
            <a:r>
              <a:rPr lang="zh-TW" altLang="en-US" sz="2400" dirty="0"/>
              <a:t>增中國增</a:t>
            </a:r>
            <a:r>
              <a:rPr lang="en-US" altLang="zh-TW" sz="2400" dirty="0"/>
              <a:t>', '</a:t>
            </a:r>
            <a:r>
              <a:rPr lang="zh-TW" altLang="en-US" sz="2400" dirty="0"/>
              <a:t>亞太</a:t>
            </a:r>
            <a:r>
              <a:rPr lang="en-US" altLang="zh-TW" sz="2400" dirty="0"/>
              <a:t>', '</a:t>
            </a:r>
            <a:r>
              <a:rPr lang="zh-TW" altLang="en-US" sz="2400" dirty="0"/>
              <a:t>其他</a:t>
            </a:r>
            <a:r>
              <a:rPr lang="en-US" altLang="zh-TW" sz="2400" dirty="0"/>
              <a:t>', '</a:t>
            </a:r>
            <a:r>
              <a:rPr lang="zh-TW" altLang="en-US" sz="2400" dirty="0"/>
              <a:t>地區</a:t>
            </a:r>
            <a:r>
              <a:rPr lang="en-US" altLang="zh-TW" sz="2400" dirty="0"/>
              <a:t>', '</a:t>
            </a:r>
            <a:r>
              <a:rPr lang="zh-TW" altLang="en-US" sz="2400" dirty="0"/>
              <a:t>增</a:t>
            </a:r>
            <a:r>
              <a:rPr lang="en-US" altLang="zh-TW" sz="2400" dirty="0"/>
              <a:t>', '</a:t>
            </a:r>
            <a:r>
              <a:rPr lang="zh-TW" altLang="en-US" sz="2400" dirty="0"/>
              <a:t>日本</a:t>
            </a:r>
            <a:r>
              <a:rPr lang="en-US" altLang="zh-TW" sz="2400" dirty="0"/>
              <a:t>', '</a:t>
            </a:r>
            <a:r>
              <a:rPr lang="zh-TW" altLang="en-US" sz="2400" dirty="0"/>
              <a:t>增</a:t>
            </a:r>
            <a:r>
              <a:rPr lang="en-US" altLang="zh-TW" sz="2400" dirty="0"/>
              <a:t>', '</a:t>
            </a:r>
            <a:r>
              <a:rPr lang="zh-TW" altLang="en-US" sz="2400" dirty="0"/>
              <a:t>詳細</a:t>
            </a:r>
            <a:r>
              <a:rPr lang="en-US" altLang="zh-TW" sz="2400" dirty="0"/>
              <a:t>', '</a:t>
            </a:r>
            <a:r>
              <a:rPr lang="zh-TW" altLang="en-US" sz="2400" dirty="0"/>
              <a:t>數據</a:t>
            </a:r>
            <a:r>
              <a:rPr lang="en-US" altLang="zh-TW" sz="2400" dirty="0"/>
              <a:t>', '</a:t>
            </a:r>
            <a:r>
              <a:rPr lang="zh-TW" altLang="en-US" sz="2400" dirty="0"/>
              <a:t>費城</a:t>
            </a:r>
            <a:r>
              <a:rPr lang="en-US" altLang="zh-TW" sz="2400" dirty="0"/>
              <a:t>', '</a:t>
            </a:r>
            <a:r>
              <a:rPr lang="zh-TW" altLang="en-US" sz="2400" dirty="0"/>
              <a:t>半導體</a:t>
            </a:r>
            <a:r>
              <a:rPr lang="en-US" altLang="zh-TW" sz="2400" dirty="0"/>
              <a:t>', '</a:t>
            </a:r>
            <a:r>
              <a:rPr lang="zh-TW" altLang="en-US" sz="2400" dirty="0"/>
              <a:t>指數</a:t>
            </a:r>
            <a:r>
              <a:rPr lang="en-US" altLang="zh-TW" sz="2400" dirty="0"/>
              <a:t>', '</a:t>
            </a:r>
            <a:r>
              <a:rPr lang="zh-TW" altLang="en-US" sz="2400" dirty="0"/>
              <a:t>日</a:t>
            </a:r>
            <a:r>
              <a:rPr lang="en-US" altLang="zh-TW" sz="2400" dirty="0"/>
              <a:t>', '</a:t>
            </a:r>
            <a:r>
              <a:rPr lang="zh-TW" altLang="en-US" sz="2400" dirty="0"/>
              <a:t>上漲</a:t>
            </a:r>
            <a:r>
              <a:rPr lang="en-US" altLang="zh-TW" sz="2400" dirty="0"/>
              <a:t>', '</a:t>
            </a:r>
            <a:r>
              <a:rPr lang="zh-TW" altLang="en-US" sz="2400" dirty="0"/>
              <a:t>收點</a:t>
            </a:r>
            <a:r>
              <a:rPr lang="en-US" altLang="zh-TW" sz="2400" dirty="0"/>
              <a:t>']</a:t>
            </a:r>
          </a:p>
        </p:txBody>
      </p:sp>
      <p:sp>
        <p:nvSpPr>
          <p:cNvPr id="3" name="日期版面配置區 2">
            <a:extLst>
              <a:ext uri="{FF2B5EF4-FFF2-40B4-BE49-F238E27FC236}">
                <a16:creationId xmlns:a16="http://schemas.microsoft.com/office/drawing/2014/main" id="{5B3E18B8-F7A8-544A-8AA0-178F24945F89}"/>
              </a:ext>
            </a:extLst>
          </p:cNvPr>
          <p:cNvSpPr>
            <a:spLocks noGrp="1"/>
          </p:cNvSpPr>
          <p:nvPr>
            <p:ph type="dt" sz="half" idx="10"/>
          </p:nvPr>
        </p:nvSpPr>
        <p:spPr/>
        <p:txBody>
          <a:bodyPr/>
          <a:lstStyle/>
          <a:p>
            <a:fld id="{FABFEF1A-B6A7-2F4A-86FD-91D8996B3904}" type="datetime1">
              <a:rPr lang="zh-TW" altLang="en-US" smtClean="0"/>
              <a:t>2020/5/8</a:t>
            </a:fld>
            <a:endParaRPr lang="en-US"/>
          </a:p>
        </p:txBody>
      </p:sp>
      <p:sp>
        <p:nvSpPr>
          <p:cNvPr id="6" name="投影片編號版面配置區 5">
            <a:extLst>
              <a:ext uri="{FF2B5EF4-FFF2-40B4-BE49-F238E27FC236}">
                <a16:creationId xmlns:a16="http://schemas.microsoft.com/office/drawing/2014/main" id="{3C46A59E-9A00-6749-A6CB-A1BCF51DBF7F}"/>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69636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停用詞表</a:t>
            </a:r>
            <a:endParaRPr kumimoji="1" lang="en-US" altLang="zh-TW" dirty="0"/>
          </a:p>
        </p:txBody>
      </p:sp>
      <p:sp>
        <p:nvSpPr>
          <p:cNvPr id="5" name="矩形 4">
            <a:extLst>
              <a:ext uri="{FF2B5EF4-FFF2-40B4-BE49-F238E27FC236}">
                <a16:creationId xmlns:a16="http://schemas.microsoft.com/office/drawing/2014/main" id="{FE12DF93-B1CC-2C4A-AD1E-E55D971617D5}"/>
              </a:ext>
            </a:extLst>
          </p:cNvPr>
          <p:cNvSpPr/>
          <p:nvPr/>
        </p:nvSpPr>
        <p:spPr>
          <a:xfrm>
            <a:off x="1115568" y="3778331"/>
            <a:ext cx="1608774" cy="369332"/>
          </a:xfrm>
          <a:prstGeom prst="rect">
            <a:avLst/>
          </a:prstGeom>
        </p:spPr>
        <p:txBody>
          <a:bodyPr wrap="none">
            <a:spAutoFit/>
          </a:bodyPr>
          <a:lstStyle/>
          <a:p>
            <a:r>
              <a:rPr lang="en-US" altLang="zh-TW" dirty="0" err="1"/>
              <a:t>stopwords</a:t>
            </a:r>
            <a:r>
              <a:rPr lang="en" altLang="zh-TW" dirty="0"/>
              <a:t>.txt</a:t>
            </a:r>
            <a:endParaRPr lang="zh-TW" altLang="en-US" dirty="0"/>
          </a:p>
        </p:txBody>
      </p:sp>
      <p:sp>
        <p:nvSpPr>
          <p:cNvPr id="3" name="文字方塊 2">
            <a:extLst>
              <a:ext uri="{FF2B5EF4-FFF2-40B4-BE49-F238E27FC236}">
                <a16:creationId xmlns:a16="http://schemas.microsoft.com/office/drawing/2014/main" id="{0624B895-1CF6-6A4A-A396-F8CCAF54FBB3}"/>
              </a:ext>
            </a:extLst>
          </p:cNvPr>
          <p:cNvSpPr txBox="1"/>
          <p:nvPr/>
        </p:nvSpPr>
        <p:spPr>
          <a:xfrm>
            <a:off x="7643446" y="1117288"/>
            <a:ext cx="3298082" cy="369332"/>
          </a:xfrm>
          <a:prstGeom prst="rect">
            <a:avLst/>
          </a:prstGeom>
          <a:noFill/>
        </p:spPr>
        <p:txBody>
          <a:bodyPr wrap="none" rtlCol="0">
            <a:spAutoFit/>
          </a:bodyPr>
          <a:lstStyle/>
          <a:p>
            <a:r>
              <a:rPr kumimoji="1" lang="zh-CN" altLang="en-US" dirty="0"/>
              <a:t>可從網路上找</a:t>
            </a:r>
            <a:r>
              <a:rPr kumimoji="1" lang="en-US" altLang="zh-CN" dirty="0"/>
              <a:t>general</a:t>
            </a:r>
            <a:r>
              <a:rPr kumimoji="1" lang="zh-CN" altLang="en-US" dirty="0"/>
              <a:t>的當基礎</a:t>
            </a:r>
            <a:endParaRPr kumimoji="1" lang="zh-TW" altLang="en-US" dirty="0"/>
          </a:p>
        </p:txBody>
      </p:sp>
      <p:pic>
        <p:nvPicPr>
          <p:cNvPr id="8" name="圖片 7" descr="一張含有 文字, 計分板, 時鐘 的圖片&#10;&#10;自動產生的描述">
            <a:extLst>
              <a:ext uri="{FF2B5EF4-FFF2-40B4-BE49-F238E27FC236}">
                <a16:creationId xmlns:a16="http://schemas.microsoft.com/office/drawing/2014/main" id="{FFED311F-90C5-7B4F-8B3F-596611B948EB}"/>
              </a:ext>
            </a:extLst>
          </p:cNvPr>
          <p:cNvPicPr>
            <a:picLocks noChangeAspect="1"/>
          </p:cNvPicPr>
          <p:nvPr/>
        </p:nvPicPr>
        <p:blipFill>
          <a:blip r:embed="rId2"/>
          <a:stretch>
            <a:fillRect/>
          </a:stretch>
        </p:blipFill>
        <p:spPr>
          <a:xfrm>
            <a:off x="3405185" y="2277831"/>
            <a:ext cx="1068676" cy="4252895"/>
          </a:xfrm>
          <a:prstGeom prst="rect">
            <a:avLst/>
          </a:prstGeom>
        </p:spPr>
      </p:pic>
      <p:sp>
        <p:nvSpPr>
          <p:cNvPr id="9" name="矩形 8">
            <a:extLst>
              <a:ext uri="{FF2B5EF4-FFF2-40B4-BE49-F238E27FC236}">
                <a16:creationId xmlns:a16="http://schemas.microsoft.com/office/drawing/2014/main" id="{953A7AD2-BBC7-B848-8BD5-33128A5B8EF9}"/>
              </a:ext>
            </a:extLst>
          </p:cNvPr>
          <p:cNvSpPr/>
          <p:nvPr/>
        </p:nvSpPr>
        <p:spPr>
          <a:xfrm>
            <a:off x="5154704" y="2782669"/>
            <a:ext cx="6927432" cy="646331"/>
          </a:xfrm>
          <a:prstGeom prst="rect">
            <a:avLst/>
          </a:prstGeom>
        </p:spPr>
        <p:txBody>
          <a:bodyPr wrap="square">
            <a:spAutoFit/>
          </a:bodyPr>
          <a:lstStyle/>
          <a:p>
            <a:r>
              <a:rPr lang="en" altLang="zh-TW" dirty="0">
                <a:effectLst/>
              </a:rPr>
              <a:t>with open</a:t>
            </a:r>
            <a:r>
              <a:rPr lang="en" altLang="zh-TW" dirty="0"/>
              <a:t>(</a:t>
            </a:r>
            <a:r>
              <a:rPr lang="en" altLang="zh-TW" dirty="0">
                <a:effectLst/>
              </a:rPr>
              <a:t>'./data/</a:t>
            </a:r>
            <a:r>
              <a:rPr lang="en" altLang="zh-TW" dirty="0" err="1">
                <a:effectLst/>
              </a:rPr>
              <a:t>stopwords.txt</a:t>
            </a:r>
            <a:r>
              <a:rPr lang="en" altLang="zh-TW" dirty="0">
                <a:effectLst/>
              </a:rPr>
              <a:t>', 'r'</a:t>
            </a:r>
            <a:r>
              <a:rPr lang="en" altLang="zh-TW" dirty="0"/>
              <a:t>) </a:t>
            </a:r>
            <a:r>
              <a:rPr lang="en" altLang="zh-TW" dirty="0">
                <a:effectLst/>
              </a:rPr>
              <a:t>as </a:t>
            </a:r>
            <a:r>
              <a:rPr lang="en" altLang="zh-TW" dirty="0"/>
              <a:t>f:</a:t>
            </a:r>
            <a:br>
              <a:rPr lang="en" altLang="zh-TW" dirty="0"/>
            </a:br>
            <a:r>
              <a:rPr lang="en" altLang="zh-TW" dirty="0"/>
              <a:t>    </a:t>
            </a:r>
            <a:r>
              <a:rPr lang="en" altLang="zh-TW" dirty="0" err="1"/>
              <a:t>stopwords</a:t>
            </a:r>
            <a:r>
              <a:rPr lang="en" altLang="zh-TW" dirty="0"/>
              <a:t> = [</a:t>
            </a:r>
            <a:r>
              <a:rPr lang="en" altLang="zh-TW" dirty="0" err="1"/>
              <a:t>re.sub</a:t>
            </a:r>
            <a:r>
              <a:rPr lang="en" altLang="zh-TW" dirty="0"/>
              <a:t>(</a:t>
            </a:r>
            <a:r>
              <a:rPr lang="en" altLang="zh-TW" dirty="0">
                <a:effectLst/>
              </a:rPr>
              <a:t>r'\n', '', </a:t>
            </a:r>
            <a:r>
              <a:rPr lang="en" altLang="zh-TW" dirty="0"/>
              <a:t>word) </a:t>
            </a:r>
            <a:r>
              <a:rPr lang="en" altLang="zh-TW" dirty="0">
                <a:effectLst/>
              </a:rPr>
              <a:t>for </a:t>
            </a:r>
            <a:r>
              <a:rPr lang="en" altLang="zh-TW" dirty="0"/>
              <a:t>word </a:t>
            </a:r>
            <a:r>
              <a:rPr lang="en" altLang="zh-TW" dirty="0">
                <a:effectLst/>
              </a:rPr>
              <a:t>in </a:t>
            </a:r>
            <a:r>
              <a:rPr lang="en" altLang="zh-TW" dirty="0" err="1"/>
              <a:t>f.readlines</a:t>
            </a:r>
            <a:r>
              <a:rPr lang="en" altLang="zh-TW" dirty="0"/>
              <a:t>()]</a:t>
            </a:r>
            <a:endParaRPr lang="zh-TW" altLang="en-US" dirty="0"/>
          </a:p>
        </p:txBody>
      </p:sp>
      <p:sp>
        <p:nvSpPr>
          <p:cNvPr id="10" name="矩形 9">
            <a:extLst>
              <a:ext uri="{FF2B5EF4-FFF2-40B4-BE49-F238E27FC236}">
                <a16:creationId xmlns:a16="http://schemas.microsoft.com/office/drawing/2014/main" id="{9AE5DF3E-2B34-5748-8973-EBFEDB337700}"/>
              </a:ext>
            </a:extLst>
          </p:cNvPr>
          <p:cNvSpPr/>
          <p:nvPr/>
        </p:nvSpPr>
        <p:spPr>
          <a:xfrm>
            <a:off x="5385030" y="3962997"/>
            <a:ext cx="5898666" cy="369332"/>
          </a:xfrm>
          <a:prstGeom prst="rect">
            <a:avLst/>
          </a:prstGeom>
        </p:spPr>
        <p:txBody>
          <a:bodyPr wrap="none">
            <a:spAutoFit/>
          </a:bodyPr>
          <a:lstStyle/>
          <a:p>
            <a:r>
              <a:rPr lang="zh-CN" altLang="en-US" u="sng" dirty="0">
                <a:solidFill>
                  <a:schemeClr val="accent2">
                    <a:lumMod val="60000"/>
                    <a:lumOff val="40000"/>
                  </a:schemeClr>
                </a:solidFill>
              </a:rPr>
              <a:t>因為用</a:t>
            </a:r>
            <a:r>
              <a:rPr lang="en-US" altLang="zh-CN" u="sng" dirty="0" err="1">
                <a:solidFill>
                  <a:schemeClr val="accent2">
                    <a:lumMod val="60000"/>
                    <a:lumOff val="40000"/>
                  </a:schemeClr>
                </a:solidFill>
              </a:rPr>
              <a:t>readlines</a:t>
            </a:r>
            <a:r>
              <a:rPr lang="zh-CN" altLang="en-US" u="sng" dirty="0">
                <a:solidFill>
                  <a:schemeClr val="accent2">
                    <a:lumMod val="60000"/>
                    <a:lumOff val="40000"/>
                  </a:schemeClr>
                </a:solidFill>
              </a:rPr>
              <a:t>讀</a:t>
            </a:r>
            <a:r>
              <a:rPr lang="en-US" altLang="zh-CN" u="sng" dirty="0">
                <a:solidFill>
                  <a:schemeClr val="accent2">
                    <a:lumMod val="60000"/>
                    <a:lumOff val="40000"/>
                  </a:schemeClr>
                </a:solidFill>
              </a:rPr>
              <a:t>txt</a:t>
            </a:r>
            <a:r>
              <a:rPr lang="zh-CN" altLang="en-US" u="sng" dirty="0">
                <a:solidFill>
                  <a:schemeClr val="accent2">
                    <a:lumMod val="60000"/>
                    <a:lumOff val="40000"/>
                  </a:schemeClr>
                </a:solidFill>
              </a:rPr>
              <a:t>會有換行符號</a:t>
            </a:r>
            <a:r>
              <a:rPr lang="en-US" altLang="zh-CN" u="sng" dirty="0">
                <a:solidFill>
                  <a:schemeClr val="accent2">
                    <a:lumMod val="60000"/>
                    <a:lumOff val="40000"/>
                  </a:schemeClr>
                </a:solidFill>
              </a:rPr>
              <a:t> \n </a:t>
            </a:r>
            <a:r>
              <a:rPr lang="zh-CN" altLang="en-US" u="sng" dirty="0">
                <a:solidFill>
                  <a:schemeClr val="accent2">
                    <a:lumMod val="60000"/>
                    <a:lumOff val="40000"/>
                  </a:schemeClr>
                </a:solidFill>
              </a:rPr>
              <a:t>，所以必須移除掉</a:t>
            </a:r>
            <a:endParaRPr lang="zh-TW" altLang="en-US" u="sng" dirty="0">
              <a:solidFill>
                <a:schemeClr val="accent2">
                  <a:lumMod val="60000"/>
                  <a:lumOff val="40000"/>
                </a:schemeClr>
              </a:solidFill>
            </a:endParaRPr>
          </a:p>
        </p:txBody>
      </p:sp>
      <p:sp>
        <p:nvSpPr>
          <p:cNvPr id="11" name="矩形 10">
            <a:extLst>
              <a:ext uri="{FF2B5EF4-FFF2-40B4-BE49-F238E27FC236}">
                <a16:creationId xmlns:a16="http://schemas.microsoft.com/office/drawing/2014/main" id="{C54768C7-3F80-F146-A351-B7BD04A6CECD}"/>
              </a:ext>
            </a:extLst>
          </p:cNvPr>
          <p:cNvSpPr/>
          <p:nvPr/>
        </p:nvSpPr>
        <p:spPr>
          <a:xfrm>
            <a:off x="5286363" y="4648090"/>
            <a:ext cx="6096000" cy="1477328"/>
          </a:xfrm>
          <a:prstGeom prst="rect">
            <a:avLst/>
          </a:prstGeom>
        </p:spPr>
        <p:txBody>
          <a:bodyPr>
            <a:spAutoFit/>
          </a:bodyPr>
          <a:lstStyle/>
          <a:p>
            <a:r>
              <a:rPr lang="en-US" altLang="zh-TW" dirty="0"/>
              <a:t>output</a:t>
            </a:r>
            <a:r>
              <a:rPr lang="en" altLang="zh-TW" dirty="0"/>
              <a:t> = []</a:t>
            </a:r>
            <a:br>
              <a:rPr lang="en" altLang="zh-TW" dirty="0"/>
            </a:br>
            <a:br>
              <a:rPr lang="en" altLang="zh-TW" dirty="0"/>
            </a:br>
            <a:r>
              <a:rPr lang="en" altLang="zh-TW" dirty="0">
                <a:effectLst/>
              </a:rPr>
              <a:t>for </a:t>
            </a:r>
            <a:r>
              <a:rPr lang="en" altLang="zh-TW" dirty="0"/>
              <a:t>token </a:t>
            </a:r>
            <a:r>
              <a:rPr lang="en" altLang="zh-TW" dirty="0">
                <a:effectLst/>
              </a:rPr>
              <a:t>in tokens</a:t>
            </a:r>
            <a:r>
              <a:rPr lang="en" altLang="zh-TW" dirty="0"/>
              <a:t>:</a:t>
            </a:r>
            <a:br>
              <a:rPr lang="en" altLang="zh-TW" dirty="0"/>
            </a:br>
            <a:r>
              <a:rPr lang="en" altLang="zh-TW" dirty="0"/>
              <a:t>    </a:t>
            </a:r>
            <a:r>
              <a:rPr lang="en" altLang="zh-TW" dirty="0">
                <a:effectLst/>
              </a:rPr>
              <a:t>if </a:t>
            </a:r>
            <a:r>
              <a:rPr lang="en" altLang="zh-TW" dirty="0"/>
              <a:t>token </a:t>
            </a:r>
            <a:r>
              <a:rPr lang="en" altLang="zh-TW" dirty="0">
                <a:effectLst/>
              </a:rPr>
              <a:t>not in </a:t>
            </a:r>
            <a:r>
              <a:rPr lang="en" altLang="zh-TW" dirty="0" err="1"/>
              <a:t>stopwords</a:t>
            </a:r>
            <a:r>
              <a:rPr lang="en" altLang="zh-TW" dirty="0"/>
              <a:t>:</a:t>
            </a:r>
            <a:br>
              <a:rPr lang="en" altLang="zh-TW" dirty="0"/>
            </a:br>
            <a:r>
              <a:rPr lang="en" altLang="zh-TW" dirty="0"/>
              <a:t> 	</a:t>
            </a:r>
            <a:r>
              <a:rPr lang="en-US" altLang="zh-TW" dirty="0"/>
              <a:t>output</a:t>
            </a:r>
            <a:r>
              <a:rPr lang="en" altLang="zh-TW" dirty="0"/>
              <a:t>.append(token)</a:t>
            </a:r>
            <a:endParaRPr lang="zh-TW" altLang="en-US" dirty="0"/>
          </a:p>
        </p:txBody>
      </p:sp>
      <p:sp>
        <p:nvSpPr>
          <p:cNvPr id="12" name="日期版面配置區 11">
            <a:extLst>
              <a:ext uri="{FF2B5EF4-FFF2-40B4-BE49-F238E27FC236}">
                <a16:creationId xmlns:a16="http://schemas.microsoft.com/office/drawing/2014/main" id="{B91D236C-DB55-FD43-95C9-3CD7635082EA}"/>
              </a:ext>
            </a:extLst>
          </p:cNvPr>
          <p:cNvSpPr>
            <a:spLocks noGrp="1"/>
          </p:cNvSpPr>
          <p:nvPr>
            <p:ph type="dt" sz="half" idx="10"/>
          </p:nvPr>
        </p:nvSpPr>
        <p:spPr/>
        <p:txBody>
          <a:bodyPr/>
          <a:lstStyle/>
          <a:p>
            <a:fld id="{5F08B438-DEA8-1544-8787-F485D8D8399A}" type="datetime1">
              <a:rPr lang="zh-TW" altLang="en-US" smtClean="0"/>
              <a:t>2020/5/8</a:t>
            </a:fld>
            <a:endParaRPr lang="en-US"/>
          </a:p>
        </p:txBody>
      </p:sp>
      <p:sp>
        <p:nvSpPr>
          <p:cNvPr id="13" name="投影片編號版面配置區 12">
            <a:extLst>
              <a:ext uri="{FF2B5EF4-FFF2-40B4-BE49-F238E27FC236}">
                <a16:creationId xmlns:a16="http://schemas.microsoft.com/office/drawing/2014/main" id="{E07170D6-FF49-6F46-AEF6-58A522DBE7BA}"/>
              </a:ext>
            </a:extLst>
          </p:cNvPr>
          <p:cNvSpPr>
            <a:spLocks noGrp="1"/>
          </p:cNvSpPr>
          <p:nvPr>
            <p:ph type="sldNum" sz="quarter" idx="12"/>
          </p:nvPr>
        </p:nvSpPr>
        <p:spPr/>
        <p:txBody>
          <a:bodyPr/>
          <a:lstStyle/>
          <a:p>
            <a:fld id="{B2DC25EE-239B-4C5F-AAD1-255A7D5F1EE2}" type="slidenum">
              <a:rPr lang="en-US" smtClean="0"/>
              <a:t>18</a:t>
            </a:fld>
            <a:endParaRPr lang="en-US"/>
          </a:p>
        </p:txBody>
      </p:sp>
    </p:spTree>
    <p:extLst>
      <p:ext uri="{BB962C8B-B14F-4D97-AF65-F5344CB8AC3E}">
        <p14:creationId xmlns:p14="http://schemas.microsoft.com/office/powerpoint/2010/main" val="716636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2: </a:t>
            </a:r>
            <a:r>
              <a:rPr kumimoji="1" lang="zh-CN" altLang="en-US" dirty="0"/>
              <a:t>停用詞表</a:t>
            </a:r>
            <a:endParaRPr kumimoji="1" lang="en-US" altLang="zh-TW" dirty="0"/>
          </a:p>
        </p:txBody>
      </p:sp>
      <p:sp>
        <p:nvSpPr>
          <p:cNvPr id="4" name="矩形 3">
            <a:extLst>
              <a:ext uri="{FF2B5EF4-FFF2-40B4-BE49-F238E27FC236}">
                <a16:creationId xmlns:a16="http://schemas.microsoft.com/office/drawing/2014/main" id="{1493E860-711D-FE4E-8B6F-8B8924DED6F3}"/>
              </a:ext>
            </a:extLst>
          </p:cNvPr>
          <p:cNvSpPr/>
          <p:nvPr/>
        </p:nvSpPr>
        <p:spPr>
          <a:xfrm>
            <a:off x="1397859" y="4832032"/>
            <a:ext cx="9396281" cy="1754326"/>
          </a:xfrm>
          <a:prstGeom prst="rect">
            <a:avLst/>
          </a:prstGeom>
        </p:spPr>
        <p:txBody>
          <a:bodyPr wrap="square">
            <a:spAutoFit/>
          </a:bodyPr>
          <a:lstStyle/>
          <a:p>
            <a:r>
              <a:rPr lang="zh-TW" altLang="en-US" dirty="0"/>
              <a:t>['半導體', '產業', '協會', '公布', '全球', '半導體', '銷售額', '億', '美元', '前', '相比', '銷售額', '提升', '去年', '同期相比', '大增', '總裁', '執行長', '聲明稿', '指出', '全球', '半導體', '再', '創新猷', '單月', '銷售額', '破', '空前', '新高', '銷售', '應會', '達', '億', '美元', '創下', '首例', '記憶體', '產品', '持續', '帶動', '全球', '市場', '成長', '各類', '半導體', '銷售', '全數', '出現', '地區', '市場', '皆', '呈現', '成長', '美洲', '漲幅', '最大', '去年', '同期相比', '美洲', '銷售', '歐洲', '中國', '亞太', '地區', '日本', '詳細', '數據', '費城', '半導體', '指數', '上漲']</a:t>
            </a:r>
          </a:p>
        </p:txBody>
      </p:sp>
      <p:sp>
        <p:nvSpPr>
          <p:cNvPr id="7" name="矩形 6">
            <a:extLst>
              <a:ext uri="{FF2B5EF4-FFF2-40B4-BE49-F238E27FC236}">
                <a16:creationId xmlns:a16="http://schemas.microsoft.com/office/drawing/2014/main" id="{D005D080-CF03-454B-9539-EB7217611A67}"/>
              </a:ext>
            </a:extLst>
          </p:cNvPr>
          <p:cNvSpPr/>
          <p:nvPr/>
        </p:nvSpPr>
        <p:spPr>
          <a:xfrm>
            <a:off x="1397859" y="2274838"/>
            <a:ext cx="9396281" cy="2308324"/>
          </a:xfrm>
          <a:prstGeom prst="rect">
            <a:avLst/>
          </a:prstGeom>
        </p:spPr>
        <p:txBody>
          <a:bodyPr wrap="square">
            <a:spAutoFit/>
          </a:bodyPr>
          <a:lstStyle/>
          <a:p>
            <a:r>
              <a:rPr lang="en-US" altLang="zh-TW" dirty="0"/>
              <a:t>['</a:t>
            </a:r>
            <a:r>
              <a:rPr lang="zh-TW" altLang="en-US" dirty="0"/>
              <a:t>新聞</a:t>
            </a:r>
            <a:r>
              <a:rPr lang="en-US" altLang="zh-TW" dirty="0"/>
              <a:t>', '</a:t>
            </a:r>
            <a:r>
              <a:rPr lang="zh-TW" altLang="en-US" dirty="0"/>
              <a:t>記者</a:t>
            </a:r>
            <a:r>
              <a:rPr lang="en-US" altLang="zh-TW" dirty="0"/>
              <a:t>', '</a:t>
            </a:r>
            <a:r>
              <a:rPr lang="zh-TW" altLang="en-US" dirty="0"/>
              <a:t>陳</a:t>
            </a:r>
            <a:r>
              <a:rPr lang="en-US" altLang="zh-TW" dirty="0"/>
              <a:t>', '</a:t>
            </a:r>
            <a:r>
              <a:rPr lang="zh-TW" altLang="en-US" dirty="0"/>
              <a:t>苓</a:t>
            </a:r>
            <a:r>
              <a:rPr lang="en-US" altLang="zh-TW" dirty="0"/>
              <a:t>', '</a:t>
            </a:r>
            <a:r>
              <a:rPr lang="zh-TW" altLang="en-US" dirty="0"/>
              <a:t>報導</a:t>
            </a:r>
            <a:r>
              <a:rPr lang="en-US" altLang="zh-TW" dirty="0"/>
              <a:t>', '</a:t>
            </a:r>
            <a:r>
              <a:rPr lang="zh-TW" altLang="en-US" dirty="0"/>
              <a:t>半導體</a:t>
            </a:r>
            <a:r>
              <a:rPr lang="en-US" altLang="zh-TW" dirty="0"/>
              <a:t>', '</a:t>
            </a:r>
            <a:r>
              <a:rPr lang="zh-TW" altLang="en-US" dirty="0"/>
              <a:t>產業</a:t>
            </a:r>
            <a:r>
              <a:rPr lang="en-US" altLang="zh-TW" dirty="0"/>
              <a:t>', '</a:t>
            </a:r>
            <a:r>
              <a:rPr lang="zh-TW" altLang="en-US" dirty="0"/>
              <a:t>協會</a:t>
            </a:r>
            <a:r>
              <a:rPr lang="en-US" altLang="zh-TW" dirty="0"/>
              <a:t>', '</a:t>
            </a:r>
            <a:r>
              <a:rPr lang="zh-TW" altLang="en-US" dirty="0"/>
              <a:t>日</a:t>
            </a:r>
            <a:r>
              <a:rPr lang="en-US" altLang="zh-TW" dirty="0"/>
              <a:t>', '</a:t>
            </a:r>
            <a:r>
              <a:rPr lang="zh-TW" altLang="en-US" dirty="0"/>
              <a:t>公布</a:t>
            </a:r>
            <a:r>
              <a:rPr lang="en-US" altLang="zh-TW" dirty="0"/>
              <a:t>', '</a:t>
            </a:r>
            <a:r>
              <a:rPr lang="zh-TW" altLang="en-US" dirty="0"/>
              <a:t>年</a:t>
            </a:r>
            <a:r>
              <a:rPr lang="en-US" altLang="zh-TW" dirty="0"/>
              <a:t>', '</a:t>
            </a:r>
            <a:r>
              <a:rPr lang="zh-TW" altLang="en-US" dirty="0"/>
              <a:t>月份</a:t>
            </a:r>
            <a:r>
              <a:rPr lang="en-US" altLang="zh-TW" dirty="0"/>
              <a:t>', '</a:t>
            </a:r>
            <a:r>
              <a:rPr lang="zh-TW" altLang="en-US" dirty="0"/>
              <a:t>全球</a:t>
            </a:r>
            <a:r>
              <a:rPr lang="en-US" altLang="zh-TW" dirty="0"/>
              <a:t>', '</a:t>
            </a:r>
            <a:r>
              <a:rPr lang="zh-TW" altLang="en-US" dirty="0"/>
              <a:t>半導體</a:t>
            </a:r>
            <a:r>
              <a:rPr lang="en-US" altLang="zh-TW" dirty="0"/>
              <a:t>', '</a:t>
            </a:r>
            <a:r>
              <a:rPr lang="zh-TW" altLang="en-US" dirty="0"/>
              <a:t>銷售額</a:t>
            </a:r>
            <a:r>
              <a:rPr lang="en-US" altLang="zh-TW" dirty="0"/>
              <a:t>', '</a:t>
            </a:r>
            <a:r>
              <a:rPr lang="zh-TW" altLang="en-US" dirty="0"/>
              <a:t>為</a:t>
            </a:r>
            <a:r>
              <a:rPr lang="en-US" altLang="zh-TW" dirty="0"/>
              <a:t>', '</a:t>
            </a:r>
            <a:r>
              <a:rPr lang="zh-TW" altLang="en-US" dirty="0"/>
              <a:t>億</a:t>
            </a:r>
            <a:r>
              <a:rPr lang="en-US" altLang="zh-TW" dirty="0"/>
              <a:t>', '</a:t>
            </a:r>
            <a:r>
              <a:rPr lang="zh-TW" altLang="en-US" dirty="0"/>
              <a:t>美元</a:t>
            </a:r>
            <a:r>
              <a:rPr lang="en-US" altLang="zh-TW" dirty="0"/>
              <a:t>', '</a:t>
            </a:r>
            <a:r>
              <a:rPr lang="zh-TW" altLang="en-US" dirty="0"/>
              <a:t>和</a:t>
            </a:r>
            <a:r>
              <a:rPr lang="en-US" altLang="zh-TW" dirty="0"/>
              <a:t>', '</a:t>
            </a:r>
            <a:r>
              <a:rPr lang="zh-TW" altLang="en-US" dirty="0"/>
              <a:t>前</a:t>
            </a:r>
            <a:r>
              <a:rPr lang="en-US" altLang="zh-TW" dirty="0"/>
              <a:t>', '</a:t>
            </a:r>
            <a:r>
              <a:rPr lang="zh-TW" altLang="en-US" dirty="0"/>
              <a:t>月</a:t>
            </a:r>
            <a:r>
              <a:rPr lang="en-US" altLang="zh-TW" dirty="0"/>
              <a:t>', '</a:t>
            </a:r>
            <a:r>
              <a:rPr lang="zh-TW" altLang="en-US" dirty="0"/>
              <a:t>相比</a:t>
            </a:r>
            <a:r>
              <a:rPr lang="en-US" altLang="zh-TW" dirty="0"/>
              <a:t>', '</a:t>
            </a:r>
            <a:r>
              <a:rPr lang="zh-TW" altLang="en-US" dirty="0"/>
              <a:t>月</a:t>
            </a:r>
            <a:r>
              <a:rPr lang="en-US" altLang="zh-TW" dirty="0"/>
              <a:t>', '</a:t>
            </a:r>
            <a:r>
              <a:rPr lang="zh-TW" altLang="en-US" dirty="0"/>
              <a:t>銷售額</a:t>
            </a:r>
            <a:r>
              <a:rPr lang="en-US" altLang="zh-TW" dirty="0"/>
              <a:t>', '</a:t>
            </a:r>
            <a:r>
              <a:rPr lang="zh-TW" altLang="en-US" dirty="0"/>
              <a:t>提升</a:t>
            </a:r>
            <a:r>
              <a:rPr lang="en-US" altLang="zh-TW" dirty="0"/>
              <a:t>', '</a:t>
            </a:r>
            <a:r>
              <a:rPr lang="zh-TW" altLang="en-US" dirty="0"/>
              <a:t>和</a:t>
            </a:r>
            <a:r>
              <a:rPr lang="en-US" altLang="zh-TW" dirty="0"/>
              <a:t>', '</a:t>
            </a:r>
            <a:r>
              <a:rPr lang="zh-TW" altLang="en-US" dirty="0"/>
              <a:t>去年</a:t>
            </a:r>
            <a:r>
              <a:rPr lang="en-US" altLang="zh-TW" dirty="0"/>
              <a:t>', '</a:t>
            </a:r>
            <a:r>
              <a:rPr lang="zh-TW" altLang="en-US" dirty="0"/>
              <a:t>同期相比</a:t>
            </a:r>
            <a:r>
              <a:rPr lang="en-US" altLang="zh-TW" dirty="0"/>
              <a:t>', '</a:t>
            </a:r>
            <a:r>
              <a:rPr lang="zh-TW" altLang="en-US" dirty="0"/>
              <a:t>大增</a:t>
            </a:r>
            <a:r>
              <a:rPr lang="en-US" altLang="zh-TW" dirty="0"/>
              <a:t>', '</a:t>
            </a:r>
            <a:r>
              <a:rPr lang="zh-TW" altLang="en-US" dirty="0"/>
              <a:t>總裁</a:t>
            </a:r>
            <a:r>
              <a:rPr lang="en-US" altLang="zh-TW" dirty="0"/>
              <a:t>', '</a:t>
            </a:r>
            <a:r>
              <a:rPr lang="zh-TW" altLang="en-US" dirty="0"/>
              <a:t>兼</a:t>
            </a:r>
            <a:r>
              <a:rPr lang="en-US" altLang="zh-TW" dirty="0"/>
              <a:t>', '</a:t>
            </a:r>
            <a:r>
              <a:rPr lang="zh-TW" altLang="en-US" dirty="0"/>
              <a:t>執行長</a:t>
            </a:r>
            <a:r>
              <a:rPr lang="en-US" altLang="zh-TW" dirty="0"/>
              <a:t>', '</a:t>
            </a:r>
            <a:r>
              <a:rPr lang="zh-TW" altLang="en-US" dirty="0"/>
              <a:t>聲明稿</a:t>
            </a:r>
            <a:r>
              <a:rPr lang="en-US" altLang="zh-TW" dirty="0"/>
              <a:t>', '</a:t>
            </a:r>
            <a:r>
              <a:rPr lang="zh-TW" altLang="en-US" dirty="0"/>
              <a:t>指出</a:t>
            </a:r>
            <a:r>
              <a:rPr lang="en-US" altLang="zh-TW" dirty="0"/>
              <a:t>', '</a:t>
            </a:r>
            <a:r>
              <a:rPr lang="zh-TW" altLang="en-US" dirty="0"/>
              <a:t>全球</a:t>
            </a:r>
            <a:r>
              <a:rPr lang="en-US" altLang="zh-TW" dirty="0"/>
              <a:t>', '</a:t>
            </a:r>
            <a:r>
              <a:rPr lang="zh-TW" altLang="en-US" dirty="0"/>
              <a:t>半導體</a:t>
            </a:r>
            <a:r>
              <a:rPr lang="en-US" altLang="zh-TW" dirty="0"/>
              <a:t>', '</a:t>
            </a:r>
            <a:r>
              <a:rPr lang="zh-TW" altLang="en-US" dirty="0"/>
              <a:t>業月</a:t>
            </a:r>
            <a:r>
              <a:rPr lang="en-US" altLang="zh-TW" dirty="0"/>
              <a:t>', '</a:t>
            </a:r>
            <a:r>
              <a:rPr lang="zh-TW" altLang="en-US" dirty="0"/>
              <a:t>再</a:t>
            </a:r>
            <a:r>
              <a:rPr lang="en-US" altLang="zh-TW" dirty="0"/>
              <a:t>', '</a:t>
            </a:r>
            <a:r>
              <a:rPr lang="zh-TW" altLang="en-US" dirty="0"/>
              <a:t>創新猷</a:t>
            </a:r>
            <a:r>
              <a:rPr lang="en-US" altLang="zh-TW" dirty="0"/>
              <a:t>', '</a:t>
            </a:r>
            <a:r>
              <a:rPr lang="zh-TW" altLang="en-US" dirty="0"/>
              <a:t>單月</a:t>
            </a:r>
            <a:r>
              <a:rPr lang="en-US" altLang="zh-TW" dirty="0"/>
              <a:t>', '</a:t>
            </a:r>
            <a:r>
              <a:rPr lang="zh-TW" altLang="en-US" dirty="0"/>
              <a:t>銷售額</a:t>
            </a:r>
            <a:r>
              <a:rPr lang="en-US" altLang="zh-TW" dirty="0"/>
              <a:t>', '</a:t>
            </a:r>
            <a:r>
              <a:rPr lang="zh-TW" altLang="en-US" dirty="0"/>
              <a:t>又</a:t>
            </a:r>
            <a:r>
              <a:rPr lang="en-US" altLang="zh-TW" dirty="0"/>
              <a:t>', '</a:t>
            </a:r>
            <a:r>
              <a:rPr lang="zh-TW" altLang="en-US" dirty="0"/>
              <a:t>破</a:t>
            </a:r>
            <a:r>
              <a:rPr lang="en-US" altLang="zh-TW" dirty="0"/>
              <a:t>', '</a:t>
            </a:r>
            <a:r>
              <a:rPr lang="zh-TW" altLang="en-US" dirty="0"/>
              <a:t>空前</a:t>
            </a:r>
            <a:r>
              <a:rPr lang="en-US" altLang="zh-TW" dirty="0"/>
              <a:t>', '</a:t>
            </a:r>
            <a:r>
              <a:rPr lang="zh-TW" altLang="en-US" dirty="0"/>
              <a:t>新高</a:t>
            </a:r>
            <a:r>
              <a:rPr lang="en-US" altLang="zh-TW" dirty="0"/>
              <a:t>', '</a:t>
            </a:r>
            <a:r>
              <a:rPr lang="zh-TW" altLang="en-US" dirty="0"/>
              <a:t>年</a:t>
            </a:r>
            <a:r>
              <a:rPr lang="en-US" altLang="zh-TW" dirty="0"/>
              <a:t>', '</a:t>
            </a:r>
            <a:r>
              <a:rPr lang="zh-TW" altLang="en-US" dirty="0"/>
              <a:t>的</a:t>
            </a:r>
            <a:r>
              <a:rPr lang="en-US" altLang="zh-TW" dirty="0"/>
              <a:t>', '</a:t>
            </a:r>
            <a:r>
              <a:rPr lang="zh-TW" altLang="en-US" dirty="0"/>
              <a:t>年度</a:t>
            </a:r>
            <a:r>
              <a:rPr lang="en-US" altLang="zh-TW" dirty="0"/>
              <a:t>', '</a:t>
            </a:r>
            <a:r>
              <a:rPr lang="zh-TW" altLang="en-US" dirty="0"/>
              <a:t>銷售</a:t>
            </a:r>
            <a:r>
              <a:rPr lang="en-US" altLang="zh-TW" dirty="0"/>
              <a:t>', '</a:t>
            </a:r>
            <a:r>
              <a:rPr lang="zh-TW" altLang="en-US" dirty="0"/>
              <a:t>應會</a:t>
            </a:r>
            <a:r>
              <a:rPr lang="en-US" altLang="zh-TW" dirty="0"/>
              <a:t>', '</a:t>
            </a:r>
            <a:r>
              <a:rPr lang="zh-TW" altLang="en-US" dirty="0"/>
              <a:t>達</a:t>
            </a:r>
            <a:r>
              <a:rPr lang="en-US" altLang="zh-TW" dirty="0"/>
              <a:t>', '</a:t>
            </a:r>
            <a:r>
              <a:rPr lang="zh-TW" altLang="en-US" dirty="0"/>
              <a:t>到</a:t>
            </a:r>
            <a:r>
              <a:rPr lang="en-US" altLang="zh-TW" dirty="0"/>
              <a:t>', '</a:t>
            </a:r>
            <a:r>
              <a:rPr lang="zh-TW" altLang="en-US" dirty="0"/>
              <a:t>億</a:t>
            </a:r>
            <a:r>
              <a:rPr lang="en-US" altLang="zh-TW" dirty="0"/>
              <a:t>', '</a:t>
            </a:r>
            <a:r>
              <a:rPr lang="zh-TW" altLang="en-US" dirty="0"/>
              <a:t>美元</a:t>
            </a:r>
            <a:r>
              <a:rPr lang="en-US" altLang="zh-TW" dirty="0"/>
              <a:t>', '</a:t>
            </a:r>
            <a:r>
              <a:rPr lang="zh-TW" altLang="en-US" dirty="0"/>
              <a:t>創下</a:t>
            </a:r>
            <a:r>
              <a:rPr lang="en-US" altLang="zh-TW" dirty="0"/>
              <a:t>', '</a:t>
            </a:r>
            <a:r>
              <a:rPr lang="zh-TW" altLang="en-US" dirty="0"/>
              <a:t>首例</a:t>
            </a:r>
            <a:r>
              <a:rPr lang="en-US" altLang="zh-TW" dirty="0"/>
              <a:t>', '</a:t>
            </a:r>
            <a:r>
              <a:rPr lang="zh-TW" altLang="en-US" dirty="0"/>
              <a:t>記憶體</a:t>
            </a:r>
            <a:r>
              <a:rPr lang="en-US" altLang="zh-TW" dirty="0"/>
              <a:t>', '</a:t>
            </a:r>
            <a:r>
              <a:rPr lang="zh-TW" altLang="en-US" dirty="0"/>
              <a:t>產品</a:t>
            </a:r>
            <a:r>
              <a:rPr lang="en-US" altLang="zh-TW" dirty="0"/>
              <a:t>', '</a:t>
            </a:r>
            <a:r>
              <a:rPr lang="zh-TW" altLang="en-US" dirty="0"/>
              <a:t>持續</a:t>
            </a:r>
            <a:r>
              <a:rPr lang="en-US" altLang="zh-TW" dirty="0"/>
              <a:t>', '</a:t>
            </a:r>
            <a:r>
              <a:rPr lang="zh-TW" altLang="en-US" dirty="0"/>
              <a:t>帶動</a:t>
            </a:r>
            <a:r>
              <a:rPr lang="en-US" altLang="zh-TW" dirty="0"/>
              <a:t>', '</a:t>
            </a:r>
            <a:r>
              <a:rPr lang="zh-TW" altLang="en-US" dirty="0"/>
              <a:t>全球</a:t>
            </a:r>
            <a:r>
              <a:rPr lang="en-US" altLang="zh-TW" dirty="0"/>
              <a:t>', '</a:t>
            </a:r>
            <a:r>
              <a:rPr lang="zh-TW" altLang="en-US" dirty="0"/>
              <a:t>市場</a:t>
            </a:r>
            <a:r>
              <a:rPr lang="en-US" altLang="zh-TW" dirty="0"/>
              <a:t>', '</a:t>
            </a:r>
            <a:r>
              <a:rPr lang="zh-TW" altLang="en-US" dirty="0"/>
              <a:t>成長</a:t>
            </a:r>
            <a:r>
              <a:rPr lang="en-US" altLang="zh-TW" dirty="0"/>
              <a:t>', '</a:t>
            </a:r>
            <a:r>
              <a:rPr lang="zh-TW" altLang="en-US" dirty="0"/>
              <a:t>不過</a:t>
            </a:r>
            <a:r>
              <a:rPr lang="en-US" altLang="zh-TW" dirty="0"/>
              <a:t>', '</a:t>
            </a:r>
            <a:r>
              <a:rPr lang="zh-TW" altLang="en-US" dirty="0"/>
              <a:t>其他</a:t>
            </a:r>
            <a:r>
              <a:rPr lang="en-US" altLang="zh-TW" dirty="0"/>
              <a:t>', '</a:t>
            </a:r>
            <a:r>
              <a:rPr lang="zh-TW" altLang="en-US" dirty="0"/>
              <a:t>各類</a:t>
            </a:r>
            <a:r>
              <a:rPr lang="en-US" altLang="zh-TW" dirty="0"/>
              <a:t>', '</a:t>
            </a:r>
            <a:r>
              <a:rPr lang="zh-TW" altLang="en-US" dirty="0"/>
              <a:t>半導體</a:t>
            </a:r>
            <a:r>
              <a:rPr lang="en-US" altLang="zh-TW" dirty="0"/>
              <a:t>', '</a:t>
            </a:r>
            <a:r>
              <a:rPr lang="zh-TW" altLang="en-US" dirty="0"/>
              <a:t>的</a:t>
            </a:r>
            <a:r>
              <a:rPr lang="en-US" altLang="zh-TW" dirty="0"/>
              <a:t>', '</a:t>
            </a:r>
            <a:r>
              <a:rPr lang="zh-TW" altLang="en-US" dirty="0"/>
              <a:t>銷售</a:t>
            </a:r>
            <a:r>
              <a:rPr lang="en-US" altLang="zh-TW" dirty="0"/>
              <a:t>', '</a:t>
            </a:r>
            <a:r>
              <a:rPr lang="zh-TW" altLang="en-US" dirty="0"/>
              <a:t>也</a:t>
            </a:r>
            <a:r>
              <a:rPr lang="en-US" altLang="zh-TW" dirty="0"/>
              <a:t>', '</a:t>
            </a:r>
            <a:r>
              <a:rPr lang="zh-TW" altLang="en-US" dirty="0"/>
              <a:t>全數</a:t>
            </a:r>
            <a:r>
              <a:rPr lang="en-US" altLang="zh-TW" dirty="0"/>
              <a:t>', '</a:t>
            </a:r>
            <a:r>
              <a:rPr lang="zh-TW" altLang="en-US" dirty="0"/>
              <a:t>出現</a:t>
            </a:r>
            <a:r>
              <a:rPr lang="en-US" altLang="zh-TW" dirty="0"/>
              <a:t>', '</a:t>
            </a:r>
            <a:r>
              <a:rPr lang="zh-TW" altLang="en-US" dirty="0"/>
              <a:t>年</a:t>
            </a:r>
            <a:r>
              <a:rPr lang="en-US" altLang="zh-TW" dirty="0"/>
              <a:t>', '</a:t>
            </a:r>
            <a:r>
              <a:rPr lang="zh-TW" altLang="en-US" dirty="0"/>
              <a:t>增和月</a:t>
            </a:r>
            <a:r>
              <a:rPr lang="en-US" altLang="zh-TW" dirty="0"/>
              <a:t>', '</a:t>
            </a:r>
            <a:r>
              <a:rPr lang="zh-TW" altLang="en-US" dirty="0"/>
              <a:t>增月</a:t>
            </a:r>
            <a:r>
              <a:rPr lang="en-US" altLang="zh-TW" dirty="0"/>
              <a:t>', '</a:t>
            </a:r>
            <a:r>
              <a:rPr lang="zh-TW" altLang="en-US" dirty="0"/>
              <a:t>各</a:t>
            </a:r>
            <a:r>
              <a:rPr lang="en-US" altLang="zh-TW" dirty="0"/>
              <a:t>', '</a:t>
            </a:r>
            <a:r>
              <a:rPr lang="zh-TW" altLang="en-US" dirty="0"/>
              <a:t>地區</a:t>
            </a:r>
            <a:r>
              <a:rPr lang="en-US" altLang="zh-TW" dirty="0"/>
              <a:t>', '</a:t>
            </a:r>
            <a:r>
              <a:rPr lang="zh-TW" altLang="en-US" dirty="0"/>
              <a:t>市場</a:t>
            </a:r>
            <a:r>
              <a:rPr lang="en-US" altLang="zh-TW" dirty="0"/>
              <a:t>', '</a:t>
            </a:r>
            <a:r>
              <a:rPr lang="zh-TW" altLang="en-US" dirty="0"/>
              <a:t>皆</a:t>
            </a:r>
            <a:r>
              <a:rPr lang="en-US" altLang="zh-TW" dirty="0"/>
              <a:t>', '</a:t>
            </a:r>
            <a:r>
              <a:rPr lang="zh-TW" altLang="en-US" dirty="0"/>
              <a:t>呈現</a:t>
            </a:r>
            <a:r>
              <a:rPr lang="en-US" altLang="zh-TW" dirty="0"/>
              <a:t>', '</a:t>
            </a:r>
            <a:r>
              <a:rPr lang="zh-TW" altLang="en-US" dirty="0"/>
              <a:t>成長</a:t>
            </a:r>
            <a:r>
              <a:rPr lang="en-US" altLang="zh-TW" dirty="0"/>
              <a:t>', '</a:t>
            </a:r>
            <a:r>
              <a:rPr lang="zh-TW" altLang="en-US" dirty="0"/>
              <a:t>尤以</a:t>
            </a:r>
            <a:r>
              <a:rPr lang="en-US" altLang="zh-TW" dirty="0"/>
              <a:t>', '</a:t>
            </a:r>
            <a:r>
              <a:rPr lang="zh-TW" altLang="en-US" dirty="0"/>
              <a:t>美洲</a:t>
            </a:r>
            <a:r>
              <a:rPr lang="en-US" altLang="zh-TW" dirty="0"/>
              <a:t>', '</a:t>
            </a:r>
            <a:r>
              <a:rPr lang="zh-TW" altLang="en-US" dirty="0"/>
              <a:t>漲幅</a:t>
            </a:r>
            <a:r>
              <a:rPr lang="en-US" altLang="zh-TW" dirty="0"/>
              <a:t>', '</a:t>
            </a:r>
            <a:r>
              <a:rPr lang="zh-TW" altLang="en-US" dirty="0"/>
              <a:t>最大</a:t>
            </a:r>
            <a:r>
              <a:rPr lang="en-US" altLang="zh-TW" dirty="0"/>
              <a:t>', '</a:t>
            </a:r>
            <a:r>
              <a:rPr lang="zh-TW" altLang="en-US" dirty="0"/>
              <a:t>和</a:t>
            </a:r>
            <a:r>
              <a:rPr lang="en-US" altLang="zh-TW" dirty="0"/>
              <a:t>', '</a:t>
            </a:r>
            <a:r>
              <a:rPr lang="zh-TW" altLang="en-US" dirty="0"/>
              <a:t>去年</a:t>
            </a:r>
            <a:r>
              <a:rPr lang="en-US" altLang="zh-TW" dirty="0"/>
              <a:t>', '</a:t>
            </a:r>
            <a:r>
              <a:rPr lang="zh-TW" altLang="en-US" dirty="0"/>
              <a:t>同期相比</a:t>
            </a:r>
            <a:r>
              <a:rPr lang="en-US" altLang="zh-TW" dirty="0"/>
              <a:t>', '</a:t>
            </a:r>
            <a:r>
              <a:rPr lang="zh-TW" altLang="en-US" dirty="0"/>
              <a:t>美洲</a:t>
            </a:r>
            <a:r>
              <a:rPr lang="en-US" altLang="zh-TW" dirty="0"/>
              <a:t>', '</a:t>
            </a:r>
            <a:r>
              <a:rPr lang="zh-TW" altLang="en-US" dirty="0"/>
              <a:t>銷售</a:t>
            </a:r>
            <a:r>
              <a:rPr lang="en-US" altLang="zh-TW" dirty="0"/>
              <a:t>', '</a:t>
            </a:r>
            <a:r>
              <a:rPr lang="zh-TW" altLang="en-US" dirty="0"/>
              <a:t>增</a:t>
            </a:r>
            <a:r>
              <a:rPr lang="en-US" altLang="zh-TW" dirty="0"/>
              <a:t>', '</a:t>
            </a:r>
            <a:r>
              <a:rPr lang="zh-TW" altLang="en-US" dirty="0"/>
              <a:t>歐洲</a:t>
            </a:r>
            <a:r>
              <a:rPr lang="en-US" altLang="zh-TW" dirty="0"/>
              <a:t>', '</a:t>
            </a:r>
            <a:r>
              <a:rPr lang="zh-TW" altLang="en-US" dirty="0"/>
              <a:t>增</a:t>
            </a:r>
            <a:r>
              <a:rPr lang="en-US" altLang="zh-TW" dirty="0"/>
              <a:t>', '</a:t>
            </a:r>
            <a:r>
              <a:rPr lang="zh-TW" altLang="en-US" dirty="0"/>
              <a:t>中國</a:t>
            </a:r>
            <a:r>
              <a:rPr lang="en-US" altLang="zh-TW" dirty="0"/>
              <a:t>', '</a:t>
            </a:r>
            <a:r>
              <a:rPr lang="zh-TW" altLang="en-US" dirty="0"/>
              <a:t>增</a:t>
            </a:r>
            <a:r>
              <a:rPr lang="en-US" altLang="zh-TW" dirty="0"/>
              <a:t>', '</a:t>
            </a:r>
            <a:r>
              <a:rPr lang="zh-TW" altLang="en-US" dirty="0"/>
              <a:t>亞太</a:t>
            </a:r>
            <a:r>
              <a:rPr lang="en-US" altLang="zh-TW" dirty="0"/>
              <a:t>', '</a:t>
            </a:r>
            <a:r>
              <a:rPr lang="zh-TW" altLang="en-US" dirty="0"/>
              <a:t>其他</a:t>
            </a:r>
            <a:r>
              <a:rPr lang="en-US" altLang="zh-TW" dirty="0"/>
              <a:t>', '</a:t>
            </a:r>
            <a:r>
              <a:rPr lang="zh-TW" altLang="en-US" dirty="0"/>
              <a:t>地區</a:t>
            </a:r>
            <a:r>
              <a:rPr lang="en-US" altLang="zh-TW" dirty="0"/>
              <a:t>', '</a:t>
            </a:r>
            <a:r>
              <a:rPr lang="zh-TW" altLang="en-US" dirty="0"/>
              <a:t>增</a:t>
            </a:r>
            <a:r>
              <a:rPr lang="en-US" altLang="zh-TW" dirty="0"/>
              <a:t>', '</a:t>
            </a:r>
            <a:r>
              <a:rPr lang="zh-TW" altLang="en-US" dirty="0"/>
              <a:t>日本</a:t>
            </a:r>
            <a:r>
              <a:rPr lang="en-US" altLang="zh-TW" dirty="0"/>
              <a:t>', '</a:t>
            </a:r>
            <a:r>
              <a:rPr lang="zh-TW" altLang="en-US" dirty="0"/>
              <a:t>增</a:t>
            </a:r>
            <a:r>
              <a:rPr lang="en-US" altLang="zh-TW" dirty="0"/>
              <a:t>', '</a:t>
            </a:r>
            <a:r>
              <a:rPr lang="zh-TW" altLang="en-US" dirty="0"/>
              <a:t>詳細</a:t>
            </a:r>
            <a:r>
              <a:rPr lang="en-US" altLang="zh-TW" dirty="0"/>
              <a:t>', '</a:t>
            </a:r>
            <a:r>
              <a:rPr lang="zh-TW" altLang="en-US" dirty="0"/>
              <a:t>數據</a:t>
            </a:r>
            <a:r>
              <a:rPr lang="en-US" altLang="zh-TW" dirty="0"/>
              <a:t>', '</a:t>
            </a:r>
            <a:r>
              <a:rPr lang="zh-TW" altLang="en-US" dirty="0"/>
              <a:t>費城</a:t>
            </a:r>
            <a:r>
              <a:rPr lang="en-US" altLang="zh-TW" dirty="0"/>
              <a:t>', '</a:t>
            </a:r>
            <a:r>
              <a:rPr lang="zh-TW" altLang="en-US" dirty="0"/>
              <a:t>半導體</a:t>
            </a:r>
            <a:r>
              <a:rPr lang="en-US" altLang="zh-TW" dirty="0"/>
              <a:t>', '</a:t>
            </a:r>
            <a:r>
              <a:rPr lang="zh-TW" altLang="en-US" dirty="0"/>
              <a:t>指數</a:t>
            </a:r>
            <a:r>
              <a:rPr lang="en-US" altLang="zh-TW" dirty="0"/>
              <a:t>', '</a:t>
            </a:r>
            <a:r>
              <a:rPr lang="zh-TW" altLang="en-US" dirty="0"/>
              <a:t>日</a:t>
            </a:r>
            <a:r>
              <a:rPr lang="en-US" altLang="zh-TW" dirty="0"/>
              <a:t>', '</a:t>
            </a:r>
            <a:r>
              <a:rPr lang="zh-TW" altLang="en-US" dirty="0"/>
              <a:t>上漲</a:t>
            </a:r>
            <a:r>
              <a:rPr lang="en-US" altLang="zh-TW" dirty="0"/>
              <a:t>', '</a:t>
            </a:r>
            <a:r>
              <a:rPr lang="zh-TW" altLang="en-US" dirty="0"/>
              <a:t>收點</a:t>
            </a:r>
            <a:r>
              <a:rPr lang="en-US" altLang="zh-TW" dirty="0"/>
              <a:t>']</a:t>
            </a:r>
          </a:p>
        </p:txBody>
      </p:sp>
      <p:sp>
        <p:nvSpPr>
          <p:cNvPr id="9" name="文字方塊 8">
            <a:extLst>
              <a:ext uri="{FF2B5EF4-FFF2-40B4-BE49-F238E27FC236}">
                <a16:creationId xmlns:a16="http://schemas.microsoft.com/office/drawing/2014/main" id="{3B8ED30F-1B69-FF41-A085-895C69099CC5}"/>
              </a:ext>
            </a:extLst>
          </p:cNvPr>
          <p:cNvSpPr txBox="1"/>
          <p:nvPr/>
        </p:nvSpPr>
        <p:spPr>
          <a:xfrm>
            <a:off x="422031" y="3059668"/>
            <a:ext cx="882614" cy="369332"/>
          </a:xfrm>
          <a:prstGeom prst="rect">
            <a:avLst/>
          </a:prstGeom>
          <a:noFill/>
        </p:spPr>
        <p:txBody>
          <a:bodyPr wrap="none" rtlCol="0">
            <a:spAutoFit/>
          </a:bodyPr>
          <a:lstStyle/>
          <a:p>
            <a:r>
              <a:rPr kumimoji="1" lang="en-US" altLang="zh-TW" dirty="0"/>
              <a:t>before</a:t>
            </a:r>
            <a:endParaRPr kumimoji="1" lang="zh-TW" altLang="en-US" dirty="0"/>
          </a:p>
        </p:txBody>
      </p:sp>
      <p:sp>
        <p:nvSpPr>
          <p:cNvPr id="10" name="文字方塊 9">
            <a:extLst>
              <a:ext uri="{FF2B5EF4-FFF2-40B4-BE49-F238E27FC236}">
                <a16:creationId xmlns:a16="http://schemas.microsoft.com/office/drawing/2014/main" id="{063D9889-5583-1444-A9F7-681D58DFF2F7}"/>
              </a:ext>
            </a:extLst>
          </p:cNvPr>
          <p:cNvSpPr txBox="1"/>
          <p:nvPr/>
        </p:nvSpPr>
        <p:spPr>
          <a:xfrm>
            <a:off x="479747" y="5430908"/>
            <a:ext cx="661143" cy="369332"/>
          </a:xfrm>
          <a:prstGeom prst="rect">
            <a:avLst/>
          </a:prstGeom>
          <a:noFill/>
        </p:spPr>
        <p:txBody>
          <a:bodyPr wrap="none" rtlCol="0">
            <a:spAutoFit/>
          </a:bodyPr>
          <a:lstStyle/>
          <a:p>
            <a:r>
              <a:rPr kumimoji="1" lang="en-US" altLang="zh-TW" dirty="0"/>
              <a:t>after</a:t>
            </a:r>
            <a:endParaRPr kumimoji="1" lang="zh-TW" altLang="en-US" dirty="0"/>
          </a:p>
        </p:txBody>
      </p:sp>
      <p:sp>
        <p:nvSpPr>
          <p:cNvPr id="6" name="日期版面配置區 5">
            <a:extLst>
              <a:ext uri="{FF2B5EF4-FFF2-40B4-BE49-F238E27FC236}">
                <a16:creationId xmlns:a16="http://schemas.microsoft.com/office/drawing/2014/main" id="{4B4C8994-230E-E243-834E-4A17299C15CA}"/>
              </a:ext>
            </a:extLst>
          </p:cNvPr>
          <p:cNvSpPr>
            <a:spLocks noGrp="1"/>
          </p:cNvSpPr>
          <p:nvPr>
            <p:ph type="dt" sz="half" idx="10"/>
          </p:nvPr>
        </p:nvSpPr>
        <p:spPr/>
        <p:txBody>
          <a:bodyPr/>
          <a:lstStyle/>
          <a:p>
            <a:fld id="{798547A6-1576-2D44-A3CE-B37F56CFFE70}" type="datetime1">
              <a:rPr lang="zh-TW" altLang="en-US" smtClean="0"/>
              <a:t>2020/5/8</a:t>
            </a:fld>
            <a:endParaRPr lang="en-US"/>
          </a:p>
        </p:txBody>
      </p:sp>
      <p:sp>
        <p:nvSpPr>
          <p:cNvPr id="11" name="投影片編號版面配置區 10">
            <a:extLst>
              <a:ext uri="{FF2B5EF4-FFF2-40B4-BE49-F238E27FC236}">
                <a16:creationId xmlns:a16="http://schemas.microsoft.com/office/drawing/2014/main" id="{DD3FA037-234E-7341-85AA-238E2C3387BB}"/>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0727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5EACEED0-9C93-EC43-AC9A-E9FC72956DD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kumimoji="1" lang="zh-CN" altLang="en-US" sz="7200" dirty="0"/>
              <a:t>預備知識</a:t>
            </a:r>
            <a:r>
              <a:rPr kumimoji="1" lang="en-US" altLang="zh-CN" sz="7200" dirty="0"/>
              <a:t>&amp;</a:t>
            </a:r>
            <a:r>
              <a:rPr kumimoji="1" lang="zh-CN" altLang="en-US" sz="7200" dirty="0"/>
              <a:t>環境</a:t>
            </a:r>
            <a:endParaRPr kumimoji="1" lang="en-US" altLang="zh-TW" sz="7200" dirty="0"/>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日期版面配置區 3">
            <a:extLst>
              <a:ext uri="{FF2B5EF4-FFF2-40B4-BE49-F238E27FC236}">
                <a16:creationId xmlns:a16="http://schemas.microsoft.com/office/drawing/2014/main" id="{F765B4D1-2664-A141-828A-1293BD4A1D56}"/>
              </a:ext>
            </a:extLst>
          </p:cNvPr>
          <p:cNvSpPr>
            <a:spLocks noGrp="1"/>
          </p:cNvSpPr>
          <p:nvPr>
            <p:ph type="dt" sz="half" idx="10"/>
          </p:nvPr>
        </p:nvSpPr>
        <p:spPr/>
        <p:txBody>
          <a:bodyPr/>
          <a:lstStyle/>
          <a:p>
            <a:fld id="{23A7C109-2577-BE4E-A8C7-9DD406A21E26}" type="datetime1">
              <a:rPr lang="zh-TW" altLang="en-US" smtClean="0"/>
              <a:t>2020/5/8</a:t>
            </a:fld>
            <a:endParaRPr lang="en-US"/>
          </a:p>
        </p:txBody>
      </p:sp>
      <p:sp>
        <p:nvSpPr>
          <p:cNvPr id="5" name="投影片編號版面配置區 4">
            <a:extLst>
              <a:ext uri="{FF2B5EF4-FFF2-40B4-BE49-F238E27FC236}">
                <a16:creationId xmlns:a16="http://schemas.microsoft.com/office/drawing/2014/main" id="{C1085EB4-C77C-444F-9EC1-35BFED3F2FAF}"/>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1286823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1: TF</a:t>
            </a:r>
            <a:endParaRPr kumimoji="1" lang="en-US" altLang="zh-TW" dirty="0"/>
          </a:p>
        </p:txBody>
      </p:sp>
      <p:sp>
        <p:nvSpPr>
          <p:cNvPr id="3" name="矩形 2">
            <a:extLst>
              <a:ext uri="{FF2B5EF4-FFF2-40B4-BE49-F238E27FC236}">
                <a16:creationId xmlns:a16="http://schemas.microsoft.com/office/drawing/2014/main" id="{EE2AB51F-FC7A-0348-83C7-AF8B32AB416E}"/>
              </a:ext>
            </a:extLst>
          </p:cNvPr>
          <p:cNvSpPr/>
          <p:nvPr/>
        </p:nvSpPr>
        <p:spPr>
          <a:xfrm>
            <a:off x="3392760" y="2418350"/>
            <a:ext cx="5406480" cy="523220"/>
          </a:xfrm>
          <a:prstGeom prst="rect">
            <a:avLst/>
          </a:prstGeom>
        </p:spPr>
        <p:txBody>
          <a:bodyPr wrap="none">
            <a:spAutoFit/>
          </a:bodyPr>
          <a:lstStyle/>
          <a:p>
            <a:r>
              <a:rPr lang="en" altLang="zh-TW" sz="2800" dirty="0">
                <a:effectLst/>
              </a:rPr>
              <a:t>from </a:t>
            </a:r>
            <a:r>
              <a:rPr lang="en" altLang="zh-TW" sz="2800" dirty="0"/>
              <a:t>collections </a:t>
            </a:r>
            <a:r>
              <a:rPr lang="en" altLang="zh-TW" sz="2800" dirty="0">
                <a:effectLst/>
              </a:rPr>
              <a:t>import </a:t>
            </a:r>
            <a:r>
              <a:rPr lang="en" altLang="zh-TW" sz="2800" dirty="0"/>
              <a:t>Counter</a:t>
            </a:r>
            <a:endParaRPr lang="zh-TW" altLang="en-US" sz="2800" dirty="0"/>
          </a:p>
        </p:txBody>
      </p:sp>
      <p:sp>
        <p:nvSpPr>
          <p:cNvPr id="6" name="矩形 5">
            <a:extLst>
              <a:ext uri="{FF2B5EF4-FFF2-40B4-BE49-F238E27FC236}">
                <a16:creationId xmlns:a16="http://schemas.microsoft.com/office/drawing/2014/main" id="{47A635FC-4F32-084F-9C76-2735FA203449}"/>
              </a:ext>
            </a:extLst>
          </p:cNvPr>
          <p:cNvSpPr/>
          <p:nvPr/>
        </p:nvSpPr>
        <p:spPr>
          <a:xfrm>
            <a:off x="3511499" y="3631704"/>
            <a:ext cx="4957767" cy="2677656"/>
          </a:xfrm>
          <a:prstGeom prst="rect">
            <a:avLst/>
          </a:prstGeom>
        </p:spPr>
        <p:txBody>
          <a:bodyPr wrap="none">
            <a:spAutoFit/>
          </a:bodyPr>
          <a:lstStyle/>
          <a:p>
            <a:r>
              <a:rPr lang="en" altLang="zh-TW" sz="2800" dirty="0" err="1"/>
              <a:t>tf_dict</a:t>
            </a:r>
            <a:r>
              <a:rPr lang="en" altLang="zh-TW" sz="2800" dirty="0"/>
              <a:t> = Counter(input a list)</a:t>
            </a:r>
          </a:p>
          <a:p>
            <a:endParaRPr lang="en" altLang="zh-TW" sz="2800" dirty="0"/>
          </a:p>
          <a:p>
            <a:r>
              <a:rPr lang="en" altLang="zh-TW" sz="2800" dirty="0"/>
              <a:t>e.g. </a:t>
            </a:r>
            <a:r>
              <a:rPr lang="en" altLang="zh-TW" sz="2800" dirty="0" err="1"/>
              <a:t>tf_dict</a:t>
            </a:r>
            <a:r>
              <a:rPr lang="en" altLang="zh-TW" sz="2800" dirty="0"/>
              <a:t> = Counter(output)</a:t>
            </a:r>
          </a:p>
          <a:p>
            <a:endParaRPr lang="en" altLang="zh-TW" sz="2800" dirty="0"/>
          </a:p>
          <a:p>
            <a:r>
              <a:rPr lang="en" altLang="zh-TW" sz="2800" dirty="0"/>
              <a:t>&gt;&gt;&gt;</a:t>
            </a:r>
          </a:p>
          <a:p>
            <a:r>
              <a:rPr lang="en" altLang="zh-TW" sz="2800" dirty="0" err="1"/>
              <a:t>dict</a:t>
            </a:r>
            <a:endParaRPr lang="zh-TW" altLang="en-US" sz="2800" dirty="0"/>
          </a:p>
        </p:txBody>
      </p:sp>
      <p:sp>
        <p:nvSpPr>
          <p:cNvPr id="11" name="日期版面配置區 10">
            <a:extLst>
              <a:ext uri="{FF2B5EF4-FFF2-40B4-BE49-F238E27FC236}">
                <a16:creationId xmlns:a16="http://schemas.microsoft.com/office/drawing/2014/main" id="{34C69E63-AE39-3644-B669-5DFFD35DBEBC}"/>
              </a:ext>
            </a:extLst>
          </p:cNvPr>
          <p:cNvSpPr>
            <a:spLocks noGrp="1"/>
          </p:cNvSpPr>
          <p:nvPr>
            <p:ph type="dt" sz="half" idx="10"/>
          </p:nvPr>
        </p:nvSpPr>
        <p:spPr/>
        <p:txBody>
          <a:bodyPr/>
          <a:lstStyle/>
          <a:p>
            <a:fld id="{2EC74800-D5AB-B041-945C-46F3C3258387}" type="datetime1">
              <a:rPr lang="zh-TW" altLang="en-US" smtClean="0"/>
              <a:t>2020/5/8</a:t>
            </a:fld>
            <a:endParaRPr lang="en-US"/>
          </a:p>
        </p:txBody>
      </p:sp>
      <p:sp>
        <p:nvSpPr>
          <p:cNvPr id="12" name="投影片編號版面配置區 11">
            <a:extLst>
              <a:ext uri="{FF2B5EF4-FFF2-40B4-BE49-F238E27FC236}">
                <a16:creationId xmlns:a16="http://schemas.microsoft.com/office/drawing/2014/main" id="{36797A1A-2007-DF4A-A72B-E1561478C2E8}"/>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397710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1: TF</a:t>
            </a:r>
            <a:endParaRPr kumimoji="1" lang="en-US" altLang="zh-TW" dirty="0"/>
          </a:p>
        </p:txBody>
      </p:sp>
      <p:sp>
        <p:nvSpPr>
          <p:cNvPr id="4" name="矩形 3">
            <a:extLst>
              <a:ext uri="{FF2B5EF4-FFF2-40B4-BE49-F238E27FC236}">
                <a16:creationId xmlns:a16="http://schemas.microsoft.com/office/drawing/2014/main" id="{1493E860-711D-FE4E-8B6F-8B8924DED6F3}"/>
              </a:ext>
            </a:extLst>
          </p:cNvPr>
          <p:cNvSpPr/>
          <p:nvPr/>
        </p:nvSpPr>
        <p:spPr>
          <a:xfrm>
            <a:off x="1163398" y="2302966"/>
            <a:ext cx="9865203" cy="1754326"/>
          </a:xfrm>
          <a:prstGeom prst="rect">
            <a:avLst/>
          </a:prstGeom>
        </p:spPr>
        <p:txBody>
          <a:bodyPr wrap="square">
            <a:spAutoFit/>
          </a:bodyPr>
          <a:lstStyle/>
          <a:p>
            <a:pPr algn="just"/>
            <a:r>
              <a:rPr lang="zh-TW" altLang="en-US" dirty="0"/>
              <a:t>['半導體', '產業', '協會', '公布', '全球', '半導體', '銷售額', '億', '美元', '前', '相比', '銷售額', '提升', '去年', '同期相比', '大增', '總裁', '執行長', '聲明稿', '指出', '全球', '半導體', '再', '創新猷', '單月', '銷售額', '破', '空前', '新高', '銷售', '應會', '達', '億', '美元', '創下', '首例', '記憶體', '產品', '持續', '帶動', '全球', '市場', '成長', '各類', '半導體', '銷售', '全數', '出現', '地區', '市場', '皆', '呈現', '成長', '美洲', '漲幅', '最大', '去年', '同期相比', '美洲', '銷售', '歐洲', '中國', '亞太', '地區', '日本', '詳細', '數據', '費城', '半導體', '指數', '上漲']</a:t>
            </a:r>
          </a:p>
        </p:txBody>
      </p:sp>
      <p:sp>
        <p:nvSpPr>
          <p:cNvPr id="3" name="矩形 2">
            <a:extLst>
              <a:ext uri="{FF2B5EF4-FFF2-40B4-BE49-F238E27FC236}">
                <a16:creationId xmlns:a16="http://schemas.microsoft.com/office/drawing/2014/main" id="{39CFDB6E-4E5F-004B-A24A-F97FB3249744}"/>
              </a:ext>
            </a:extLst>
          </p:cNvPr>
          <p:cNvSpPr/>
          <p:nvPr/>
        </p:nvSpPr>
        <p:spPr>
          <a:xfrm>
            <a:off x="1184032" y="4555034"/>
            <a:ext cx="9865203" cy="1754326"/>
          </a:xfrm>
          <a:prstGeom prst="rect">
            <a:avLst/>
          </a:prstGeom>
        </p:spPr>
        <p:txBody>
          <a:bodyPr wrap="square">
            <a:spAutoFit/>
          </a:bodyPr>
          <a:lstStyle/>
          <a:p>
            <a:pPr algn="just"/>
            <a:r>
              <a:rPr lang="zh-TW" altLang="en-US" dirty="0"/>
              <a:t>Counter({'半導體': 5, '全球': 3, '銷售額': 3, '銷售': 3, '億': 2, '美元': 2, '去年': 2, '同期相比': 2, '市場': 2, '成長': 2, '地區': 2, '美洲': 2, '產業': 1, '協會': 1, '公布': 1, '前': 1, '相比': 1, '提升': 1, '大增': 1, '總裁': 1, '執行長': 1, '聲明稿': 1, '指出': 1, '再': 1, '創新猷': 1, '單月': 1, '破': 1, '空前': 1, '新高': 1, '應會': 1, '達': 1, '創下': 1, '首例': 1, '記憶體': 1, '產品': 1, '持續': 1, '帶動': 1, '各類': 1, '全數': 1, '出現': 1, '皆': 1, '呈現': 1, '漲幅': 1, '最大': 1, '歐洲': 1, '中國': 1, '亞太': 1, '日本': 1, '詳細': 1, '數據': 1, '費城': 1, '指數': 1, '上漲': 1})</a:t>
            </a:r>
          </a:p>
        </p:txBody>
      </p:sp>
      <p:sp>
        <p:nvSpPr>
          <p:cNvPr id="5" name="日期版面配置區 4">
            <a:extLst>
              <a:ext uri="{FF2B5EF4-FFF2-40B4-BE49-F238E27FC236}">
                <a16:creationId xmlns:a16="http://schemas.microsoft.com/office/drawing/2014/main" id="{CF47BD0A-9BC8-8E4E-8499-725D98B63CFA}"/>
              </a:ext>
            </a:extLst>
          </p:cNvPr>
          <p:cNvSpPr>
            <a:spLocks noGrp="1"/>
          </p:cNvSpPr>
          <p:nvPr>
            <p:ph type="dt" sz="half" idx="10"/>
          </p:nvPr>
        </p:nvSpPr>
        <p:spPr/>
        <p:txBody>
          <a:bodyPr/>
          <a:lstStyle/>
          <a:p>
            <a:fld id="{1BBDBF78-CF02-D04B-924B-D434BDA6BD31}" type="datetime1">
              <a:rPr lang="zh-TW" altLang="en-US" smtClean="0"/>
              <a:t>2020/5/8</a:t>
            </a:fld>
            <a:endParaRPr lang="en-US"/>
          </a:p>
        </p:txBody>
      </p:sp>
      <p:sp>
        <p:nvSpPr>
          <p:cNvPr id="6" name="投影片編號版面配置區 5">
            <a:extLst>
              <a:ext uri="{FF2B5EF4-FFF2-40B4-BE49-F238E27FC236}">
                <a16:creationId xmlns:a16="http://schemas.microsoft.com/office/drawing/2014/main" id="{D335A699-4664-3045-8FA5-E2B7A1630A65}"/>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4213861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1: TF</a:t>
            </a:r>
            <a:endParaRPr kumimoji="1" lang="en-US" altLang="zh-TW" dirty="0"/>
          </a:p>
        </p:txBody>
      </p:sp>
      <p:pic>
        <p:nvPicPr>
          <p:cNvPr id="5" name="圖片 4">
            <a:extLst>
              <a:ext uri="{FF2B5EF4-FFF2-40B4-BE49-F238E27FC236}">
                <a16:creationId xmlns:a16="http://schemas.microsoft.com/office/drawing/2014/main" id="{BE0771C8-B38A-E84D-805E-7EBBC09F7570}"/>
              </a:ext>
            </a:extLst>
          </p:cNvPr>
          <p:cNvPicPr>
            <a:picLocks noChangeAspect="1"/>
          </p:cNvPicPr>
          <p:nvPr/>
        </p:nvPicPr>
        <p:blipFill>
          <a:blip r:embed="rId2"/>
          <a:stretch>
            <a:fillRect/>
          </a:stretch>
        </p:blipFill>
        <p:spPr>
          <a:xfrm>
            <a:off x="7983286" y="2623047"/>
            <a:ext cx="3300410" cy="3163706"/>
          </a:xfrm>
          <a:prstGeom prst="rect">
            <a:avLst/>
          </a:prstGeom>
        </p:spPr>
      </p:pic>
      <p:sp>
        <p:nvSpPr>
          <p:cNvPr id="6" name="矩形 5">
            <a:extLst>
              <a:ext uri="{FF2B5EF4-FFF2-40B4-BE49-F238E27FC236}">
                <a16:creationId xmlns:a16="http://schemas.microsoft.com/office/drawing/2014/main" id="{A8CE7155-FB79-B34C-85A8-49F2E41F4640}"/>
              </a:ext>
            </a:extLst>
          </p:cNvPr>
          <p:cNvSpPr/>
          <p:nvPr/>
        </p:nvSpPr>
        <p:spPr>
          <a:xfrm>
            <a:off x="908304" y="3137423"/>
            <a:ext cx="7256584" cy="2585323"/>
          </a:xfrm>
          <a:prstGeom prst="rect">
            <a:avLst/>
          </a:prstGeom>
        </p:spPr>
        <p:txBody>
          <a:bodyPr wrap="square">
            <a:spAutoFit/>
          </a:bodyPr>
          <a:lstStyle/>
          <a:p>
            <a:r>
              <a:rPr lang="en" altLang="zh-TW" dirty="0"/>
              <a:t>from pandas import </a:t>
            </a:r>
            <a:r>
              <a:rPr lang="en" altLang="zh-TW" dirty="0" err="1"/>
              <a:t>DataFrame</a:t>
            </a:r>
            <a:br>
              <a:rPr lang="en" altLang="zh-TW" dirty="0"/>
            </a:br>
            <a:endParaRPr lang="en" altLang="zh-TW" dirty="0"/>
          </a:p>
          <a:p>
            <a:r>
              <a:rPr lang="en" altLang="zh-TW" dirty="0"/>
              <a:t>save = []</a:t>
            </a:r>
            <a:br>
              <a:rPr lang="en" altLang="zh-TW" dirty="0"/>
            </a:br>
            <a:br>
              <a:rPr lang="en" altLang="zh-TW" dirty="0"/>
            </a:br>
            <a:r>
              <a:rPr lang="en" altLang="zh-TW" dirty="0">
                <a:effectLst/>
              </a:rPr>
              <a:t>for </a:t>
            </a:r>
            <a:r>
              <a:rPr lang="en" altLang="zh-TW" dirty="0"/>
              <a:t>k</a:t>
            </a:r>
            <a:r>
              <a:rPr lang="en" altLang="zh-TW" dirty="0">
                <a:effectLst/>
              </a:rPr>
              <a:t>, </a:t>
            </a:r>
            <a:r>
              <a:rPr lang="en" altLang="zh-TW" dirty="0"/>
              <a:t>v </a:t>
            </a:r>
            <a:r>
              <a:rPr lang="en" altLang="zh-TW" dirty="0">
                <a:effectLst/>
              </a:rPr>
              <a:t>in </a:t>
            </a:r>
            <a:r>
              <a:rPr lang="en" altLang="zh-TW" dirty="0" err="1"/>
              <a:t>tf_dict.items</a:t>
            </a:r>
            <a:r>
              <a:rPr lang="en" altLang="zh-TW" dirty="0"/>
              <a:t>():</a:t>
            </a:r>
            <a:br>
              <a:rPr lang="en" altLang="zh-TW" dirty="0"/>
            </a:br>
            <a:r>
              <a:rPr lang="en" altLang="zh-TW" dirty="0"/>
              <a:t>    </a:t>
            </a:r>
            <a:r>
              <a:rPr lang="en" altLang="zh-TW" dirty="0" err="1"/>
              <a:t>save.append</a:t>
            </a:r>
            <a:r>
              <a:rPr lang="en" altLang="zh-TW" dirty="0"/>
              <a:t>([k</a:t>
            </a:r>
            <a:r>
              <a:rPr lang="en" altLang="zh-TW" dirty="0">
                <a:effectLst/>
              </a:rPr>
              <a:t>, </a:t>
            </a:r>
            <a:r>
              <a:rPr lang="en" altLang="zh-TW" dirty="0"/>
              <a:t>v])</a:t>
            </a:r>
            <a:br>
              <a:rPr lang="en" altLang="zh-TW" dirty="0"/>
            </a:br>
            <a:br>
              <a:rPr lang="en" altLang="zh-TW" dirty="0"/>
            </a:br>
            <a:r>
              <a:rPr lang="en" altLang="zh-TW" dirty="0" err="1"/>
              <a:t>df_save</a:t>
            </a:r>
            <a:r>
              <a:rPr lang="en" altLang="zh-TW" dirty="0"/>
              <a:t> = </a:t>
            </a:r>
            <a:r>
              <a:rPr lang="en" altLang="zh-TW" dirty="0" err="1"/>
              <a:t>DataFrame</a:t>
            </a:r>
            <a:r>
              <a:rPr lang="en" altLang="zh-TW" dirty="0"/>
              <a:t>(save</a:t>
            </a:r>
            <a:r>
              <a:rPr lang="en" altLang="zh-TW" dirty="0">
                <a:effectLst/>
              </a:rPr>
              <a:t>, columns</a:t>
            </a:r>
            <a:r>
              <a:rPr lang="en" altLang="zh-TW" dirty="0"/>
              <a:t>=[</a:t>
            </a:r>
            <a:r>
              <a:rPr lang="en" altLang="zh-TW" dirty="0">
                <a:effectLst/>
              </a:rPr>
              <a:t>'term', 'frequency'</a:t>
            </a:r>
            <a:r>
              <a:rPr lang="en" altLang="zh-TW" dirty="0"/>
              <a:t>])</a:t>
            </a:r>
            <a:br>
              <a:rPr lang="en" altLang="zh-TW" dirty="0"/>
            </a:br>
            <a:r>
              <a:rPr lang="en" altLang="zh-TW" dirty="0" err="1"/>
              <a:t>df_save.to_csv</a:t>
            </a:r>
            <a:r>
              <a:rPr lang="en" altLang="zh-TW" dirty="0"/>
              <a:t>(</a:t>
            </a:r>
            <a:r>
              <a:rPr lang="en" altLang="zh-TW" dirty="0">
                <a:effectLst/>
              </a:rPr>
              <a:t>'./data/</a:t>
            </a:r>
            <a:r>
              <a:rPr lang="en" altLang="zh-TW" dirty="0" err="1">
                <a:effectLst/>
              </a:rPr>
              <a:t>tf.csv</a:t>
            </a:r>
            <a:r>
              <a:rPr lang="en" altLang="zh-TW" dirty="0">
                <a:effectLst/>
              </a:rPr>
              <a:t>', index</a:t>
            </a:r>
            <a:r>
              <a:rPr lang="en" altLang="zh-TW" dirty="0"/>
              <a:t>=</a:t>
            </a:r>
            <a:r>
              <a:rPr lang="en" altLang="zh-TW" dirty="0">
                <a:effectLst/>
              </a:rPr>
              <a:t>False, encoding</a:t>
            </a:r>
            <a:r>
              <a:rPr lang="en" altLang="zh-TW" dirty="0"/>
              <a:t>=</a:t>
            </a:r>
            <a:r>
              <a:rPr lang="en" altLang="zh-TW" dirty="0">
                <a:effectLst/>
              </a:rPr>
              <a:t>'utf-8'</a:t>
            </a:r>
            <a:r>
              <a:rPr lang="en" altLang="zh-TW" dirty="0"/>
              <a:t>)</a:t>
            </a:r>
            <a:endParaRPr lang="zh-TW" altLang="en-US" dirty="0"/>
          </a:p>
        </p:txBody>
      </p:sp>
      <p:sp>
        <p:nvSpPr>
          <p:cNvPr id="7" name="日期版面配置區 6">
            <a:extLst>
              <a:ext uri="{FF2B5EF4-FFF2-40B4-BE49-F238E27FC236}">
                <a16:creationId xmlns:a16="http://schemas.microsoft.com/office/drawing/2014/main" id="{B9D30338-7F4B-C44F-A9EB-493D122CC478}"/>
              </a:ext>
            </a:extLst>
          </p:cNvPr>
          <p:cNvSpPr>
            <a:spLocks noGrp="1"/>
          </p:cNvSpPr>
          <p:nvPr>
            <p:ph type="dt" sz="half" idx="10"/>
          </p:nvPr>
        </p:nvSpPr>
        <p:spPr/>
        <p:txBody>
          <a:bodyPr/>
          <a:lstStyle/>
          <a:p>
            <a:fld id="{EC160D67-1993-DE4D-B7AF-B10DFB620967}" type="datetime1">
              <a:rPr lang="zh-TW" altLang="en-US" smtClean="0"/>
              <a:t>2020/5/8</a:t>
            </a:fld>
            <a:endParaRPr lang="en-US"/>
          </a:p>
        </p:txBody>
      </p:sp>
      <p:sp>
        <p:nvSpPr>
          <p:cNvPr id="8" name="投影片編號版面配置區 7">
            <a:extLst>
              <a:ext uri="{FF2B5EF4-FFF2-40B4-BE49-F238E27FC236}">
                <a16:creationId xmlns:a16="http://schemas.microsoft.com/office/drawing/2014/main" id="{B4194080-1AC6-DB4A-9B98-1FB08975E191}"/>
              </a:ext>
            </a:extLst>
          </p:cNvPr>
          <p:cNvSpPr>
            <a:spLocks noGrp="1"/>
          </p:cNvSpPr>
          <p:nvPr>
            <p:ph type="sldNum" sz="quarter" idx="12"/>
          </p:nvPr>
        </p:nvSpPr>
        <p:spPr/>
        <p:txBody>
          <a:bodyPr/>
          <a:lstStyle/>
          <a:p>
            <a:fld id="{B2DC25EE-239B-4C5F-AAD1-255A7D5F1EE2}" type="slidenum">
              <a:rPr lang="en-US" smtClean="0"/>
              <a:t>22</a:t>
            </a:fld>
            <a:endParaRPr lang="en-US"/>
          </a:p>
        </p:txBody>
      </p:sp>
    </p:spTree>
    <p:extLst>
      <p:ext uri="{BB962C8B-B14F-4D97-AF65-F5344CB8AC3E}">
        <p14:creationId xmlns:p14="http://schemas.microsoft.com/office/powerpoint/2010/main" val="3033117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1: </a:t>
            </a:r>
            <a:r>
              <a:rPr kumimoji="1" lang="zh-CN" altLang="en-US" dirty="0"/>
              <a:t>文字雲</a:t>
            </a:r>
            <a:endParaRPr kumimoji="1" lang="en-US" altLang="zh-TW" dirty="0"/>
          </a:p>
        </p:txBody>
      </p:sp>
      <p:sp>
        <p:nvSpPr>
          <p:cNvPr id="3" name="矩形 2">
            <a:extLst>
              <a:ext uri="{FF2B5EF4-FFF2-40B4-BE49-F238E27FC236}">
                <a16:creationId xmlns:a16="http://schemas.microsoft.com/office/drawing/2014/main" id="{FE4BF5C2-26AF-8F4D-BC27-32404B895A9A}"/>
              </a:ext>
            </a:extLst>
          </p:cNvPr>
          <p:cNvSpPr/>
          <p:nvPr/>
        </p:nvSpPr>
        <p:spPr>
          <a:xfrm>
            <a:off x="1115569" y="2723331"/>
            <a:ext cx="10168128" cy="2031325"/>
          </a:xfrm>
          <a:prstGeom prst="rect">
            <a:avLst/>
          </a:prstGeom>
        </p:spPr>
        <p:txBody>
          <a:bodyPr wrap="square">
            <a:spAutoFit/>
          </a:bodyPr>
          <a:lstStyle/>
          <a:p>
            <a:r>
              <a:rPr lang="en" altLang="zh-TW" dirty="0"/>
              <a:t>pip3 install </a:t>
            </a:r>
            <a:r>
              <a:rPr lang="en" altLang="zh-TW" dirty="0" err="1"/>
              <a:t>wordcloud</a:t>
            </a:r>
            <a:endParaRPr lang="en" altLang="zh-TW" dirty="0"/>
          </a:p>
          <a:p>
            <a:endParaRPr lang="en" altLang="zh-TW" dirty="0">
              <a:effectLst/>
            </a:endParaRPr>
          </a:p>
          <a:p>
            <a:r>
              <a:rPr lang="en" altLang="zh-TW" dirty="0">
                <a:effectLst/>
              </a:rPr>
              <a:t>from </a:t>
            </a:r>
            <a:r>
              <a:rPr lang="en" altLang="zh-TW" dirty="0" err="1"/>
              <a:t>wordcloud</a:t>
            </a:r>
            <a:r>
              <a:rPr lang="en" altLang="zh-TW" dirty="0"/>
              <a:t> </a:t>
            </a:r>
            <a:r>
              <a:rPr lang="en" altLang="zh-TW" dirty="0">
                <a:effectLst/>
              </a:rPr>
              <a:t>import </a:t>
            </a:r>
            <a:r>
              <a:rPr lang="en" altLang="zh-TW" dirty="0" err="1"/>
              <a:t>WordCloud</a:t>
            </a:r>
            <a:endParaRPr lang="en" altLang="zh-TW" dirty="0"/>
          </a:p>
          <a:p>
            <a:br>
              <a:rPr lang="en" altLang="zh-TW" dirty="0"/>
            </a:br>
            <a:r>
              <a:rPr lang="en" altLang="zh-TW" dirty="0"/>
              <a:t>cloud = </a:t>
            </a:r>
            <a:r>
              <a:rPr lang="en" altLang="zh-TW" dirty="0" err="1"/>
              <a:t>WordCloud</a:t>
            </a:r>
            <a:r>
              <a:rPr lang="en" altLang="zh-TW" dirty="0"/>
              <a:t>(</a:t>
            </a:r>
            <a:r>
              <a:rPr lang="en" altLang="zh-TW" dirty="0" err="1">
                <a:effectLst/>
              </a:rPr>
              <a:t>font_path</a:t>
            </a:r>
            <a:r>
              <a:rPr lang="en" altLang="zh-TW" dirty="0"/>
              <a:t>=</a:t>
            </a:r>
            <a:r>
              <a:rPr lang="en" altLang="zh-TW" dirty="0">
                <a:effectLst/>
              </a:rPr>
              <a:t>“</a:t>
            </a:r>
            <a:r>
              <a:rPr lang="en" altLang="zh-TW" dirty="0" err="1">
                <a:effectLst/>
              </a:rPr>
              <a:t>msyh.ttf</a:t>
            </a:r>
            <a:r>
              <a:rPr lang="en" altLang="zh-TW" dirty="0">
                <a:effectLst/>
              </a:rPr>
              <a:t>”,</a:t>
            </a:r>
            <a:r>
              <a:rPr lang="zh-TW" altLang="en-US" dirty="0">
                <a:effectLst/>
              </a:rPr>
              <a:t> </a:t>
            </a:r>
            <a:r>
              <a:rPr lang="en" altLang="zh-TW" dirty="0" err="1">
                <a:effectLst/>
              </a:rPr>
              <a:t>background_color</a:t>
            </a:r>
            <a:r>
              <a:rPr lang="en" altLang="zh-TW" dirty="0"/>
              <a:t>=</a:t>
            </a:r>
            <a:r>
              <a:rPr lang="en" altLang="zh-TW" dirty="0">
                <a:effectLst/>
              </a:rPr>
              <a:t>"white"</a:t>
            </a:r>
            <a:r>
              <a:rPr lang="en" altLang="zh-TW" dirty="0"/>
              <a:t>).generate(</a:t>
            </a:r>
            <a:r>
              <a:rPr lang="en" altLang="zh-TW" dirty="0">
                <a:effectLst/>
              </a:rPr>
              <a:t>‘ '</a:t>
            </a:r>
            <a:r>
              <a:rPr lang="en" altLang="zh-TW" dirty="0"/>
              <a:t>.join(</a:t>
            </a:r>
            <a:r>
              <a:rPr lang="en-US" altLang="zh-TW" dirty="0"/>
              <a:t>output</a:t>
            </a:r>
            <a:r>
              <a:rPr lang="en" altLang="zh-TW" dirty="0"/>
              <a:t>))</a:t>
            </a:r>
            <a:br>
              <a:rPr lang="en" altLang="zh-TW" dirty="0"/>
            </a:br>
            <a:endParaRPr lang="en" altLang="zh-TW" dirty="0"/>
          </a:p>
          <a:p>
            <a:r>
              <a:rPr lang="en" altLang="zh-TW" dirty="0" err="1"/>
              <a:t>cloud.to_file</a:t>
            </a:r>
            <a:r>
              <a:rPr lang="en" altLang="zh-TW" dirty="0"/>
              <a:t>(</a:t>
            </a:r>
            <a:r>
              <a:rPr lang="en" altLang="zh-TW" dirty="0">
                <a:effectLst/>
              </a:rPr>
              <a:t>'</a:t>
            </a:r>
            <a:r>
              <a:rPr lang="en" altLang="zh-TW" dirty="0" err="1">
                <a:effectLst/>
              </a:rPr>
              <a:t>output.png</a:t>
            </a:r>
            <a:r>
              <a:rPr lang="en" altLang="zh-TW" dirty="0">
                <a:effectLst/>
              </a:rPr>
              <a:t>'</a:t>
            </a:r>
            <a:r>
              <a:rPr lang="en" altLang="zh-TW" dirty="0"/>
              <a:t>)</a:t>
            </a:r>
            <a:endParaRPr lang="zh-TW" altLang="en-US" dirty="0"/>
          </a:p>
        </p:txBody>
      </p:sp>
      <p:sp>
        <p:nvSpPr>
          <p:cNvPr id="4" name="矩形 3">
            <a:extLst>
              <a:ext uri="{FF2B5EF4-FFF2-40B4-BE49-F238E27FC236}">
                <a16:creationId xmlns:a16="http://schemas.microsoft.com/office/drawing/2014/main" id="{BBAB0635-F9DE-C545-AB6A-6C2DECAD329D}"/>
              </a:ext>
            </a:extLst>
          </p:cNvPr>
          <p:cNvSpPr/>
          <p:nvPr/>
        </p:nvSpPr>
        <p:spPr>
          <a:xfrm>
            <a:off x="1115568" y="4862120"/>
            <a:ext cx="9014904" cy="369332"/>
          </a:xfrm>
          <a:prstGeom prst="rect">
            <a:avLst/>
          </a:prstGeom>
        </p:spPr>
        <p:txBody>
          <a:bodyPr wrap="none">
            <a:spAutoFit/>
          </a:bodyPr>
          <a:lstStyle/>
          <a:p>
            <a:r>
              <a:rPr lang="en" altLang="zh-TW" dirty="0"/>
              <a:t>generate(</a:t>
            </a:r>
            <a:r>
              <a:rPr lang="zh-CN" altLang="en-US" dirty="0">
                <a:solidFill>
                  <a:srgbClr val="6A8759"/>
                </a:solidFill>
              </a:rPr>
              <a:t>因為他只接受文字或是</a:t>
            </a:r>
            <a:r>
              <a:rPr lang="en-US" altLang="zh-CN" dirty="0">
                <a:solidFill>
                  <a:srgbClr val="6A8759"/>
                </a:solidFill>
              </a:rPr>
              <a:t>byte, </a:t>
            </a:r>
            <a:r>
              <a:rPr lang="zh-CN" altLang="en-US" dirty="0">
                <a:solidFill>
                  <a:srgbClr val="6A8759"/>
                </a:solidFill>
              </a:rPr>
              <a:t>所以將我們剛剛段完詞的</a:t>
            </a:r>
            <a:r>
              <a:rPr lang="en-US" altLang="zh-CN" dirty="0">
                <a:solidFill>
                  <a:srgbClr val="6A8759"/>
                </a:solidFill>
              </a:rPr>
              <a:t>output</a:t>
            </a:r>
            <a:r>
              <a:rPr lang="zh-CN" altLang="en-US" dirty="0">
                <a:solidFill>
                  <a:srgbClr val="6A8759"/>
                </a:solidFill>
              </a:rPr>
              <a:t>用空白接起來</a:t>
            </a:r>
            <a:r>
              <a:rPr lang="en" altLang="zh-TW" dirty="0"/>
              <a:t>)</a:t>
            </a:r>
            <a:endParaRPr lang="zh-TW" altLang="en-US" dirty="0"/>
          </a:p>
        </p:txBody>
      </p:sp>
      <p:sp>
        <p:nvSpPr>
          <p:cNvPr id="7" name="日期版面配置區 6">
            <a:extLst>
              <a:ext uri="{FF2B5EF4-FFF2-40B4-BE49-F238E27FC236}">
                <a16:creationId xmlns:a16="http://schemas.microsoft.com/office/drawing/2014/main" id="{C3160EFC-A20F-AB42-87A4-830C2B491870}"/>
              </a:ext>
            </a:extLst>
          </p:cNvPr>
          <p:cNvSpPr>
            <a:spLocks noGrp="1"/>
          </p:cNvSpPr>
          <p:nvPr>
            <p:ph type="dt" sz="half" idx="10"/>
          </p:nvPr>
        </p:nvSpPr>
        <p:spPr/>
        <p:txBody>
          <a:bodyPr/>
          <a:lstStyle/>
          <a:p>
            <a:fld id="{7F0153EC-EA02-2E43-9906-A837D9BE642C}" type="datetime1">
              <a:rPr lang="zh-TW" altLang="en-US" smtClean="0"/>
              <a:t>2020/5/8</a:t>
            </a:fld>
            <a:endParaRPr lang="en-US"/>
          </a:p>
        </p:txBody>
      </p:sp>
      <p:sp>
        <p:nvSpPr>
          <p:cNvPr id="8" name="投影片編號版面配置區 7">
            <a:extLst>
              <a:ext uri="{FF2B5EF4-FFF2-40B4-BE49-F238E27FC236}">
                <a16:creationId xmlns:a16="http://schemas.microsoft.com/office/drawing/2014/main" id="{FAB73536-F320-9749-A49C-8F67AD1FA458}"/>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3025644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1: </a:t>
            </a:r>
            <a:r>
              <a:rPr kumimoji="1" lang="zh-CN" altLang="en-US" dirty="0"/>
              <a:t>文字雲</a:t>
            </a:r>
            <a:endParaRPr kumimoji="1" lang="en-US" altLang="zh-TW" dirty="0"/>
          </a:p>
        </p:txBody>
      </p:sp>
      <p:pic>
        <p:nvPicPr>
          <p:cNvPr id="6" name="圖片 5" descr="一張含有 文字, 食物 的圖片&#10;&#10;自動產生的描述">
            <a:extLst>
              <a:ext uri="{FF2B5EF4-FFF2-40B4-BE49-F238E27FC236}">
                <a16:creationId xmlns:a16="http://schemas.microsoft.com/office/drawing/2014/main" id="{DFBBF822-6612-BF4B-BE90-20EB7B574F27}"/>
              </a:ext>
            </a:extLst>
          </p:cNvPr>
          <p:cNvPicPr>
            <a:picLocks noChangeAspect="1"/>
          </p:cNvPicPr>
          <p:nvPr/>
        </p:nvPicPr>
        <p:blipFill>
          <a:blip r:embed="rId2"/>
          <a:stretch>
            <a:fillRect/>
          </a:stretch>
        </p:blipFill>
        <p:spPr>
          <a:xfrm>
            <a:off x="2057478" y="2167206"/>
            <a:ext cx="8284308" cy="4142154"/>
          </a:xfrm>
          <a:prstGeom prst="rect">
            <a:avLst/>
          </a:prstGeom>
        </p:spPr>
      </p:pic>
      <p:sp>
        <p:nvSpPr>
          <p:cNvPr id="7" name="日期版面配置區 6">
            <a:extLst>
              <a:ext uri="{FF2B5EF4-FFF2-40B4-BE49-F238E27FC236}">
                <a16:creationId xmlns:a16="http://schemas.microsoft.com/office/drawing/2014/main" id="{D28E6480-5866-D148-B979-E4839D502A3A}"/>
              </a:ext>
            </a:extLst>
          </p:cNvPr>
          <p:cNvSpPr>
            <a:spLocks noGrp="1"/>
          </p:cNvSpPr>
          <p:nvPr>
            <p:ph type="dt" sz="half" idx="10"/>
          </p:nvPr>
        </p:nvSpPr>
        <p:spPr/>
        <p:txBody>
          <a:bodyPr/>
          <a:lstStyle/>
          <a:p>
            <a:fld id="{20089649-09C8-2E4C-B817-19338A116AF4}" type="datetime1">
              <a:rPr lang="zh-TW" altLang="en-US" smtClean="0"/>
              <a:t>2020/5/8</a:t>
            </a:fld>
            <a:endParaRPr lang="en-US"/>
          </a:p>
        </p:txBody>
      </p:sp>
      <p:sp>
        <p:nvSpPr>
          <p:cNvPr id="8" name="投影片編號版面配置區 7">
            <a:extLst>
              <a:ext uri="{FF2B5EF4-FFF2-40B4-BE49-F238E27FC236}">
                <a16:creationId xmlns:a16="http://schemas.microsoft.com/office/drawing/2014/main" id="{E4AF75EF-1BC2-B848-83B8-4AE52106C36C}"/>
              </a:ext>
            </a:extLst>
          </p:cNvPr>
          <p:cNvSpPr>
            <a:spLocks noGrp="1"/>
          </p:cNvSpPr>
          <p:nvPr>
            <p:ph type="sldNum" sz="quarter" idx="12"/>
          </p:nvPr>
        </p:nvSpPr>
        <p:spPr/>
        <p:txBody>
          <a:bodyPr/>
          <a:lstStyle/>
          <a:p>
            <a:fld id="{B2DC25EE-239B-4C5F-AAD1-255A7D5F1EE2}" type="slidenum">
              <a:rPr lang="en-US" smtClean="0"/>
              <a:t>24</a:t>
            </a:fld>
            <a:endParaRPr lang="en-US"/>
          </a:p>
        </p:txBody>
      </p:sp>
    </p:spTree>
    <p:extLst>
      <p:ext uri="{BB962C8B-B14F-4D97-AF65-F5344CB8AC3E}">
        <p14:creationId xmlns:p14="http://schemas.microsoft.com/office/powerpoint/2010/main" val="2468902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2: Word embedding</a:t>
            </a:r>
            <a:endParaRPr kumimoji="1" lang="en-US" altLang="zh-TW" dirty="0"/>
          </a:p>
        </p:txBody>
      </p:sp>
      <p:sp>
        <p:nvSpPr>
          <p:cNvPr id="3" name="日期版面配置區 2">
            <a:extLst>
              <a:ext uri="{FF2B5EF4-FFF2-40B4-BE49-F238E27FC236}">
                <a16:creationId xmlns:a16="http://schemas.microsoft.com/office/drawing/2014/main" id="{9ED5B661-9548-384F-BA23-A3EDA74C0622}"/>
              </a:ext>
            </a:extLst>
          </p:cNvPr>
          <p:cNvSpPr>
            <a:spLocks noGrp="1"/>
          </p:cNvSpPr>
          <p:nvPr>
            <p:ph type="dt" sz="half" idx="10"/>
          </p:nvPr>
        </p:nvSpPr>
        <p:spPr/>
        <p:txBody>
          <a:bodyPr/>
          <a:lstStyle/>
          <a:p>
            <a:fld id="{8A762439-6EE1-8146-8084-670403F3B426}" type="datetime1">
              <a:rPr lang="zh-TW" altLang="en-US" smtClean="0"/>
              <a:t>2020/5/8</a:t>
            </a:fld>
            <a:endParaRPr lang="en-US"/>
          </a:p>
        </p:txBody>
      </p:sp>
      <p:sp>
        <p:nvSpPr>
          <p:cNvPr id="4" name="投影片編號版面配置區 3">
            <a:extLst>
              <a:ext uri="{FF2B5EF4-FFF2-40B4-BE49-F238E27FC236}">
                <a16:creationId xmlns:a16="http://schemas.microsoft.com/office/drawing/2014/main" id="{9EAC3D56-E0F8-4742-8443-BA3E0AC0F3C2}"/>
              </a:ext>
            </a:extLst>
          </p:cNvPr>
          <p:cNvSpPr>
            <a:spLocks noGrp="1"/>
          </p:cNvSpPr>
          <p:nvPr>
            <p:ph type="sldNum" sz="quarter" idx="12"/>
          </p:nvPr>
        </p:nvSpPr>
        <p:spPr/>
        <p:txBody>
          <a:bodyPr/>
          <a:lstStyle/>
          <a:p>
            <a:fld id="{B2DC25EE-239B-4C5F-AAD1-255A7D5F1EE2}" type="slidenum">
              <a:rPr lang="en-US" smtClean="0"/>
              <a:t>25</a:t>
            </a:fld>
            <a:endParaRPr lang="en-US"/>
          </a:p>
        </p:txBody>
      </p:sp>
      <p:sp>
        <p:nvSpPr>
          <p:cNvPr id="5" name="文字方塊 4">
            <a:extLst>
              <a:ext uri="{FF2B5EF4-FFF2-40B4-BE49-F238E27FC236}">
                <a16:creationId xmlns:a16="http://schemas.microsoft.com/office/drawing/2014/main" id="{EFF335AA-0C72-E84D-B3B9-9E1348FFD939}"/>
              </a:ext>
            </a:extLst>
          </p:cNvPr>
          <p:cNvSpPr txBox="1"/>
          <p:nvPr/>
        </p:nvSpPr>
        <p:spPr>
          <a:xfrm>
            <a:off x="4548249" y="2457610"/>
            <a:ext cx="3057247" cy="1384995"/>
          </a:xfrm>
          <a:prstGeom prst="rect">
            <a:avLst/>
          </a:prstGeom>
          <a:noFill/>
        </p:spPr>
        <p:txBody>
          <a:bodyPr wrap="none" rtlCol="0">
            <a:spAutoFit/>
          </a:bodyPr>
          <a:lstStyle/>
          <a:p>
            <a:r>
              <a:rPr kumimoji="1" lang="zh-CN" altLang="en-US" sz="2800" dirty="0"/>
              <a:t>可作為兩個用途：</a:t>
            </a:r>
            <a:endParaRPr kumimoji="1" lang="en-US" altLang="zh-CN" sz="2800" dirty="0"/>
          </a:p>
          <a:p>
            <a:pPr marL="514350" indent="-514350">
              <a:buFont typeface="+mj-lt"/>
              <a:buAutoNum type="arabicPeriod"/>
            </a:pPr>
            <a:r>
              <a:rPr kumimoji="1" lang="zh-CN" altLang="en-US" sz="2800" dirty="0"/>
              <a:t>文字特徵</a:t>
            </a:r>
            <a:endParaRPr kumimoji="1" lang="en-US" altLang="zh-CN" sz="2800" dirty="0"/>
          </a:p>
          <a:p>
            <a:pPr marL="514350" indent="-514350">
              <a:buFont typeface="+mj-lt"/>
              <a:buAutoNum type="arabicPeriod"/>
            </a:pPr>
            <a:r>
              <a:rPr kumimoji="1" lang="zh-CN" altLang="en-US" sz="2800" dirty="0"/>
              <a:t>文字表達</a:t>
            </a:r>
            <a:endParaRPr kumimoji="1" lang="zh-TW" altLang="en-US" sz="2800" dirty="0"/>
          </a:p>
        </p:txBody>
      </p:sp>
      <p:sp>
        <p:nvSpPr>
          <p:cNvPr id="8" name="矩形 7">
            <a:extLst>
              <a:ext uri="{FF2B5EF4-FFF2-40B4-BE49-F238E27FC236}">
                <a16:creationId xmlns:a16="http://schemas.microsoft.com/office/drawing/2014/main" id="{69A3BD24-A577-854F-AD58-1AACD580BC1C}"/>
              </a:ext>
            </a:extLst>
          </p:cNvPr>
          <p:cNvSpPr/>
          <p:nvPr/>
        </p:nvSpPr>
        <p:spPr>
          <a:xfrm>
            <a:off x="472237" y="4610925"/>
            <a:ext cx="4539154" cy="523220"/>
          </a:xfrm>
          <a:prstGeom prst="rect">
            <a:avLst/>
          </a:prstGeom>
        </p:spPr>
        <p:txBody>
          <a:bodyPr wrap="square">
            <a:spAutoFit/>
          </a:bodyPr>
          <a:lstStyle/>
          <a:p>
            <a:pPr algn="just"/>
            <a:r>
              <a:rPr lang="zh-TW" altLang="en-US" sz="2800" dirty="0"/>
              <a:t>['半導體', '產業', '協會']</a:t>
            </a:r>
          </a:p>
        </p:txBody>
      </p:sp>
      <p:sp>
        <p:nvSpPr>
          <p:cNvPr id="9" name="矩形 8">
            <a:extLst>
              <a:ext uri="{FF2B5EF4-FFF2-40B4-BE49-F238E27FC236}">
                <a16:creationId xmlns:a16="http://schemas.microsoft.com/office/drawing/2014/main" id="{C8B4DA58-0EEC-064C-A737-1AF417603F15}"/>
              </a:ext>
            </a:extLst>
          </p:cNvPr>
          <p:cNvSpPr/>
          <p:nvPr/>
        </p:nvSpPr>
        <p:spPr>
          <a:xfrm>
            <a:off x="5161964" y="4395481"/>
            <a:ext cx="1868072" cy="954107"/>
          </a:xfrm>
          <a:prstGeom prst="rect">
            <a:avLst/>
          </a:prstGeom>
        </p:spPr>
        <p:txBody>
          <a:bodyPr wrap="square">
            <a:spAutoFit/>
          </a:bodyPr>
          <a:lstStyle/>
          <a:p>
            <a:pPr algn="ctr"/>
            <a:r>
              <a:rPr lang="en-US" altLang="zh-TW" sz="3200" dirty="0"/>
              <a:t>Vector</a:t>
            </a:r>
          </a:p>
          <a:p>
            <a:pPr algn="ctr"/>
            <a:r>
              <a:rPr lang="en-US" altLang="zh-TW" sz="2400" dirty="0">
                <a:solidFill>
                  <a:srgbClr val="FF0000"/>
                </a:solidFill>
              </a:rPr>
              <a:t>If size =2</a:t>
            </a:r>
            <a:endParaRPr lang="zh-TW" altLang="en-US" sz="2400" dirty="0">
              <a:solidFill>
                <a:srgbClr val="FF0000"/>
              </a:solidFill>
            </a:endParaRPr>
          </a:p>
        </p:txBody>
      </p:sp>
      <p:sp>
        <p:nvSpPr>
          <p:cNvPr id="10" name="矩形 9">
            <a:extLst>
              <a:ext uri="{FF2B5EF4-FFF2-40B4-BE49-F238E27FC236}">
                <a16:creationId xmlns:a16="http://schemas.microsoft.com/office/drawing/2014/main" id="{EF16ADEF-57E8-AE4A-B2E1-39B5F89DB5F1}"/>
              </a:ext>
            </a:extLst>
          </p:cNvPr>
          <p:cNvSpPr/>
          <p:nvPr/>
        </p:nvSpPr>
        <p:spPr>
          <a:xfrm>
            <a:off x="8426723" y="4180036"/>
            <a:ext cx="2743200" cy="1384995"/>
          </a:xfrm>
          <a:prstGeom prst="rect">
            <a:avLst/>
          </a:prstGeom>
        </p:spPr>
        <p:txBody>
          <a:bodyPr wrap="square">
            <a:spAutoFit/>
          </a:bodyPr>
          <a:lstStyle/>
          <a:p>
            <a:pPr algn="just"/>
            <a:r>
              <a:rPr lang="zh-TW" altLang="en-US" sz="2800" dirty="0"/>
              <a:t>[</a:t>
            </a:r>
            <a:r>
              <a:rPr lang="en-US" altLang="zh-TW" sz="2800" dirty="0"/>
              <a:t>[0.123, -0.456]</a:t>
            </a:r>
            <a:r>
              <a:rPr lang="zh-TW" altLang="en-US" sz="2800" dirty="0"/>
              <a:t>,</a:t>
            </a:r>
            <a:endParaRPr lang="en-US" altLang="zh-TW" sz="2800" dirty="0"/>
          </a:p>
          <a:p>
            <a:pPr algn="just"/>
            <a:r>
              <a:rPr lang="en-US" altLang="zh-TW" sz="2800" dirty="0"/>
              <a:t>[0.789, -0.321]</a:t>
            </a:r>
            <a:r>
              <a:rPr lang="zh-TW" altLang="en-US" sz="2800" dirty="0"/>
              <a:t>,</a:t>
            </a:r>
            <a:endParaRPr lang="en-US" altLang="zh-TW" sz="2800" dirty="0"/>
          </a:p>
          <a:p>
            <a:pPr algn="just"/>
            <a:r>
              <a:rPr lang="en-US" altLang="zh-TW" sz="2800" dirty="0"/>
              <a:t>[0.654, -0.888]</a:t>
            </a:r>
            <a:r>
              <a:rPr lang="zh-TW" altLang="en-US" sz="2800" dirty="0"/>
              <a:t>]</a:t>
            </a:r>
          </a:p>
        </p:txBody>
      </p:sp>
      <p:sp>
        <p:nvSpPr>
          <p:cNvPr id="11" name="向右箭號 10">
            <a:extLst>
              <a:ext uri="{FF2B5EF4-FFF2-40B4-BE49-F238E27FC236}">
                <a16:creationId xmlns:a16="http://schemas.microsoft.com/office/drawing/2014/main" id="{C66E9DB1-EBD3-E342-99DF-D7DB8AF71FD6}"/>
              </a:ext>
            </a:extLst>
          </p:cNvPr>
          <p:cNvSpPr/>
          <p:nvPr/>
        </p:nvSpPr>
        <p:spPr>
          <a:xfrm>
            <a:off x="4548249" y="4700953"/>
            <a:ext cx="570017" cy="43319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
        <p:nvSpPr>
          <p:cNvPr id="12" name="向右箭號 11">
            <a:extLst>
              <a:ext uri="{FF2B5EF4-FFF2-40B4-BE49-F238E27FC236}">
                <a16:creationId xmlns:a16="http://schemas.microsoft.com/office/drawing/2014/main" id="{506B3E34-02FD-024A-AF4C-DD096C5DD120}"/>
              </a:ext>
            </a:extLst>
          </p:cNvPr>
          <p:cNvSpPr/>
          <p:nvPr/>
        </p:nvSpPr>
        <p:spPr>
          <a:xfrm>
            <a:off x="7443371" y="4655937"/>
            <a:ext cx="570017" cy="43319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574339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應用</a:t>
            </a:r>
            <a:r>
              <a:rPr kumimoji="1" lang="en-US" altLang="zh-CN" dirty="0"/>
              <a:t>2: Word embedding</a:t>
            </a:r>
            <a:endParaRPr kumimoji="1" lang="en-US" altLang="zh-TW" dirty="0"/>
          </a:p>
        </p:txBody>
      </p:sp>
      <p:sp>
        <p:nvSpPr>
          <p:cNvPr id="3" name="日期版面配置區 2">
            <a:extLst>
              <a:ext uri="{FF2B5EF4-FFF2-40B4-BE49-F238E27FC236}">
                <a16:creationId xmlns:a16="http://schemas.microsoft.com/office/drawing/2014/main" id="{9ED5B661-9548-384F-BA23-A3EDA74C0622}"/>
              </a:ext>
            </a:extLst>
          </p:cNvPr>
          <p:cNvSpPr>
            <a:spLocks noGrp="1"/>
          </p:cNvSpPr>
          <p:nvPr>
            <p:ph type="dt" sz="half" idx="10"/>
          </p:nvPr>
        </p:nvSpPr>
        <p:spPr/>
        <p:txBody>
          <a:bodyPr/>
          <a:lstStyle/>
          <a:p>
            <a:fld id="{8A762439-6EE1-8146-8084-670403F3B426}" type="datetime1">
              <a:rPr lang="zh-TW" altLang="en-US" smtClean="0"/>
              <a:t>2020/5/8</a:t>
            </a:fld>
            <a:endParaRPr lang="en-US"/>
          </a:p>
        </p:txBody>
      </p:sp>
      <p:sp>
        <p:nvSpPr>
          <p:cNvPr id="4" name="投影片編號版面配置區 3">
            <a:extLst>
              <a:ext uri="{FF2B5EF4-FFF2-40B4-BE49-F238E27FC236}">
                <a16:creationId xmlns:a16="http://schemas.microsoft.com/office/drawing/2014/main" id="{9EAC3D56-E0F8-4742-8443-BA3E0AC0F3C2}"/>
              </a:ext>
            </a:extLst>
          </p:cNvPr>
          <p:cNvSpPr>
            <a:spLocks noGrp="1"/>
          </p:cNvSpPr>
          <p:nvPr>
            <p:ph type="sldNum" sz="quarter" idx="12"/>
          </p:nvPr>
        </p:nvSpPr>
        <p:spPr/>
        <p:txBody>
          <a:bodyPr/>
          <a:lstStyle/>
          <a:p>
            <a:fld id="{B2DC25EE-239B-4C5F-AAD1-255A7D5F1EE2}" type="slidenum">
              <a:rPr lang="en-US" smtClean="0"/>
              <a:t>26</a:t>
            </a:fld>
            <a:endParaRPr lang="en-US"/>
          </a:p>
        </p:txBody>
      </p:sp>
      <p:sp>
        <p:nvSpPr>
          <p:cNvPr id="7" name="矩形 6">
            <a:extLst>
              <a:ext uri="{FF2B5EF4-FFF2-40B4-BE49-F238E27FC236}">
                <a16:creationId xmlns:a16="http://schemas.microsoft.com/office/drawing/2014/main" id="{C6986438-3F24-EA4E-B79F-8DF12F6B2DD1}"/>
              </a:ext>
            </a:extLst>
          </p:cNvPr>
          <p:cNvSpPr/>
          <p:nvPr/>
        </p:nvSpPr>
        <p:spPr>
          <a:xfrm>
            <a:off x="786305" y="2773410"/>
            <a:ext cx="7657051" cy="2953244"/>
          </a:xfrm>
          <a:prstGeom prst="rect">
            <a:avLst/>
          </a:prstGeom>
        </p:spPr>
        <p:txBody>
          <a:bodyPr wrap="square">
            <a:spAutoFit/>
          </a:bodyPr>
          <a:lstStyle/>
          <a:p>
            <a:pPr>
              <a:lnSpc>
                <a:spcPct val="150000"/>
              </a:lnSpc>
            </a:pPr>
            <a:r>
              <a:rPr lang="en" altLang="zh-TW" dirty="0"/>
              <a:t>pip3 install </a:t>
            </a:r>
            <a:r>
              <a:rPr lang="en" altLang="zh-TW" dirty="0" err="1"/>
              <a:t>gensim</a:t>
            </a:r>
            <a:endParaRPr lang="en" altLang="zh-TW" dirty="0"/>
          </a:p>
          <a:p>
            <a:pPr>
              <a:lnSpc>
                <a:spcPct val="150000"/>
              </a:lnSpc>
            </a:pPr>
            <a:endParaRPr lang="en" altLang="zh-TW" dirty="0">
              <a:solidFill>
                <a:srgbClr val="CC7832"/>
              </a:solidFill>
              <a:effectLst/>
            </a:endParaRPr>
          </a:p>
          <a:p>
            <a:pPr>
              <a:lnSpc>
                <a:spcPct val="150000"/>
              </a:lnSpc>
            </a:pPr>
            <a:r>
              <a:rPr lang="en" altLang="zh-TW" dirty="0"/>
              <a:t>from </a:t>
            </a:r>
            <a:r>
              <a:rPr lang="en" altLang="zh-TW" dirty="0" err="1"/>
              <a:t>gensim.models.fasttext</a:t>
            </a:r>
            <a:r>
              <a:rPr lang="en" altLang="zh-TW" dirty="0"/>
              <a:t> import </a:t>
            </a:r>
            <a:r>
              <a:rPr lang="en" altLang="zh-TW" dirty="0" err="1"/>
              <a:t>FastText</a:t>
            </a:r>
            <a:r>
              <a:rPr lang="zh-TW" altLang="en-US" dirty="0"/>
              <a:t> </a:t>
            </a:r>
            <a:endParaRPr lang="en-US" altLang="zh-TW" dirty="0"/>
          </a:p>
          <a:p>
            <a:pPr>
              <a:lnSpc>
                <a:spcPct val="150000"/>
              </a:lnSpc>
            </a:pPr>
            <a:r>
              <a:rPr lang="en" altLang="zh-TW" dirty="0"/>
              <a:t>(</a:t>
            </a:r>
            <a:r>
              <a:rPr lang="en-US" altLang="zh-CN" dirty="0"/>
              <a:t>word2vec</a:t>
            </a:r>
            <a:r>
              <a:rPr lang="zh-CN" altLang="en-US" dirty="0"/>
              <a:t>也可以但無法</a:t>
            </a:r>
            <a:r>
              <a:rPr lang="en-US" altLang="zh-CN" dirty="0"/>
              <a:t>OOV</a:t>
            </a:r>
            <a:r>
              <a:rPr lang="en" altLang="zh-TW" dirty="0"/>
              <a:t>)</a:t>
            </a:r>
          </a:p>
          <a:p>
            <a:pPr>
              <a:lnSpc>
                <a:spcPct val="150000"/>
              </a:lnSpc>
            </a:pPr>
            <a:r>
              <a:rPr lang="en" altLang="zh-TW" dirty="0"/>
              <a:t>model = </a:t>
            </a:r>
            <a:r>
              <a:rPr lang="en" altLang="zh-TW" dirty="0" err="1"/>
              <a:t>FastText</a:t>
            </a:r>
            <a:r>
              <a:rPr lang="en" altLang="zh-TW" dirty="0"/>
              <a:t>(dataset, </a:t>
            </a:r>
            <a:r>
              <a:rPr lang="en" altLang="zh-TW" dirty="0" err="1"/>
              <a:t>min_count</a:t>
            </a:r>
            <a:r>
              <a:rPr lang="en" altLang="zh-TW" dirty="0"/>
              <a:t>=1, workers=8)</a:t>
            </a:r>
          </a:p>
          <a:p>
            <a:pPr>
              <a:lnSpc>
                <a:spcPct val="150000"/>
              </a:lnSpc>
            </a:pPr>
            <a:r>
              <a:rPr lang="en-US" altLang="zh-TW" dirty="0"/>
              <a:t>get</a:t>
            </a:r>
            <a:r>
              <a:rPr lang="en" altLang="zh-TW" dirty="0"/>
              <a:t>_vector = </a:t>
            </a:r>
            <a:r>
              <a:rPr lang="en" altLang="zh-TW" dirty="0" err="1"/>
              <a:t>model.wv</a:t>
            </a:r>
            <a:r>
              <a:rPr lang="en" altLang="zh-TW" dirty="0"/>
              <a:t>[‘</a:t>
            </a:r>
            <a:r>
              <a:rPr lang="zh-CN" altLang="en-US" dirty="0"/>
              <a:t>半導體</a:t>
            </a:r>
            <a:r>
              <a:rPr lang="en" altLang="zh-TW" dirty="0"/>
              <a:t>'] # get vector for word</a:t>
            </a:r>
          </a:p>
          <a:p>
            <a:pPr>
              <a:lnSpc>
                <a:spcPct val="150000"/>
              </a:lnSpc>
            </a:pPr>
            <a:r>
              <a:rPr lang="en-US" altLang="zh-TW" dirty="0"/>
              <a:t>OOV</a:t>
            </a:r>
            <a:r>
              <a:rPr lang="en" altLang="zh-TW" dirty="0"/>
              <a:t>_vector = </a:t>
            </a:r>
            <a:r>
              <a:rPr lang="en" altLang="zh-TW" dirty="0" err="1"/>
              <a:t>model.wv</a:t>
            </a:r>
            <a:r>
              <a:rPr lang="en" altLang="zh-TW" dirty="0"/>
              <a:t>[‘</a:t>
            </a:r>
            <a:r>
              <a:rPr lang="zh-CN" altLang="en-US" dirty="0"/>
              <a:t>滷肉飯</a:t>
            </a:r>
            <a:r>
              <a:rPr lang="en" altLang="zh-TW" dirty="0"/>
              <a:t>'] # get vector for out-of-vocab word</a:t>
            </a:r>
          </a:p>
        </p:txBody>
      </p:sp>
      <p:sp>
        <p:nvSpPr>
          <p:cNvPr id="6" name="矩形 5">
            <a:extLst>
              <a:ext uri="{FF2B5EF4-FFF2-40B4-BE49-F238E27FC236}">
                <a16:creationId xmlns:a16="http://schemas.microsoft.com/office/drawing/2014/main" id="{4BB76A85-D642-EF4D-AFD2-F31BF195C57A}"/>
              </a:ext>
            </a:extLst>
          </p:cNvPr>
          <p:cNvSpPr/>
          <p:nvPr/>
        </p:nvSpPr>
        <p:spPr>
          <a:xfrm>
            <a:off x="9416966" y="2650566"/>
            <a:ext cx="958276" cy="369332"/>
          </a:xfrm>
          <a:prstGeom prst="rect">
            <a:avLst/>
          </a:prstGeom>
        </p:spPr>
        <p:txBody>
          <a:bodyPr wrap="none">
            <a:spAutoFit/>
          </a:bodyPr>
          <a:lstStyle/>
          <a:p>
            <a:r>
              <a:rPr lang="en" altLang="zh-TW" dirty="0"/>
              <a:t>dataset</a:t>
            </a:r>
            <a:endParaRPr lang="zh-TW" altLang="en-US" dirty="0"/>
          </a:p>
        </p:txBody>
      </p:sp>
      <p:sp>
        <p:nvSpPr>
          <p:cNvPr id="8" name="矩形 7">
            <a:extLst>
              <a:ext uri="{FF2B5EF4-FFF2-40B4-BE49-F238E27FC236}">
                <a16:creationId xmlns:a16="http://schemas.microsoft.com/office/drawing/2014/main" id="{74ABF016-1706-D446-A253-0C520766A6E2}"/>
              </a:ext>
            </a:extLst>
          </p:cNvPr>
          <p:cNvSpPr/>
          <p:nvPr/>
        </p:nvSpPr>
        <p:spPr>
          <a:xfrm>
            <a:off x="8053449" y="3236546"/>
            <a:ext cx="3685309" cy="369332"/>
          </a:xfrm>
          <a:prstGeom prst="rect">
            <a:avLst/>
          </a:prstGeom>
        </p:spPr>
        <p:txBody>
          <a:bodyPr wrap="square">
            <a:spAutoFit/>
          </a:bodyPr>
          <a:lstStyle/>
          <a:p>
            <a:pPr algn="just"/>
            <a:r>
              <a:rPr lang="en-US" altLang="zh-TW" dirty="0"/>
              <a:t>[</a:t>
            </a:r>
            <a:r>
              <a:rPr lang="zh-TW" altLang="en-US" dirty="0"/>
              <a:t>['半導體', '產業', '協會', ‘公布’</a:t>
            </a:r>
            <a:r>
              <a:rPr lang="en-US" altLang="zh-TW" dirty="0"/>
              <a:t>…..</a:t>
            </a:r>
            <a:r>
              <a:rPr lang="zh-TW" altLang="en-US" dirty="0"/>
              <a:t>]</a:t>
            </a:r>
            <a:r>
              <a:rPr lang="en-US" altLang="zh-TW" dirty="0"/>
              <a:t>,</a:t>
            </a:r>
            <a:endParaRPr lang="zh-TW" altLang="en-US" dirty="0"/>
          </a:p>
        </p:txBody>
      </p:sp>
      <p:sp>
        <p:nvSpPr>
          <p:cNvPr id="9" name="矩形 8">
            <a:extLst>
              <a:ext uri="{FF2B5EF4-FFF2-40B4-BE49-F238E27FC236}">
                <a16:creationId xmlns:a16="http://schemas.microsoft.com/office/drawing/2014/main" id="{7A3B3109-00DB-BF4F-9B9B-B525F6C1BCB5}"/>
              </a:ext>
            </a:extLst>
          </p:cNvPr>
          <p:cNvSpPr/>
          <p:nvPr/>
        </p:nvSpPr>
        <p:spPr>
          <a:xfrm>
            <a:off x="8112823" y="3601212"/>
            <a:ext cx="3685309" cy="369332"/>
          </a:xfrm>
          <a:prstGeom prst="rect">
            <a:avLst/>
          </a:prstGeom>
        </p:spPr>
        <p:txBody>
          <a:bodyPr wrap="square">
            <a:spAutoFit/>
          </a:bodyPr>
          <a:lstStyle/>
          <a:p>
            <a:pPr algn="just"/>
            <a:r>
              <a:rPr lang="zh-TW" altLang="en-US" dirty="0"/>
              <a:t>[‘</a:t>
            </a:r>
            <a:r>
              <a:rPr lang="zh-CN" altLang="en-US" dirty="0"/>
              <a:t>台泥</a:t>
            </a:r>
            <a:r>
              <a:rPr lang="zh-TW" altLang="en-US" dirty="0"/>
              <a:t>’, ‘產業’, ‘股價’, ‘大漲’</a:t>
            </a:r>
            <a:r>
              <a:rPr lang="en-US" altLang="zh-TW" dirty="0"/>
              <a:t>…..</a:t>
            </a:r>
            <a:r>
              <a:rPr lang="zh-TW" altLang="en-US" dirty="0"/>
              <a:t>]</a:t>
            </a:r>
            <a:r>
              <a:rPr lang="en-US" altLang="zh-TW" dirty="0"/>
              <a:t>,</a:t>
            </a:r>
            <a:endParaRPr lang="zh-TW" altLang="en-US" dirty="0"/>
          </a:p>
        </p:txBody>
      </p:sp>
      <p:sp>
        <p:nvSpPr>
          <p:cNvPr id="10" name="矩形 9">
            <a:extLst>
              <a:ext uri="{FF2B5EF4-FFF2-40B4-BE49-F238E27FC236}">
                <a16:creationId xmlns:a16="http://schemas.microsoft.com/office/drawing/2014/main" id="{89976B67-147B-6147-AAA1-5666B6CF0CA9}"/>
              </a:ext>
            </a:extLst>
          </p:cNvPr>
          <p:cNvSpPr/>
          <p:nvPr/>
        </p:nvSpPr>
        <p:spPr>
          <a:xfrm>
            <a:off x="8112822" y="3978763"/>
            <a:ext cx="3685309" cy="369332"/>
          </a:xfrm>
          <a:prstGeom prst="rect">
            <a:avLst/>
          </a:prstGeom>
        </p:spPr>
        <p:txBody>
          <a:bodyPr wrap="square">
            <a:spAutoFit/>
          </a:bodyPr>
          <a:lstStyle/>
          <a:p>
            <a:pPr algn="just"/>
            <a:r>
              <a:rPr lang="zh-TW" altLang="en-US" dirty="0"/>
              <a:t>['油價', ‘大跌’, ‘</a:t>
            </a:r>
            <a:r>
              <a:rPr lang="en-US" altLang="zh-TW" dirty="0"/>
              <a:t>…</a:t>
            </a:r>
            <a:r>
              <a:rPr lang="zh-TW" altLang="en-US" dirty="0"/>
              <a:t>’, ‘</a:t>
            </a:r>
            <a:r>
              <a:rPr lang="en-US" altLang="zh-TW" dirty="0"/>
              <a:t>…</a:t>
            </a:r>
            <a:r>
              <a:rPr lang="zh-TW" altLang="en-US" dirty="0"/>
              <a:t>’</a:t>
            </a:r>
            <a:r>
              <a:rPr lang="en-US" altLang="zh-TW" dirty="0"/>
              <a:t>…..</a:t>
            </a:r>
            <a:r>
              <a:rPr lang="zh-TW" altLang="en-US" dirty="0"/>
              <a:t>]</a:t>
            </a:r>
            <a:r>
              <a:rPr lang="en-US" altLang="zh-TW" dirty="0"/>
              <a:t>,</a:t>
            </a:r>
            <a:endParaRPr lang="zh-TW" altLang="en-US" dirty="0"/>
          </a:p>
        </p:txBody>
      </p:sp>
      <p:sp>
        <p:nvSpPr>
          <p:cNvPr id="11" name="矩形 10">
            <a:extLst>
              <a:ext uri="{FF2B5EF4-FFF2-40B4-BE49-F238E27FC236}">
                <a16:creationId xmlns:a16="http://schemas.microsoft.com/office/drawing/2014/main" id="{63888C49-ADA4-5B43-9767-2E4496C2B0D4}"/>
              </a:ext>
            </a:extLst>
          </p:cNvPr>
          <p:cNvSpPr/>
          <p:nvPr/>
        </p:nvSpPr>
        <p:spPr>
          <a:xfrm>
            <a:off x="8112821" y="4356314"/>
            <a:ext cx="3685309" cy="369332"/>
          </a:xfrm>
          <a:prstGeom prst="rect">
            <a:avLst/>
          </a:prstGeom>
        </p:spPr>
        <p:txBody>
          <a:bodyPr wrap="square">
            <a:spAutoFit/>
          </a:bodyPr>
          <a:lstStyle/>
          <a:p>
            <a:pPr algn="just"/>
            <a:r>
              <a:rPr lang="zh-TW" altLang="en-US" dirty="0"/>
              <a:t>[</a:t>
            </a:r>
            <a:r>
              <a:rPr lang="en-US" altLang="zh-TW" dirty="0"/>
              <a:t>………………………..</a:t>
            </a:r>
            <a:r>
              <a:rPr lang="zh-TW" altLang="en-US" dirty="0"/>
              <a:t>]</a:t>
            </a:r>
            <a:r>
              <a:rPr lang="en-US" altLang="zh-TW" dirty="0"/>
              <a:t>,</a:t>
            </a:r>
            <a:endParaRPr lang="zh-TW" altLang="en-US" dirty="0"/>
          </a:p>
        </p:txBody>
      </p:sp>
      <p:sp>
        <p:nvSpPr>
          <p:cNvPr id="12" name="矩形 11">
            <a:extLst>
              <a:ext uri="{FF2B5EF4-FFF2-40B4-BE49-F238E27FC236}">
                <a16:creationId xmlns:a16="http://schemas.microsoft.com/office/drawing/2014/main" id="{CB90F448-B1B9-384E-A173-C5330C8B04B6}"/>
              </a:ext>
            </a:extLst>
          </p:cNvPr>
          <p:cNvSpPr/>
          <p:nvPr/>
        </p:nvSpPr>
        <p:spPr>
          <a:xfrm>
            <a:off x="8112821" y="4720980"/>
            <a:ext cx="3685309" cy="369332"/>
          </a:xfrm>
          <a:prstGeom prst="rect">
            <a:avLst/>
          </a:prstGeom>
        </p:spPr>
        <p:txBody>
          <a:bodyPr wrap="square">
            <a:spAutoFit/>
          </a:bodyPr>
          <a:lstStyle/>
          <a:p>
            <a:pPr algn="just"/>
            <a:r>
              <a:rPr lang="zh-TW" altLang="en-US" dirty="0"/>
              <a:t>[</a:t>
            </a:r>
            <a:r>
              <a:rPr lang="en-US" altLang="zh-TW" dirty="0"/>
              <a:t>……………………………………</a:t>
            </a:r>
            <a:r>
              <a:rPr lang="zh-TW" altLang="en-US" dirty="0"/>
              <a:t>]</a:t>
            </a:r>
            <a:r>
              <a:rPr lang="en-US" altLang="zh-TW" dirty="0"/>
              <a:t>]</a:t>
            </a:r>
            <a:endParaRPr lang="zh-TW" altLang="en-US" dirty="0"/>
          </a:p>
        </p:txBody>
      </p:sp>
    </p:spTree>
    <p:extLst>
      <p:ext uri="{BB962C8B-B14F-4D97-AF65-F5344CB8AC3E}">
        <p14:creationId xmlns:p14="http://schemas.microsoft.com/office/powerpoint/2010/main" val="2575397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5">
            <a:extLst>
              <a:ext uri="{FF2B5EF4-FFF2-40B4-BE49-F238E27FC236}">
                <a16:creationId xmlns:a16="http://schemas.microsoft.com/office/drawing/2014/main" id="{94542822-FC3D-4C51-8C76-2254A2625ACC}"/>
              </a:ext>
            </a:extLst>
          </p:cNvPr>
          <p:cNvPicPr>
            <a:picLocks noChangeAspect="1"/>
          </p:cNvPicPr>
          <p:nvPr/>
        </p:nvPicPr>
        <p:blipFill rotWithShape="1">
          <a:blip r:embed="rId2"/>
          <a:srcRect t="6311" b="9420"/>
          <a:stretch/>
        </p:blipFill>
        <p:spPr>
          <a:xfrm>
            <a:off x="-2" y="-1"/>
            <a:ext cx="12192001" cy="6858000"/>
          </a:xfrm>
          <a:prstGeom prst="rect">
            <a:avLst/>
          </a:prstGeom>
        </p:spPr>
      </p:pic>
      <p:sp>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524114"/>
            <a:ext cx="6288261" cy="1573149"/>
          </a:xfrm>
          <a:prstGeom prst="rect">
            <a:avLst/>
          </a:prstGeom>
          <a:solidFill>
            <a:schemeClr val="tx1">
              <a:alpha val="30000"/>
            </a:schemeClr>
          </a:solidFill>
          <a:ln w="12700">
            <a:noFill/>
          </a:ln>
          <a:effectLst>
            <a:outerShdw blurRad="50800"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a:xfrm>
            <a:off x="856210" y="718010"/>
            <a:ext cx="3212386" cy="1185353"/>
          </a:xfrm>
        </p:spPr>
        <p:txBody>
          <a:bodyPr vert="horz" lIns="91440" tIns="45720" rIns="91440" bIns="45720" rtlCol="0" anchor="ctr">
            <a:normAutofit/>
          </a:bodyPr>
          <a:lstStyle/>
          <a:p>
            <a:r>
              <a:rPr kumimoji="1" lang="en-US" altLang="zh-CN" sz="2600">
                <a:solidFill>
                  <a:schemeClr val="bg1"/>
                </a:solidFill>
              </a:rPr>
              <a:t>Thanks for listening</a:t>
            </a:r>
            <a:endParaRPr kumimoji="1" lang="en-US" altLang="zh-TW" sz="2600">
              <a:solidFill>
                <a:schemeClr val="bg1"/>
              </a:solidFill>
            </a:endParaRP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98373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130611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日期版面配置區 2">
            <a:extLst>
              <a:ext uri="{FF2B5EF4-FFF2-40B4-BE49-F238E27FC236}">
                <a16:creationId xmlns:a16="http://schemas.microsoft.com/office/drawing/2014/main" id="{9ED5B661-9548-384F-BA23-A3EDA74C0622}"/>
              </a:ext>
            </a:extLst>
          </p:cNvPr>
          <p:cNvSpPr>
            <a:spLocks noGrp="1"/>
          </p:cNvSpPr>
          <p:nvPr>
            <p:ph type="dt" sz="half" idx="10"/>
          </p:nvPr>
        </p:nvSpPr>
        <p:spPr>
          <a:xfrm>
            <a:off x="551553" y="2157984"/>
            <a:ext cx="1265817" cy="365125"/>
          </a:xfrm>
        </p:spPr>
        <p:txBody>
          <a:bodyPr vert="horz" lIns="91440" tIns="45720" rIns="91440" bIns="45720" rtlCol="0" anchor="ctr">
            <a:normAutofit/>
          </a:bodyPr>
          <a:lstStyle/>
          <a:p>
            <a:pPr>
              <a:spcAft>
                <a:spcPts val="600"/>
              </a:spcAft>
            </a:pPr>
            <a:fld id="{8A762439-6EE1-8146-8084-670403F3B426}" type="datetime1">
              <a:rPr lang="en-US" altLang="zh-TW">
                <a:solidFill>
                  <a:schemeClr val="bg1"/>
                </a:solidFill>
              </a:rPr>
              <a:pPr>
                <a:spcAft>
                  <a:spcPts val="600"/>
                </a:spcAft>
              </a:pPr>
              <a:t>5/8/20</a:t>
            </a:fld>
            <a:endParaRPr lang="en-US">
              <a:solidFill>
                <a:schemeClr val="bg1"/>
              </a:solidFill>
            </a:endParaRPr>
          </a:p>
        </p:txBody>
      </p:sp>
      <p:sp>
        <p:nvSpPr>
          <p:cNvPr id="4" name="投影片編號版面配置區 3">
            <a:extLst>
              <a:ext uri="{FF2B5EF4-FFF2-40B4-BE49-F238E27FC236}">
                <a16:creationId xmlns:a16="http://schemas.microsoft.com/office/drawing/2014/main" id="{9EAC3D56-E0F8-4742-8443-BA3E0AC0F3C2}"/>
              </a:ext>
            </a:extLst>
          </p:cNvPr>
          <p:cNvSpPr>
            <a:spLocks noGrp="1"/>
          </p:cNvSpPr>
          <p:nvPr>
            <p:ph type="sldNum" sz="quarter" idx="12"/>
          </p:nvPr>
        </p:nvSpPr>
        <p:spPr>
          <a:xfrm>
            <a:off x="5932170" y="2157984"/>
            <a:ext cx="907644" cy="365125"/>
          </a:xfrm>
        </p:spPr>
        <p:txBody>
          <a:bodyPr vert="horz" lIns="91440" tIns="45720" rIns="91440" bIns="45720" rtlCol="0" anchor="ctr">
            <a:normAutofit/>
          </a:bodyPr>
          <a:lstStyle/>
          <a:p>
            <a:pPr>
              <a:spcAft>
                <a:spcPts val="600"/>
              </a:spcAft>
            </a:pPr>
            <a:fld id="{B2DC25EE-239B-4C5F-AAD1-255A7D5F1EE2}" type="slidenum">
              <a:rPr lang="en-US">
                <a:solidFill>
                  <a:schemeClr val="bg1"/>
                </a:solidFill>
              </a:rPr>
              <a:pPr>
                <a:spcAft>
                  <a:spcPts val="600"/>
                </a:spcAft>
              </a:pPr>
              <a:t>27</a:t>
            </a:fld>
            <a:endParaRPr lang="en-US">
              <a:solidFill>
                <a:schemeClr val="bg1"/>
              </a:solidFill>
            </a:endParaRPr>
          </a:p>
        </p:txBody>
      </p:sp>
      <p:sp>
        <p:nvSpPr>
          <p:cNvPr id="5" name="文字方塊 4">
            <a:extLst>
              <a:ext uri="{FF2B5EF4-FFF2-40B4-BE49-F238E27FC236}">
                <a16:creationId xmlns:a16="http://schemas.microsoft.com/office/drawing/2014/main" id="{D751C7B7-16C8-CA46-8C8B-8A59C5F04157}"/>
              </a:ext>
            </a:extLst>
          </p:cNvPr>
          <p:cNvSpPr txBox="1"/>
          <p:nvPr/>
        </p:nvSpPr>
        <p:spPr>
          <a:xfrm>
            <a:off x="4410489" y="795367"/>
            <a:ext cx="2087431" cy="1107996"/>
          </a:xfrm>
          <a:prstGeom prst="rect">
            <a:avLst/>
          </a:prstGeom>
          <a:noFill/>
        </p:spPr>
        <p:txBody>
          <a:bodyPr wrap="none" rtlCol="0">
            <a:spAutoFit/>
          </a:bodyPr>
          <a:lstStyle/>
          <a:p>
            <a:r>
              <a:rPr kumimoji="1" lang="en-US" altLang="zh-TW" sz="6600" dirty="0">
                <a:solidFill>
                  <a:schemeClr val="bg1"/>
                </a:solidFill>
              </a:rPr>
              <a:t>Q&amp;A</a:t>
            </a:r>
            <a:endParaRPr kumimoji="1" lang="zh-TW" altLang="en-US" sz="6600" dirty="0">
              <a:solidFill>
                <a:schemeClr val="bg1"/>
              </a:solidFill>
            </a:endParaRPr>
          </a:p>
        </p:txBody>
      </p:sp>
    </p:spTree>
    <p:extLst>
      <p:ext uri="{BB962C8B-B14F-4D97-AF65-F5344CB8AC3E}">
        <p14:creationId xmlns:p14="http://schemas.microsoft.com/office/powerpoint/2010/main" val="196802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Rectangle 4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4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4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標題 1">
            <a:extLst>
              <a:ext uri="{FF2B5EF4-FFF2-40B4-BE49-F238E27FC236}">
                <a16:creationId xmlns:a16="http://schemas.microsoft.com/office/drawing/2014/main" id="{A4E4D508-9B5F-C24A-93CB-1583ED2ADD3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kumimoji="1" lang="en-US" altLang="zh-TW" sz="4800" dirty="0"/>
              <a:t>Python 3</a:t>
            </a:r>
          </a:p>
        </p:txBody>
      </p:sp>
      <p:sp>
        <p:nvSpPr>
          <p:cNvPr id="50"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內容版面配置區 4">
            <a:extLst>
              <a:ext uri="{FF2B5EF4-FFF2-40B4-BE49-F238E27FC236}">
                <a16:creationId xmlns:a16="http://schemas.microsoft.com/office/drawing/2014/main" id="{356B072E-A46C-7244-A768-7EF45CA36BAF}"/>
              </a:ext>
            </a:extLst>
          </p:cNvPr>
          <p:cNvPicPr>
            <a:picLocks noGrp="1" noChangeAspect="1"/>
          </p:cNvPicPr>
          <p:nvPr>
            <p:ph idx="1"/>
          </p:nvPr>
        </p:nvPicPr>
        <p:blipFill>
          <a:blip r:embed="rId2"/>
          <a:stretch>
            <a:fillRect/>
          </a:stretch>
        </p:blipFill>
        <p:spPr>
          <a:xfrm>
            <a:off x="5891084" y="625684"/>
            <a:ext cx="5455380" cy="5455380"/>
          </a:xfrm>
          <a:prstGeom prst="rect">
            <a:avLst/>
          </a:prstGeom>
        </p:spPr>
      </p:pic>
      <p:sp>
        <p:nvSpPr>
          <p:cNvPr id="6" name="日期版面配置區 5">
            <a:extLst>
              <a:ext uri="{FF2B5EF4-FFF2-40B4-BE49-F238E27FC236}">
                <a16:creationId xmlns:a16="http://schemas.microsoft.com/office/drawing/2014/main" id="{ABECFB47-7304-5142-8B5A-A844901BFD90}"/>
              </a:ext>
            </a:extLst>
          </p:cNvPr>
          <p:cNvSpPr>
            <a:spLocks noGrp="1"/>
          </p:cNvSpPr>
          <p:nvPr>
            <p:ph type="dt" sz="half" idx="10"/>
          </p:nvPr>
        </p:nvSpPr>
        <p:spPr/>
        <p:txBody>
          <a:bodyPr/>
          <a:lstStyle/>
          <a:p>
            <a:fld id="{3F3DA85E-F0D4-B846-96DB-2E97B6C20581}" type="datetime1">
              <a:rPr lang="zh-TW" altLang="en-US" smtClean="0"/>
              <a:t>2020/5/8</a:t>
            </a:fld>
            <a:endParaRPr lang="en-US"/>
          </a:p>
        </p:txBody>
      </p:sp>
      <p:sp>
        <p:nvSpPr>
          <p:cNvPr id="7" name="投影片編號版面配置區 6">
            <a:extLst>
              <a:ext uri="{FF2B5EF4-FFF2-40B4-BE49-F238E27FC236}">
                <a16:creationId xmlns:a16="http://schemas.microsoft.com/office/drawing/2014/main" id="{67B2D3F2-61CB-434A-AC3D-261CE9A37BA8}"/>
              </a:ext>
            </a:extLst>
          </p:cNvPr>
          <p:cNvSpPr>
            <a:spLocks noGrp="1"/>
          </p:cNvSpPr>
          <p:nvPr>
            <p:ph type="sldNum" sz="quarter" idx="12"/>
          </p:nvPr>
        </p:nvSpPr>
        <p:spPr/>
        <p:txBody>
          <a:bodyPr/>
          <a:lstStyle/>
          <a:p>
            <a:fld id="{B2DC25EE-239B-4C5F-AAD1-255A7D5F1EE2}" type="slidenum">
              <a:rPr lang="en-US" smtClean="0"/>
              <a:t>3</a:t>
            </a:fld>
            <a:endParaRPr lang="en-US"/>
          </a:p>
        </p:txBody>
      </p:sp>
    </p:spTree>
    <p:extLst>
      <p:ext uri="{BB962C8B-B14F-4D97-AF65-F5344CB8AC3E}">
        <p14:creationId xmlns:p14="http://schemas.microsoft.com/office/powerpoint/2010/main" val="252113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Rectangle 39">
            <a:extLst>
              <a:ext uri="{FF2B5EF4-FFF2-40B4-BE49-F238E27FC236}">
                <a16:creationId xmlns:a16="http://schemas.microsoft.com/office/drawing/2014/main" id="{A061BA2E-A388-41C5-B73A-B0FEB6B10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圖片 5">
            <a:extLst>
              <a:ext uri="{FF2B5EF4-FFF2-40B4-BE49-F238E27FC236}">
                <a16:creationId xmlns:a16="http://schemas.microsoft.com/office/drawing/2014/main" id="{3EC1A0F2-02A4-D845-9350-308E9D5444E0}"/>
              </a:ext>
            </a:extLst>
          </p:cNvPr>
          <p:cNvPicPr>
            <a:picLocks noChangeAspect="1"/>
          </p:cNvPicPr>
          <p:nvPr/>
        </p:nvPicPr>
        <p:blipFill rotWithShape="1">
          <a:blip r:embed="rId2"/>
          <a:srcRect r="52889"/>
          <a:stretch/>
        </p:blipFill>
        <p:spPr>
          <a:xfrm>
            <a:off x="-1" y="10"/>
            <a:ext cx="6096001" cy="6857990"/>
          </a:xfrm>
          <a:prstGeom prst="rect">
            <a:avLst/>
          </a:prstGeom>
        </p:spPr>
      </p:pic>
      <p:pic>
        <p:nvPicPr>
          <p:cNvPr id="7" name="圖片 6">
            <a:extLst>
              <a:ext uri="{FF2B5EF4-FFF2-40B4-BE49-F238E27FC236}">
                <a16:creationId xmlns:a16="http://schemas.microsoft.com/office/drawing/2014/main" id="{B2E6E268-2F18-2745-A3BD-D81B531E86D3}"/>
              </a:ext>
            </a:extLst>
          </p:cNvPr>
          <p:cNvPicPr>
            <a:picLocks noChangeAspect="1"/>
          </p:cNvPicPr>
          <p:nvPr/>
        </p:nvPicPr>
        <p:blipFill rotWithShape="1">
          <a:blip r:embed="rId3"/>
          <a:srcRect r="52235" b="1"/>
          <a:stretch/>
        </p:blipFill>
        <p:spPr>
          <a:xfrm>
            <a:off x="6097523" y="10"/>
            <a:ext cx="6094477" cy="6857990"/>
          </a:xfrm>
          <a:prstGeom prst="rect">
            <a:avLst/>
          </a:prstGeom>
        </p:spPr>
      </p:pic>
      <p:sp>
        <p:nvSpPr>
          <p:cNvPr id="42" name="Rectangle 41">
            <a:extLst>
              <a:ext uri="{FF2B5EF4-FFF2-40B4-BE49-F238E27FC236}">
                <a16:creationId xmlns:a16="http://schemas.microsoft.com/office/drawing/2014/main" id="{76E192A2-3ED3-4081-8A86-A22B5114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152902" y="-1181101"/>
            <a:ext cx="3886200" cy="12192001"/>
          </a:xfrm>
          <a:prstGeom prst="rect">
            <a:avLst/>
          </a:prstGeom>
          <a:gradFill>
            <a:gsLst>
              <a:gs pos="41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標題 1">
            <a:extLst>
              <a:ext uri="{FF2B5EF4-FFF2-40B4-BE49-F238E27FC236}">
                <a16:creationId xmlns:a16="http://schemas.microsoft.com/office/drawing/2014/main" id="{A4E4D508-9B5F-C24A-93CB-1583ED2ADD3C}"/>
              </a:ext>
            </a:extLst>
          </p:cNvPr>
          <p:cNvSpPr>
            <a:spLocks noGrp="1"/>
          </p:cNvSpPr>
          <p:nvPr>
            <p:ph type="title"/>
          </p:nvPr>
        </p:nvSpPr>
        <p:spPr>
          <a:xfrm>
            <a:off x="404553" y="3091928"/>
            <a:ext cx="9079991" cy="2387600"/>
          </a:xfrm>
        </p:spPr>
        <p:txBody>
          <a:bodyPr vert="horz" lIns="91440" tIns="45720" rIns="91440" bIns="45720" rtlCol="0" anchor="b">
            <a:normAutofit/>
          </a:bodyPr>
          <a:lstStyle/>
          <a:p>
            <a:r>
              <a:rPr kumimoji="1" lang="en-US" altLang="zh-TW" sz="7200" dirty="0">
                <a:solidFill>
                  <a:schemeClr val="bg1"/>
                </a:solidFill>
              </a:rPr>
              <a:t>NGC</a:t>
            </a:r>
          </a:p>
        </p:txBody>
      </p:sp>
      <p:sp>
        <p:nvSpPr>
          <p:cNvPr id="44" name="Rectangle: Rounded Corners 4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575039"/>
            <a:ext cx="97840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圖片 7">
            <a:extLst>
              <a:ext uri="{FF2B5EF4-FFF2-40B4-BE49-F238E27FC236}">
                <a16:creationId xmlns:a16="http://schemas.microsoft.com/office/drawing/2014/main" id="{E3C24EF3-8DC8-124A-8D59-FAFCA6A74462}"/>
              </a:ext>
            </a:extLst>
          </p:cNvPr>
          <p:cNvPicPr>
            <a:picLocks noChangeAspect="1"/>
          </p:cNvPicPr>
          <p:nvPr/>
        </p:nvPicPr>
        <p:blipFill>
          <a:blip r:embed="rId4"/>
          <a:stretch>
            <a:fillRect/>
          </a:stretch>
        </p:blipFill>
        <p:spPr>
          <a:xfrm>
            <a:off x="1704667" y="5674762"/>
            <a:ext cx="2070100" cy="508000"/>
          </a:xfrm>
          <a:prstGeom prst="rect">
            <a:avLst/>
          </a:prstGeom>
        </p:spPr>
      </p:pic>
      <p:sp>
        <p:nvSpPr>
          <p:cNvPr id="9" name="日期版面配置區 8">
            <a:extLst>
              <a:ext uri="{FF2B5EF4-FFF2-40B4-BE49-F238E27FC236}">
                <a16:creationId xmlns:a16="http://schemas.microsoft.com/office/drawing/2014/main" id="{2BE11BE8-8FD3-4D47-92BA-F934E8712764}"/>
              </a:ext>
            </a:extLst>
          </p:cNvPr>
          <p:cNvSpPr>
            <a:spLocks noGrp="1"/>
          </p:cNvSpPr>
          <p:nvPr>
            <p:ph type="dt" sz="half" idx="10"/>
          </p:nvPr>
        </p:nvSpPr>
        <p:spPr/>
        <p:txBody>
          <a:bodyPr/>
          <a:lstStyle/>
          <a:p>
            <a:fld id="{6757607E-BB65-4541-B7D0-6536877A6453}" type="datetime1">
              <a:rPr lang="zh-TW" altLang="en-US" smtClean="0"/>
              <a:t>2020/5/8</a:t>
            </a:fld>
            <a:endParaRPr lang="en-US"/>
          </a:p>
        </p:txBody>
      </p:sp>
      <p:sp>
        <p:nvSpPr>
          <p:cNvPr id="10" name="投影片編號版面配置區 9">
            <a:extLst>
              <a:ext uri="{FF2B5EF4-FFF2-40B4-BE49-F238E27FC236}">
                <a16:creationId xmlns:a16="http://schemas.microsoft.com/office/drawing/2014/main" id="{D0FF93C6-D000-C343-82BD-FAD0619E3E7A}"/>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9211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6B0FBFD-8A61-BA44-A504-EBC183554ED3}"/>
              </a:ext>
            </a:extLst>
          </p:cNvPr>
          <p:cNvSpPr>
            <a:spLocks noGrp="1"/>
          </p:cNvSpPr>
          <p:nvPr>
            <p:ph type="title"/>
          </p:nvPr>
        </p:nvSpPr>
        <p:spPr>
          <a:xfrm>
            <a:off x="612648" y="1078992"/>
            <a:ext cx="6268770" cy="1536192"/>
          </a:xfrm>
        </p:spPr>
        <p:txBody>
          <a:bodyPr anchor="b">
            <a:normAutofit/>
          </a:bodyPr>
          <a:lstStyle/>
          <a:p>
            <a:r>
              <a:rPr kumimoji="1" lang="en-US" altLang="zh-TW" sz="5200"/>
              <a:t>Outline</a:t>
            </a:r>
            <a:endParaRPr kumimoji="1" lang="zh-TW" altLang="en-US" sz="5200"/>
          </a:p>
        </p:txBody>
      </p:sp>
      <p:sp>
        <p:nvSpPr>
          <p:cNvPr id="30" name="Rectangle 29">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內容版面配置區 2">
            <a:extLst>
              <a:ext uri="{FF2B5EF4-FFF2-40B4-BE49-F238E27FC236}">
                <a16:creationId xmlns:a16="http://schemas.microsoft.com/office/drawing/2014/main" id="{6ED50F7D-3719-934F-A9E7-63DEC81F83F6}"/>
              </a:ext>
            </a:extLst>
          </p:cNvPr>
          <p:cNvSpPr>
            <a:spLocks noGrp="1"/>
          </p:cNvSpPr>
          <p:nvPr>
            <p:ph idx="1"/>
          </p:nvPr>
        </p:nvSpPr>
        <p:spPr>
          <a:xfrm>
            <a:off x="612648" y="3355848"/>
            <a:ext cx="6268770" cy="2825496"/>
          </a:xfrm>
        </p:spPr>
        <p:txBody>
          <a:bodyPr>
            <a:normAutofit/>
          </a:bodyPr>
          <a:lstStyle/>
          <a:p>
            <a:pPr marL="514350" indent="-514350">
              <a:buFont typeface="+mj-lt"/>
              <a:buAutoNum type="arabicPeriod"/>
            </a:pPr>
            <a:r>
              <a:rPr kumimoji="1" lang="zh-CN" altLang="en-US" sz="1800"/>
              <a:t>策略</a:t>
            </a:r>
            <a:r>
              <a:rPr kumimoji="1" lang="en-US" altLang="zh-CN" sz="1800"/>
              <a:t>1-</a:t>
            </a:r>
            <a:r>
              <a:rPr kumimoji="1" lang="zh-TW" altLang="en-US" sz="1800"/>
              <a:t>文字的清理</a:t>
            </a:r>
            <a:r>
              <a:rPr kumimoji="1" lang="en-US" altLang="zh-TW" sz="1800"/>
              <a:t>-Regex</a:t>
            </a:r>
          </a:p>
          <a:p>
            <a:pPr marL="514350" indent="-514350">
              <a:buFont typeface="+mj-lt"/>
              <a:buAutoNum type="arabicPeriod"/>
            </a:pPr>
            <a:r>
              <a:rPr kumimoji="1" lang="zh-CN" altLang="en-US" sz="1800"/>
              <a:t>策略</a:t>
            </a:r>
            <a:r>
              <a:rPr kumimoji="1" lang="en-US" altLang="zh-CN" sz="1800"/>
              <a:t>2-</a:t>
            </a:r>
            <a:r>
              <a:rPr kumimoji="1" lang="zh-CN" altLang="en-US" sz="1800"/>
              <a:t>斷詞</a:t>
            </a:r>
            <a:r>
              <a:rPr kumimoji="1" lang="en-US" altLang="zh-CN" sz="1800"/>
              <a:t>-Jieba</a:t>
            </a:r>
          </a:p>
          <a:p>
            <a:pPr marL="971550" lvl="1" indent="-514350">
              <a:buFont typeface="+mj-lt"/>
              <a:buAutoNum type="alphaLcPeriod"/>
            </a:pPr>
            <a:r>
              <a:rPr kumimoji="1" lang="zh-CN" altLang="en-US" sz="1800"/>
              <a:t>自定義字典</a:t>
            </a:r>
            <a:r>
              <a:rPr kumimoji="1" lang="en-US" altLang="zh-CN" sz="1800"/>
              <a:t>(</a:t>
            </a:r>
            <a:r>
              <a:rPr kumimoji="1" lang="zh-CN" altLang="en-US" sz="1800"/>
              <a:t>有跟沒有的差別</a:t>
            </a:r>
            <a:r>
              <a:rPr kumimoji="1" lang="en-US" altLang="zh-CN" sz="1800"/>
              <a:t>)</a:t>
            </a:r>
          </a:p>
          <a:p>
            <a:pPr marL="971550" lvl="1" indent="-514350">
              <a:buFont typeface="+mj-lt"/>
              <a:buAutoNum type="alphaLcPeriod"/>
            </a:pPr>
            <a:r>
              <a:rPr kumimoji="1" lang="zh-CN" altLang="en-US" sz="1800"/>
              <a:t>停用詞表</a:t>
            </a:r>
            <a:endParaRPr kumimoji="1" lang="en-US" altLang="zh-CN" sz="1800"/>
          </a:p>
          <a:p>
            <a:pPr marL="514350" indent="-514350">
              <a:buFont typeface="+mj-lt"/>
              <a:buAutoNum type="arabicPeriod"/>
            </a:pPr>
            <a:r>
              <a:rPr kumimoji="1" lang="zh-CN" altLang="en-US" sz="1800"/>
              <a:t>應用</a:t>
            </a:r>
            <a:r>
              <a:rPr kumimoji="1" lang="en-US" altLang="zh-CN" sz="1800"/>
              <a:t>1-</a:t>
            </a:r>
            <a:r>
              <a:rPr kumimoji="1" lang="zh-CN" altLang="en-US" sz="1800"/>
              <a:t>計算</a:t>
            </a:r>
            <a:r>
              <a:rPr kumimoji="1" lang="en-US" altLang="zh-CN" sz="1800"/>
              <a:t>TF(Term Frequency)-Collections</a:t>
            </a:r>
          </a:p>
          <a:p>
            <a:pPr marL="971550" lvl="1" indent="-514350">
              <a:buFont typeface="+mj-lt"/>
              <a:buAutoNum type="alphaLcPeriod"/>
            </a:pPr>
            <a:r>
              <a:rPr kumimoji="1" lang="zh-CN" altLang="en-US" sz="1800"/>
              <a:t>文字雲</a:t>
            </a:r>
            <a:endParaRPr kumimoji="1" lang="en-US" altLang="zh-CN" sz="1800"/>
          </a:p>
          <a:p>
            <a:pPr marL="514350" indent="-514350">
              <a:buFont typeface="+mj-lt"/>
              <a:buAutoNum type="arabicPeriod"/>
            </a:pPr>
            <a:r>
              <a:rPr kumimoji="1" lang="zh-CN" altLang="en-US" sz="1800"/>
              <a:t>應用</a:t>
            </a:r>
            <a:r>
              <a:rPr kumimoji="1" lang="en-US" altLang="zh-CN" sz="1800"/>
              <a:t>2-Word Embedding-Gensim</a:t>
            </a:r>
          </a:p>
          <a:p>
            <a:pPr marL="514350" indent="-514350">
              <a:buFont typeface="+mj-lt"/>
              <a:buAutoNum type="arabicPeriod"/>
            </a:pPr>
            <a:endParaRPr kumimoji="1" lang="en-US" altLang="zh-CN" sz="1800"/>
          </a:p>
          <a:p>
            <a:pPr marL="514350" indent="-514350">
              <a:buFont typeface="+mj-lt"/>
              <a:buAutoNum type="arabicPeriod"/>
            </a:pPr>
            <a:endParaRPr kumimoji="1" lang="en-US" altLang="zh-TW" sz="1800"/>
          </a:p>
          <a:p>
            <a:pPr marL="514350" indent="-514350">
              <a:buFont typeface="+mj-lt"/>
              <a:buAutoNum type="arabicPeriod"/>
            </a:pPr>
            <a:endParaRPr kumimoji="1" lang="zh-TW" altLang="en-US" sz="1800"/>
          </a:p>
        </p:txBody>
      </p:sp>
      <p:pic>
        <p:nvPicPr>
          <p:cNvPr id="21" name="圖片 20" descr="一張含有 文字, 食物 的圖片&#10;&#10;自動產生的描述">
            <a:extLst>
              <a:ext uri="{FF2B5EF4-FFF2-40B4-BE49-F238E27FC236}">
                <a16:creationId xmlns:a16="http://schemas.microsoft.com/office/drawing/2014/main" id="{60D13D35-AF00-7747-AC42-BEB67DFF2C24}"/>
              </a:ext>
            </a:extLst>
          </p:cNvPr>
          <p:cNvPicPr>
            <a:picLocks noChangeAspect="1"/>
          </p:cNvPicPr>
          <p:nvPr/>
        </p:nvPicPr>
        <p:blipFill>
          <a:blip r:embed="rId2"/>
          <a:stretch>
            <a:fillRect/>
          </a:stretch>
        </p:blipFill>
        <p:spPr>
          <a:xfrm>
            <a:off x="5876021" y="1801147"/>
            <a:ext cx="6218802" cy="3109401"/>
          </a:xfrm>
          <a:prstGeom prst="rect">
            <a:avLst/>
          </a:prstGeom>
        </p:spPr>
      </p:pic>
      <p:sp>
        <p:nvSpPr>
          <p:cNvPr id="4" name="日期版面配置區 3">
            <a:extLst>
              <a:ext uri="{FF2B5EF4-FFF2-40B4-BE49-F238E27FC236}">
                <a16:creationId xmlns:a16="http://schemas.microsoft.com/office/drawing/2014/main" id="{BF275577-ACC6-564D-9DE2-A771FF610AC7}"/>
              </a:ext>
            </a:extLst>
          </p:cNvPr>
          <p:cNvSpPr>
            <a:spLocks noGrp="1"/>
          </p:cNvSpPr>
          <p:nvPr>
            <p:ph type="dt" sz="half" idx="10"/>
          </p:nvPr>
        </p:nvSpPr>
        <p:spPr>
          <a:xfrm>
            <a:off x="612648" y="6356350"/>
            <a:ext cx="1704386" cy="365125"/>
          </a:xfrm>
        </p:spPr>
        <p:txBody>
          <a:bodyPr>
            <a:normAutofit/>
          </a:bodyPr>
          <a:lstStyle/>
          <a:p>
            <a:pPr>
              <a:spcAft>
                <a:spcPts val="600"/>
              </a:spcAft>
            </a:pPr>
            <a:fld id="{3201032A-54EF-774A-83CE-394707C81199}" type="datetime1">
              <a:rPr lang="zh-TW" altLang="en-US">
                <a:solidFill>
                  <a:schemeClr val="tx2">
                    <a:lumMod val="50000"/>
                    <a:lumOff val="50000"/>
                  </a:schemeClr>
                </a:solidFill>
              </a:rPr>
              <a:pPr>
                <a:spcAft>
                  <a:spcPts val="600"/>
                </a:spcAft>
              </a:pPr>
              <a:t>2020/5/8</a:t>
            </a:fld>
            <a:endParaRPr lang="en-US">
              <a:solidFill>
                <a:schemeClr val="tx2">
                  <a:lumMod val="50000"/>
                  <a:lumOff val="50000"/>
                </a:schemeClr>
              </a:solidFill>
            </a:endParaRPr>
          </a:p>
        </p:txBody>
      </p:sp>
      <p:sp>
        <p:nvSpPr>
          <p:cNvPr id="6" name="投影片編號版面配置區 5">
            <a:extLst>
              <a:ext uri="{FF2B5EF4-FFF2-40B4-BE49-F238E27FC236}">
                <a16:creationId xmlns:a16="http://schemas.microsoft.com/office/drawing/2014/main" id="{EE7A2974-EB52-3447-82CB-44257262D2E3}"/>
              </a:ext>
            </a:extLst>
          </p:cNvPr>
          <p:cNvSpPr>
            <a:spLocks noGrp="1"/>
          </p:cNvSpPr>
          <p:nvPr>
            <p:ph type="sldNum" sz="quarter" idx="12"/>
          </p:nvPr>
        </p:nvSpPr>
        <p:spPr>
          <a:xfrm>
            <a:off x="8726424" y="6356350"/>
            <a:ext cx="2852928" cy="365125"/>
          </a:xfrm>
        </p:spPr>
        <p:txBody>
          <a:bodyPr>
            <a:normAutofit/>
          </a:bodyPr>
          <a:lstStyle/>
          <a:p>
            <a:pPr>
              <a:spcAft>
                <a:spcPts val="600"/>
              </a:spcAft>
            </a:pPr>
            <a:fld id="{B2DC25EE-239B-4C5F-AAD1-255A7D5F1EE2}" type="slidenum">
              <a:rPr lang="en-US">
                <a:solidFill>
                  <a:schemeClr val="tx2">
                    <a:lumMod val="50000"/>
                    <a:lumOff val="50000"/>
                  </a:schemeClr>
                </a:solidFill>
              </a:rPr>
              <a:pPr>
                <a:spcAft>
                  <a:spcPts val="600"/>
                </a:spcAft>
              </a:pPr>
              <a:t>5</a:t>
            </a:fld>
            <a:endParaRPr lang="en-US">
              <a:solidFill>
                <a:schemeClr val="tx2">
                  <a:lumMod val="50000"/>
                  <a:lumOff val="50000"/>
                </a:schemeClr>
              </a:solidFill>
            </a:endParaRPr>
          </a:p>
        </p:txBody>
      </p:sp>
    </p:spTree>
    <p:extLst>
      <p:ext uri="{BB962C8B-B14F-4D97-AF65-F5344CB8AC3E}">
        <p14:creationId xmlns:p14="http://schemas.microsoft.com/office/powerpoint/2010/main" val="421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r>
              <a:rPr kumimoji="1" lang="en-US" altLang="zh-TW" dirty="0"/>
              <a:t>Data description</a:t>
            </a:r>
            <a:endParaRPr kumimoji="1" lang="zh-TW" altLang="en-US" dirty="0"/>
          </a:p>
        </p:txBody>
      </p:sp>
      <p:sp>
        <p:nvSpPr>
          <p:cNvPr id="3" name="內容版面配置區 2">
            <a:extLst>
              <a:ext uri="{FF2B5EF4-FFF2-40B4-BE49-F238E27FC236}">
                <a16:creationId xmlns:a16="http://schemas.microsoft.com/office/drawing/2014/main" id="{C8E110D5-0B75-E74C-92A5-51610868988D}"/>
              </a:ext>
            </a:extLst>
          </p:cNvPr>
          <p:cNvSpPr>
            <a:spLocks noGrp="1"/>
          </p:cNvSpPr>
          <p:nvPr>
            <p:ph idx="1"/>
          </p:nvPr>
        </p:nvSpPr>
        <p:spPr/>
        <p:txBody>
          <a:bodyPr>
            <a:normAutofit fontScale="77500" lnSpcReduction="20000"/>
          </a:bodyPr>
          <a:lstStyle/>
          <a:p>
            <a:r>
              <a:rPr kumimoji="1" lang="en" altLang="zh-TW" dirty="0" err="1"/>
              <a:t>MoneyDJ</a:t>
            </a:r>
            <a:r>
              <a:rPr kumimoji="1" lang="zh-TW" altLang="en-US" dirty="0"/>
              <a:t>新聞 </a:t>
            </a:r>
            <a:r>
              <a:rPr kumimoji="1" lang="en-US" altLang="zh-TW" dirty="0"/>
              <a:t>2018-01-03 07:23:31 </a:t>
            </a:r>
            <a:r>
              <a:rPr kumimoji="1" lang="zh-TW" altLang="en-US" dirty="0"/>
              <a:t>記者 陳苓 報導半導體產業協會</a:t>
            </a:r>
            <a:r>
              <a:rPr kumimoji="1" lang="en-US" altLang="zh-TW" dirty="0"/>
              <a:t>(</a:t>
            </a:r>
            <a:r>
              <a:rPr kumimoji="1" lang="en" altLang="zh-TW" dirty="0"/>
              <a:t>SIA)2</a:t>
            </a:r>
            <a:r>
              <a:rPr kumimoji="1" lang="zh-TW" altLang="en-US" dirty="0"/>
              <a:t>日公布，</a:t>
            </a:r>
            <a:r>
              <a:rPr kumimoji="1" lang="en-US" altLang="zh-TW" dirty="0"/>
              <a:t>2017</a:t>
            </a:r>
            <a:r>
              <a:rPr kumimoji="1" lang="zh-TW" altLang="en-US" dirty="0"/>
              <a:t>年</a:t>
            </a:r>
            <a:r>
              <a:rPr kumimoji="1" lang="en-US" altLang="zh-TW" dirty="0"/>
              <a:t>11</a:t>
            </a:r>
            <a:r>
              <a:rPr kumimoji="1" lang="zh-TW" altLang="en-US" dirty="0"/>
              <a:t>月份全球半導體銷售額為</a:t>
            </a:r>
            <a:r>
              <a:rPr kumimoji="1" lang="en-US" altLang="zh-TW" dirty="0"/>
              <a:t>377</a:t>
            </a:r>
            <a:r>
              <a:rPr kumimoji="1" lang="zh-TW" altLang="en-US" dirty="0"/>
              <a:t>億美元。和前月相比，</a:t>
            </a:r>
            <a:r>
              <a:rPr kumimoji="1" lang="en-US" altLang="zh-TW" dirty="0"/>
              <a:t>11</a:t>
            </a:r>
            <a:r>
              <a:rPr kumimoji="1" lang="zh-TW" altLang="en-US" dirty="0"/>
              <a:t>月銷售額提升</a:t>
            </a:r>
            <a:r>
              <a:rPr kumimoji="1" lang="en-US" altLang="zh-TW" dirty="0"/>
              <a:t>1.6%</a:t>
            </a:r>
            <a:r>
              <a:rPr kumimoji="1" lang="zh-TW" altLang="en-US" dirty="0"/>
              <a:t>。和去年同期相比，大增</a:t>
            </a:r>
            <a:r>
              <a:rPr kumimoji="1" lang="en-US" altLang="zh-TW" dirty="0"/>
              <a:t>21.5%</a:t>
            </a:r>
            <a:r>
              <a:rPr kumimoji="1" lang="zh-TW" altLang="en-US" dirty="0"/>
              <a:t>。</a:t>
            </a:r>
            <a:r>
              <a:rPr kumimoji="1" lang="en" altLang="zh-TW" dirty="0"/>
              <a:t>SIA</a:t>
            </a:r>
            <a:r>
              <a:rPr kumimoji="1" lang="zh-TW" altLang="en-US" dirty="0"/>
              <a:t>總裁兼執行長</a:t>
            </a:r>
            <a:r>
              <a:rPr kumimoji="1" lang="en" altLang="zh-TW" dirty="0"/>
              <a:t>John </a:t>
            </a:r>
            <a:r>
              <a:rPr kumimoji="1" lang="en" altLang="zh-TW" dirty="0" err="1"/>
              <a:t>Neuffer</a:t>
            </a:r>
            <a:r>
              <a:rPr kumimoji="1" lang="zh-TW" altLang="en-US" dirty="0"/>
              <a:t>聲明稿指出，全球半導體業</a:t>
            </a:r>
            <a:r>
              <a:rPr kumimoji="1" lang="en-US" altLang="zh-TW" dirty="0"/>
              <a:t>11</a:t>
            </a:r>
            <a:r>
              <a:rPr kumimoji="1" lang="zh-TW" altLang="en-US" dirty="0"/>
              <a:t>月再創新猷，單月銷售額又破空前新高；</a:t>
            </a:r>
            <a:r>
              <a:rPr kumimoji="1" lang="en-US" altLang="zh-TW" dirty="0"/>
              <a:t>2017</a:t>
            </a:r>
            <a:r>
              <a:rPr kumimoji="1" lang="zh-TW" altLang="en-US" dirty="0"/>
              <a:t>年的年度銷售應會達到</a:t>
            </a:r>
            <a:r>
              <a:rPr kumimoji="1" lang="en-US" altLang="zh-TW" dirty="0"/>
              <a:t>4,000</a:t>
            </a:r>
            <a:r>
              <a:rPr kumimoji="1" lang="zh-TW" altLang="en-US" dirty="0"/>
              <a:t>億美元，創下首例。記憶體產品持續帶動全球市場成長，不過其他各類半導體的銷售也全數出現年增和月增。</a:t>
            </a:r>
            <a:r>
              <a:rPr kumimoji="1" lang="en-US" altLang="zh-TW" dirty="0"/>
              <a:t>11</a:t>
            </a:r>
            <a:r>
              <a:rPr kumimoji="1" lang="zh-TW" altLang="en-US" dirty="0"/>
              <a:t>月各地區市場皆呈現成長，尤以美洲漲幅最大。和去年同期相比，美洲銷售增</a:t>
            </a:r>
            <a:r>
              <a:rPr kumimoji="1" lang="en-US" altLang="zh-TW" dirty="0"/>
              <a:t>40.2%</a:t>
            </a:r>
            <a:r>
              <a:rPr kumimoji="1" lang="zh-TW" altLang="en-US" dirty="0"/>
              <a:t>、歐洲增</a:t>
            </a:r>
            <a:r>
              <a:rPr kumimoji="1" lang="en-US" altLang="zh-TW" dirty="0"/>
              <a:t>18.8%</a:t>
            </a:r>
            <a:r>
              <a:rPr kumimoji="1" lang="zh-TW" altLang="en-US" dirty="0"/>
              <a:t>、中國增</a:t>
            </a:r>
            <a:r>
              <a:rPr kumimoji="1" lang="en-US" altLang="zh-TW" dirty="0"/>
              <a:t>18.5%</a:t>
            </a:r>
            <a:r>
              <a:rPr kumimoji="1" lang="zh-TW" altLang="en-US" dirty="0"/>
              <a:t>、亞太</a:t>
            </a:r>
            <a:r>
              <a:rPr kumimoji="1" lang="en-US" altLang="zh-TW" dirty="0"/>
              <a:t>/</a:t>
            </a:r>
            <a:r>
              <a:rPr kumimoji="1" lang="zh-TW" altLang="en-US" dirty="0"/>
              <a:t>其他地區增</a:t>
            </a:r>
            <a:r>
              <a:rPr kumimoji="1" lang="en-US" altLang="zh-TW" dirty="0"/>
              <a:t>16.2%</a:t>
            </a:r>
            <a:r>
              <a:rPr kumimoji="1" lang="zh-TW" altLang="en-US" dirty="0"/>
              <a:t>、日本增</a:t>
            </a:r>
            <a:r>
              <a:rPr kumimoji="1" lang="en-US" altLang="zh-TW" dirty="0"/>
              <a:t>10.6%</a:t>
            </a:r>
            <a:r>
              <a:rPr kumimoji="1" lang="zh-TW" altLang="en-US" dirty="0"/>
              <a:t>。和前月相比，美洲增</a:t>
            </a:r>
            <a:r>
              <a:rPr kumimoji="1" lang="en-US" altLang="zh-TW" dirty="0"/>
              <a:t>2.6%</a:t>
            </a:r>
            <a:r>
              <a:rPr kumimoji="1" lang="zh-TW" altLang="en-US" dirty="0"/>
              <a:t>、中國增</a:t>
            </a:r>
            <a:r>
              <a:rPr kumimoji="1" lang="en-US" altLang="zh-TW" dirty="0"/>
              <a:t>2.1%</a:t>
            </a:r>
            <a:r>
              <a:rPr kumimoji="1" lang="zh-TW" altLang="en-US" dirty="0"/>
              <a:t>、歐洲增</a:t>
            </a:r>
            <a:r>
              <a:rPr kumimoji="1" lang="en-US" altLang="zh-TW" dirty="0"/>
              <a:t>1.8%</a:t>
            </a:r>
            <a:r>
              <a:rPr kumimoji="1" lang="zh-TW" altLang="en-US" dirty="0"/>
              <a:t>、亞太</a:t>
            </a:r>
            <a:r>
              <a:rPr kumimoji="1" lang="en-US" altLang="zh-TW" dirty="0"/>
              <a:t>/</a:t>
            </a:r>
            <a:r>
              <a:rPr kumimoji="1" lang="zh-TW" altLang="en-US" dirty="0"/>
              <a:t>其他地區增</a:t>
            </a:r>
            <a:r>
              <a:rPr kumimoji="1" lang="en-US" altLang="zh-TW" dirty="0"/>
              <a:t>0.5%</a:t>
            </a:r>
            <a:r>
              <a:rPr kumimoji="1" lang="zh-TW" altLang="en-US" dirty="0"/>
              <a:t>、日本增</a:t>
            </a:r>
            <a:r>
              <a:rPr kumimoji="1" lang="en-US" altLang="zh-TW" dirty="0"/>
              <a:t>0.3%</a:t>
            </a:r>
            <a:r>
              <a:rPr kumimoji="1" lang="zh-TW" altLang="en-US" dirty="0"/>
              <a:t>。</a:t>
            </a:r>
            <a:r>
              <a:rPr kumimoji="1" lang="en-US" altLang="zh-TW" dirty="0"/>
              <a:t>(</a:t>
            </a:r>
            <a:r>
              <a:rPr kumimoji="1" lang="zh-TW" altLang="en-US" dirty="0"/>
              <a:t>詳細數據</a:t>
            </a:r>
            <a:r>
              <a:rPr kumimoji="1" lang="en-US" altLang="zh-TW" dirty="0"/>
              <a:t>)</a:t>
            </a:r>
            <a:r>
              <a:rPr kumimoji="1" lang="zh-TW" altLang="en-US" dirty="0"/>
              <a:t>費城半導體指數</a:t>
            </a:r>
            <a:r>
              <a:rPr kumimoji="1" lang="en-US" altLang="zh-TW" dirty="0"/>
              <a:t>2</a:t>
            </a:r>
            <a:r>
              <a:rPr kumimoji="1" lang="zh-TW" altLang="en-US" dirty="0"/>
              <a:t>日上漲</a:t>
            </a:r>
            <a:r>
              <a:rPr kumimoji="1" lang="en-US" altLang="zh-TW" dirty="0"/>
              <a:t>2.77%</a:t>
            </a:r>
            <a:r>
              <a:rPr kumimoji="1" lang="zh-TW" altLang="en-US" dirty="0"/>
              <a:t>、收</a:t>
            </a:r>
            <a:r>
              <a:rPr kumimoji="1" lang="en-US" altLang="zh-TW" dirty="0"/>
              <a:t>1,287.70</a:t>
            </a:r>
            <a:r>
              <a:rPr kumimoji="1" lang="zh-TW" altLang="en-US" dirty="0"/>
              <a:t>點。</a:t>
            </a:r>
          </a:p>
        </p:txBody>
      </p:sp>
      <p:sp>
        <p:nvSpPr>
          <p:cNvPr id="4" name="日期版面配置區 3">
            <a:extLst>
              <a:ext uri="{FF2B5EF4-FFF2-40B4-BE49-F238E27FC236}">
                <a16:creationId xmlns:a16="http://schemas.microsoft.com/office/drawing/2014/main" id="{27DAA983-B194-8144-AFB2-1E85A45D1AE5}"/>
              </a:ext>
            </a:extLst>
          </p:cNvPr>
          <p:cNvSpPr>
            <a:spLocks noGrp="1"/>
          </p:cNvSpPr>
          <p:nvPr>
            <p:ph type="dt" sz="half" idx="10"/>
          </p:nvPr>
        </p:nvSpPr>
        <p:spPr/>
        <p:txBody>
          <a:bodyPr/>
          <a:lstStyle/>
          <a:p>
            <a:fld id="{C5657226-0D34-9144-9761-CF3EEA2AD157}" type="datetime1">
              <a:rPr lang="zh-TW" altLang="en-US" smtClean="0"/>
              <a:t>2020/5/8</a:t>
            </a:fld>
            <a:endParaRPr lang="en-US"/>
          </a:p>
        </p:txBody>
      </p:sp>
      <p:sp>
        <p:nvSpPr>
          <p:cNvPr id="5" name="投影片編號版面配置區 4">
            <a:extLst>
              <a:ext uri="{FF2B5EF4-FFF2-40B4-BE49-F238E27FC236}">
                <a16:creationId xmlns:a16="http://schemas.microsoft.com/office/drawing/2014/main" id="{ABF827E7-3532-7A44-9A1D-E4A5C3D4F31C}"/>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131227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r>
              <a:rPr kumimoji="1" lang="en-US" altLang="zh-TW" dirty="0"/>
              <a:t>Data description</a:t>
            </a:r>
            <a:endParaRPr kumimoji="1" lang="zh-TW" altLang="en-US" dirty="0"/>
          </a:p>
        </p:txBody>
      </p:sp>
      <p:sp>
        <p:nvSpPr>
          <p:cNvPr id="3" name="內容版面配置區 2">
            <a:extLst>
              <a:ext uri="{FF2B5EF4-FFF2-40B4-BE49-F238E27FC236}">
                <a16:creationId xmlns:a16="http://schemas.microsoft.com/office/drawing/2014/main" id="{C8E110D5-0B75-E74C-92A5-51610868988D}"/>
              </a:ext>
            </a:extLst>
          </p:cNvPr>
          <p:cNvSpPr>
            <a:spLocks noGrp="1"/>
          </p:cNvSpPr>
          <p:nvPr>
            <p:ph idx="1"/>
          </p:nvPr>
        </p:nvSpPr>
        <p:spPr/>
        <p:txBody>
          <a:bodyPr>
            <a:normAutofit fontScale="85000" lnSpcReduction="20000"/>
          </a:bodyPr>
          <a:lstStyle/>
          <a:p>
            <a:r>
              <a:rPr kumimoji="1" lang="en" altLang="zh-TW" strike="sngStrike" dirty="0" err="1"/>
              <a:t>MoneyDJ</a:t>
            </a:r>
            <a:r>
              <a:rPr kumimoji="1" lang="zh-TW" altLang="en-US" strike="sngStrike" dirty="0"/>
              <a:t>新聞 </a:t>
            </a:r>
            <a:r>
              <a:rPr kumimoji="1" lang="en-US" altLang="zh-TW" strike="sngStrike" dirty="0"/>
              <a:t>2018-01-03 07:23:31 </a:t>
            </a:r>
            <a:r>
              <a:rPr kumimoji="1" lang="zh-TW" altLang="en-US" strike="sngStrike" dirty="0"/>
              <a:t>記者 陳苓 報導</a:t>
            </a:r>
            <a:r>
              <a:rPr kumimoji="1" lang="zh-TW" altLang="en-US" dirty="0">
                <a:solidFill>
                  <a:srgbClr val="FF0000"/>
                </a:solidFill>
              </a:rPr>
              <a:t>半導體產業協會</a:t>
            </a:r>
            <a:r>
              <a:rPr kumimoji="1" lang="en-US" altLang="zh-TW" strike="sngStrike" dirty="0"/>
              <a:t>(</a:t>
            </a:r>
            <a:r>
              <a:rPr kumimoji="1" lang="en" altLang="zh-TW" strike="sngStrike" dirty="0"/>
              <a:t>SIA)2</a:t>
            </a:r>
            <a:r>
              <a:rPr kumimoji="1" lang="zh-TW" altLang="en-US" strike="sngStrike" dirty="0"/>
              <a:t>日公布，</a:t>
            </a:r>
            <a:r>
              <a:rPr kumimoji="1" lang="en-US" altLang="zh-TW" strike="sngStrike" dirty="0"/>
              <a:t>2017</a:t>
            </a:r>
            <a:r>
              <a:rPr kumimoji="1" lang="zh-TW" altLang="en-US" strike="sngStrike" dirty="0"/>
              <a:t>年</a:t>
            </a:r>
            <a:r>
              <a:rPr kumimoji="1" lang="en-US" altLang="zh-TW" strike="sngStrike" dirty="0"/>
              <a:t>11</a:t>
            </a:r>
            <a:r>
              <a:rPr kumimoji="1" lang="zh-TW" altLang="en-US" strike="sngStrike" dirty="0"/>
              <a:t>月份全球半導體銷售額為</a:t>
            </a:r>
            <a:r>
              <a:rPr kumimoji="1" lang="en-US" altLang="zh-TW" strike="sngStrike" dirty="0"/>
              <a:t>377</a:t>
            </a:r>
            <a:r>
              <a:rPr kumimoji="1" lang="zh-TW" altLang="en-US" strike="sngStrike" dirty="0"/>
              <a:t>億美元。和前月相比，</a:t>
            </a:r>
            <a:r>
              <a:rPr kumimoji="1" lang="en-US" altLang="zh-TW" strike="sngStrike" dirty="0"/>
              <a:t>11</a:t>
            </a:r>
            <a:r>
              <a:rPr kumimoji="1" lang="zh-TW" altLang="en-US" strike="sngStrike" dirty="0"/>
              <a:t>月</a:t>
            </a:r>
            <a:r>
              <a:rPr kumimoji="1" lang="zh-TW" altLang="en-US" dirty="0">
                <a:solidFill>
                  <a:srgbClr val="FF0000"/>
                </a:solidFill>
              </a:rPr>
              <a:t>銷售額提升</a:t>
            </a:r>
            <a:r>
              <a:rPr kumimoji="1" lang="en-US" altLang="zh-TW" strike="sngStrike" dirty="0"/>
              <a:t>1.6%</a:t>
            </a:r>
            <a:r>
              <a:rPr kumimoji="1" lang="zh-TW" altLang="en-US" strike="sngStrike" dirty="0"/>
              <a:t>。和</a:t>
            </a:r>
            <a:r>
              <a:rPr kumimoji="1" lang="zh-TW" altLang="en-US" dirty="0">
                <a:solidFill>
                  <a:srgbClr val="FF0000"/>
                </a:solidFill>
              </a:rPr>
              <a:t>去年同期相比，大增</a:t>
            </a:r>
            <a:r>
              <a:rPr kumimoji="1" lang="en-US" altLang="zh-TW" strike="sngStrike" dirty="0"/>
              <a:t>21.5%</a:t>
            </a:r>
            <a:r>
              <a:rPr kumimoji="1" lang="zh-TW" altLang="en-US" strike="sngStrike" dirty="0"/>
              <a:t>。</a:t>
            </a:r>
            <a:r>
              <a:rPr kumimoji="1" lang="en" altLang="zh-TW" strike="sngStrike" dirty="0"/>
              <a:t>SIA</a:t>
            </a:r>
            <a:r>
              <a:rPr kumimoji="1" lang="zh-TW" altLang="en-US" strike="sngStrike" dirty="0"/>
              <a:t>總裁兼執行長</a:t>
            </a:r>
            <a:r>
              <a:rPr kumimoji="1" lang="en" altLang="zh-TW" strike="sngStrike" dirty="0"/>
              <a:t>John </a:t>
            </a:r>
            <a:r>
              <a:rPr kumimoji="1" lang="en" altLang="zh-TW" strike="sngStrike" dirty="0" err="1"/>
              <a:t>Neuffer</a:t>
            </a:r>
            <a:r>
              <a:rPr kumimoji="1" lang="zh-TW" altLang="en-US" strike="sngStrike" dirty="0"/>
              <a:t>聲明稿指出，</a:t>
            </a:r>
            <a:r>
              <a:rPr kumimoji="1" lang="zh-TW" altLang="en-US" dirty="0">
                <a:solidFill>
                  <a:srgbClr val="FF0000"/>
                </a:solidFill>
              </a:rPr>
              <a:t>全球半導體業</a:t>
            </a:r>
            <a:r>
              <a:rPr kumimoji="1" lang="en-US" altLang="zh-TW" dirty="0">
                <a:solidFill>
                  <a:srgbClr val="FF0000"/>
                </a:solidFill>
              </a:rPr>
              <a:t>11</a:t>
            </a:r>
            <a:r>
              <a:rPr kumimoji="1" lang="zh-TW" altLang="en-US" dirty="0">
                <a:solidFill>
                  <a:srgbClr val="FF0000"/>
                </a:solidFill>
              </a:rPr>
              <a:t>月再創新猷</a:t>
            </a:r>
            <a:r>
              <a:rPr kumimoji="1" lang="zh-TW" altLang="en-US" dirty="0"/>
              <a:t>，</a:t>
            </a:r>
            <a:r>
              <a:rPr kumimoji="1" lang="zh-TW" altLang="en-US" dirty="0">
                <a:solidFill>
                  <a:srgbClr val="FF0000"/>
                </a:solidFill>
              </a:rPr>
              <a:t>單月銷售額又破空前新高</a:t>
            </a:r>
            <a:r>
              <a:rPr kumimoji="1" lang="zh-TW" altLang="en-US" strike="sngStrike" dirty="0"/>
              <a:t>；</a:t>
            </a:r>
            <a:r>
              <a:rPr kumimoji="1" lang="en-US" altLang="zh-TW" strike="sngStrike" dirty="0"/>
              <a:t>2017</a:t>
            </a:r>
            <a:r>
              <a:rPr kumimoji="1" lang="zh-TW" altLang="en-US" strike="sngStrike" dirty="0"/>
              <a:t>年的年度銷售應會達到</a:t>
            </a:r>
            <a:r>
              <a:rPr kumimoji="1" lang="en-US" altLang="zh-TW" strike="sngStrike" dirty="0"/>
              <a:t>4,000</a:t>
            </a:r>
            <a:r>
              <a:rPr kumimoji="1" lang="zh-TW" altLang="en-US" strike="sngStrike" dirty="0"/>
              <a:t>億美元，創下首例。</a:t>
            </a:r>
            <a:r>
              <a:rPr kumimoji="1" lang="zh-TW" altLang="en-US" dirty="0">
                <a:solidFill>
                  <a:srgbClr val="FF0000"/>
                </a:solidFill>
              </a:rPr>
              <a:t>記憶體產品持續帶動全球市場成長</a:t>
            </a:r>
            <a:r>
              <a:rPr kumimoji="1" lang="zh-TW" altLang="en-US" dirty="0"/>
              <a:t>，</a:t>
            </a:r>
            <a:r>
              <a:rPr kumimoji="1" lang="zh-TW" altLang="en-US" dirty="0">
                <a:solidFill>
                  <a:srgbClr val="FF0000"/>
                </a:solidFill>
              </a:rPr>
              <a:t>不過其他各類半導體的銷售也全數出現年增和月增</a:t>
            </a:r>
            <a:r>
              <a:rPr kumimoji="1" lang="zh-TW" altLang="en-US" strike="sngStrike" dirty="0"/>
              <a:t>。</a:t>
            </a:r>
            <a:r>
              <a:rPr kumimoji="1" lang="en-US" altLang="zh-TW" strike="sngStrike" dirty="0"/>
              <a:t>11</a:t>
            </a:r>
            <a:r>
              <a:rPr kumimoji="1" lang="zh-TW" altLang="en-US" strike="sngStrike" dirty="0"/>
              <a:t>月各地區市場皆呈現</a:t>
            </a:r>
            <a:r>
              <a:rPr kumimoji="1" lang="zh-TW" altLang="en-US" dirty="0">
                <a:solidFill>
                  <a:srgbClr val="FF0000"/>
                </a:solidFill>
              </a:rPr>
              <a:t>成長</a:t>
            </a:r>
            <a:r>
              <a:rPr kumimoji="1" lang="zh-TW" altLang="en-US" strike="sngStrike" dirty="0"/>
              <a:t>，尤以</a:t>
            </a:r>
            <a:r>
              <a:rPr kumimoji="1" lang="zh-TW" altLang="en-US" dirty="0">
                <a:solidFill>
                  <a:srgbClr val="FF0000"/>
                </a:solidFill>
              </a:rPr>
              <a:t>美洲漲幅最大</a:t>
            </a:r>
            <a:r>
              <a:rPr kumimoji="1" lang="zh-TW" altLang="en-US" strike="sngStrike" dirty="0"/>
              <a:t>。和去年同期相比，</a:t>
            </a:r>
            <a:r>
              <a:rPr kumimoji="1" lang="zh-TW" altLang="en-US" dirty="0">
                <a:solidFill>
                  <a:srgbClr val="FF0000"/>
                </a:solidFill>
              </a:rPr>
              <a:t>美洲銷售增</a:t>
            </a:r>
            <a:r>
              <a:rPr kumimoji="1" lang="en-US" altLang="zh-TW" strike="sngStrike" dirty="0"/>
              <a:t>40.2%</a:t>
            </a:r>
            <a:r>
              <a:rPr kumimoji="1" lang="zh-TW" altLang="en-US" strike="sngStrike" dirty="0"/>
              <a:t>、</a:t>
            </a:r>
            <a:r>
              <a:rPr kumimoji="1" lang="zh-TW" altLang="en-US" dirty="0">
                <a:solidFill>
                  <a:srgbClr val="FF0000"/>
                </a:solidFill>
              </a:rPr>
              <a:t>歐洲增</a:t>
            </a:r>
            <a:r>
              <a:rPr kumimoji="1" lang="en-US" altLang="zh-TW" strike="sngStrike" dirty="0"/>
              <a:t>18.8%</a:t>
            </a:r>
            <a:r>
              <a:rPr kumimoji="1" lang="zh-TW" altLang="en-US" strike="sngStrike" dirty="0"/>
              <a:t>、</a:t>
            </a:r>
            <a:r>
              <a:rPr kumimoji="1" lang="zh-TW" altLang="en-US" dirty="0">
                <a:solidFill>
                  <a:srgbClr val="FF0000"/>
                </a:solidFill>
              </a:rPr>
              <a:t>中國增</a:t>
            </a:r>
            <a:r>
              <a:rPr kumimoji="1" lang="en-US" altLang="zh-TW" strike="sngStrike" dirty="0"/>
              <a:t>18.5%</a:t>
            </a:r>
            <a:r>
              <a:rPr kumimoji="1" lang="zh-TW" altLang="en-US" strike="sngStrike" dirty="0"/>
              <a:t>、</a:t>
            </a:r>
            <a:r>
              <a:rPr kumimoji="1" lang="zh-TW" altLang="en-US" dirty="0">
                <a:solidFill>
                  <a:srgbClr val="FF0000"/>
                </a:solidFill>
              </a:rPr>
              <a:t>亞太</a:t>
            </a:r>
            <a:r>
              <a:rPr kumimoji="1" lang="en-US" altLang="zh-TW" dirty="0">
                <a:solidFill>
                  <a:srgbClr val="FF0000"/>
                </a:solidFill>
              </a:rPr>
              <a:t>/</a:t>
            </a:r>
            <a:r>
              <a:rPr kumimoji="1" lang="zh-TW" altLang="en-US" dirty="0">
                <a:solidFill>
                  <a:srgbClr val="FF0000"/>
                </a:solidFill>
              </a:rPr>
              <a:t>其他地區增</a:t>
            </a:r>
            <a:r>
              <a:rPr kumimoji="1" lang="en-US" altLang="zh-TW" strike="sngStrike" dirty="0"/>
              <a:t>16.2%</a:t>
            </a:r>
            <a:r>
              <a:rPr kumimoji="1" lang="zh-TW" altLang="en-US" strike="sngStrike" dirty="0"/>
              <a:t>、</a:t>
            </a:r>
            <a:r>
              <a:rPr kumimoji="1" lang="zh-TW" altLang="en-US" dirty="0">
                <a:solidFill>
                  <a:srgbClr val="FF0000"/>
                </a:solidFill>
              </a:rPr>
              <a:t>日本增</a:t>
            </a:r>
            <a:r>
              <a:rPr kumimoji="1" lang="en-US" altLang="zh-TW" strike="sngStrike" dirty="0"/>
              <a:t>10.6%</a:t>
            </a:r>
            <a:r>
              <a:rPr kumimoji="1" lang="zh-TW" altLang="en-US" strike="sngStrike" dirty="0"/>
              <a:t>。 </a:t>
            </a:r>
            <a:r>
              <a:rPr kumimoji="1" lang="en-US" altLang="zh-TW" strike="sngStrike" dirty="0"/>
              <a:t>(</a:t>
            </a:r>
            <a:r>
              <a:rPr kumimoji="1" lang="zh-TW" altLang="en-US" strike="sngStrike" dirty="0"/>
              <a:t>詳細數據</a:t>
            </a:r>
            <a:r>
              <a:rPr kumimoji="1" lang="en-US" altLang="zh-TW" strike="sngStrike" dirty="0"/>
              <a:t>)</a:t>
            </a:r>
            <a:r>
              <a:rPr kumimoji="1" lang="zh-TW" altLang="en-US" strike="sngStrike" dirty="0"/>
              <a:t>費城半導體指數</a:t>
            </a:r>
            <a:r>
              <a:rPr kumimoji="1" lang="en-US" altLang="zh-TW" strike="sngStrike" dirty="0"/>
              <a:t>2</a:t>
            </a:r>
            <a:r>
              <a:rPr kumimoji="1" lang="zh-TW" altLang="en-US" strike="sngStrike" dirty="0"/>
              <a:t>日</a:t>
            </a:r>
            <a:r>
              <a:rPr kumimoji="1" lang="zh-TW" altLang="en-US" dirty="0">
                <a:solidFill>
                  <a:srgbClr val="FF0000"/>
                </a:solidFill>
              </a:rPr>
              <a:t>上漲</a:t>
            </a:r>
            <a:r>
              <a:rPr kumimoji="1" lang="en-US" altLang="zh-TW" strike="sngStrike" dirty="0"/>
              <a:t>2.77%</a:t>
            </a:r>
            <a:r>
              <a:rPr kumimoji="1" lang="zh-TW" altLang="en-US" strike="sngStrike" dirty="0"/>
              <a:t>、</a:t>
            </a:r>
            <a:r>
              <a:rPr kumimoji="1" lang="zh-TW" altLang="en-US" dirty="0">
                <a:solidFill>
                  <a:srgbClr val="FF0000"/>
                </a:solidFill>
              </a:rPr>
              <a:t>收</a:t>
            </a:r>
            <a:r>
              <a:rPr kumimoji="1" lang="en-US" altLang="zh-TW" strike="sngStrike" dirty="0"/>
              <a:t>1,287.70</a:t>
            </a:r>
            <a:r>
              <a:rPr kumimoji="1" lang="zh-TW" altLang="en-US" strike="sngStrike" dirty="0"/>
              <a:t>點。</a:t>
            </a:r>
          </a:p>
        </p:txBody>
      </p:sp>
      <p:sp>
        <p:nvSpPr>
          <p:cNvPr id="4" name="日期版面配置區 3">
            <a:extLst>
              <a:ext uri="{FF2B5EF4-FFF2-40B4-BE49-F238E27FC236}">
                <a16:creationId xmlns:a16="http://schemas.microsoft.com/office/drawing/2014/main" id="{F951BF73-CEF4-B64D-AD0B-7FC92A24A8E0}"/>
              </a:ext>
            </a:extLst>
          </p:cNvPr>
          <p:cNvSpPr>
            <a:spLocks noGrp="1"/>
          </p:cNvSpPr>
          <p:nvPr>
            <p:ph type="dt" sz="half" idx="10"/>
          </p:nvPr>
        </p:nvSpPr>
        <p:spPr/>
        <p:txBody>
          <a:bodyPr/>
          <a:lstStyle/>
          <a:p>
            <a:fld id="{544271A2-4158-2142-A234-56A079A75379}" type="datetime1">
              <a:rPr lang="zh-TW" altLang="en-US" smtClean="0"/>
              <a:t>2020/5/8</a:t>
            </a:fld>
            <a:endParaRPr lang="en-US"/>
          </a:p>
        </p:txBody>
      </p:sp>
      <p:sp>
        <p:nvSpPr>
          <p:cNvPr id="5" name="投影片編號版面配置區 4">
            <a:extLst>
              <a:ext uri="{FF2B5EF4-FFF2-40B4-BE49-F238E27FC236}">
                <a16:creationId xmlns:a16="http://schemas.microsoft.com/office/drawing/2014/main" id="{222D757A-3A88-3145-81C9-D9CC6E58DE58}"/>
              </a:ext>
            </a:extLst>
          </p:cNvPr>
          <p:cNvSpPr>
            <a:spLocks noGrp="1"/>
          </p:cNvSpPr>
          <p:nvPr>
            <p:ph type="sldNum" sz="quarter" idx="12"/>
          </p:nvPr>
        </p:nvSpPr>
        <p:spPr/>
        <p:txBody>
          <a:bodyPr/>
          <a:lstStyle/>
          <a:p>
            <a:fld id="{B2DC25EE-239B-4C5F-AAD1-255A7D5F1EE2}" type="slidenum">
              <a:rPr lang="en-US" smtClean="0"/>
              <a:t>7</a:t>
            </a:fld>
            <a:endParaRPr lang="en-US"/>
          </a:p>
        </p:txBody>
      </p:sp>
    </p:spTree>
    <p:extLst>
      <p:ext uri="{BB962C8B-B14F-4D97-AF65-F5344CB8AC3E}">
        <p14:creationId xmlns:p14="http://schemas.microsoft.com/office/powerpoint/2010/main" val="325855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1: </a:t>
            </a:r>
            <a:r>
              <a:rPr kumimoji="1" lang="zh-CN" altLang="en-US" dirty="0"/>
              <a:t>保留中文</a:t>
            </a:r>
            <a:endParaRPr kumimoji="1" lang="en-US" altLang="zh-TW" dirty="0"/>
          </a:p>
        </p:txBody>
      </p:sp>
      <p:sp>
        <p:nvSpPr>
          <p:cNvPr id="5" name="內容版面配置區 4">
            <a:extLst>
              <a:ext uri="{FF2B5EF4-FFF2-40B4-BE49-F238E27FC236}">
                <a16:creationId xmlns:a16="http://schemas.microsoft.com/office/drawing/2014/main" id="{EE3D89E7-B7BC-9E4A-9641-7CBFCC801689}"/>
              </a:ext>
            </a:extLst>
          </p:cNvPr>
          <p:cNvSpPr>
            <a:spLocks noGrp="1"/>
          </p:cNvSpPr>
          <p:nvPr>
            <p:ph idx="1"/>
          </p:nvPr>
        </p:nvSpPr>
        <p:spPr/>
        <p:txBody>
          <a:bodyPr/>
          <a:lstStyle/>
          <a:p>
            <a:r>
              <a:rPr lang="en-US" altLang="zh-TW" dirty="0"/>
              <a:t>Regex</a:t>
            </a:r>
            <a:r>
              <a:rPr lang="zh-CN" altLang="en-US" dirty="0"/>
              <a:t>正則表達</a:t>
            </a:r>
            <a:r>
              <a:rPr lang="en-US" altLang="zh-CN" dirty="0"/>
              <a:t>-</a:t>
            </a:r>
            <a:r>
              <a:rPr lang="zh-CN" altLang="en-US" dirty="0">
                <a:solidFill>
                  <a:srgbClr val="FF0000"/>
                </a:solidFill>
              </a:rPr>
              <a:t>必學必熟悉</a:t>
            </a:r>
            <a:endParaRPr lang="zh-TW" altLang="en-US" dirty="0">
              <a:solidFill>
                <a:srgbClr val="FF0000"/>
              </a:solidFill>
            </a:endParaRPr>
          </a:p>
        </p:txBody>
      </p:sp>
      <p:sp>
        <p:nvSpPr>
          <p:cNvPr id="10" name="文字方塊 9">
            <a:extLst>
              <a:ext uri="{FF2B5EF4-FFF2-40B4-BE49-F238E27FC236}">
                <a16:creationId xmlns:a16="http://schemas.microsoft.com/office/drawing/2014/main" id="{1F17C9FE-7CC2-2245-804F-623724F48820}"/>
              </a:ext>
            </a:extLst>
          </p:cNvPr>
          <p:cNvSpPr txBox="1"/>
          <p:nvPr/>
        </p:nvSpPr>
        <p:spPr>
          <a:xfrm>
            <a:off x="1239708" y="3557954"/>
            <a:ext cx="10178427" cy="1938992"/>
          </a:xfrm>
          <a:prstGeom prst="rect">
            <a:avLst/>
          </a:prstGeom>
          <a:noFill/>
        </p:spPr>
        <p:txBody>
          <a:bodyPr wrap="none" rtlCol="0">
            <a:spAutoFit/>
          </a:bodyPr>
          <a:lstStyle/>
          <a:p>
            <a:r>
              <a:rPr kumimoji="1" lang="en-US" altLang="zh-TW" sz="2400" dirty="0"/>
              <a:t>\w:</a:t>
            </a:r>
            <a:r>
              <a:rPr lang="zh-TW" altLang="en-US" sz="2400" dirty="0"/>
              <a:t>數字、字母、底線，所以要</a:t>
            </a:r>
            <a:r>
              <a:rPr lang="en-US" altLang="zh-TW" sz="2400" dirty="0">
                <a:sym typeface="Wingdings" pitchFamily="2" charset="2"/>
              </a:rPr>
              <a:t> </a:t>
            </a:r>
            <a:r>
              <a:rPr lang="en-US" altLang="zh-TW" sz="2400" dirty="0"/>
              <a:t>\W:</a:t>
            </a:r>
            <a:r>
              <a:rPr lang="zh-CN" altLang="en-US" sz="2400" dirty="0"/>
              <a:t>除了</a:t>
            </a:r>
            <a:r>
              <a:rPr lang="en-US" altLang="zh-CN" sz="2400" dirty="0"/>
              <a:t>\w</a:t>
            </a:r>
            <a:r>
              <a:rPr lang="zh-CN" altLang="en-US" sz="2400" dirty="0"/>
              <a:t>以外的東西，相當於各種符號</a:t>
            </a:r>
            <a:endParaRPr lang="en-US" altLang="zh-CN" sz="2400" dirty="0"/>
          </a:p>
          <a:p>
            <a:r>
              <a:rPr kumimoji="1" lang="en-US" altLang="zh-TW" sz="2400" dirty="0"/>
              <a:t>\s:</a:t>
            </a:r>
            <a:r>
              <a:rPr lang="zh-TW" altLang="en-US" sz="2400" dirty="0"/>
              <a:t>空白</a:t>
            </a:r>
            <a:endParaRPr lang="en-US" altLang="zh-TW" sz="2400" dirty="0"/>
          </a:p>
          <a:p>
            <a:r>
              <a:rPr kumimoji="1" lang="en-US" altLang="zh-TW" sz="2400" dirty="0"/>
              <a:t>\d or [0-9]:</a:t>
            </a:r>
            <a:r>
              <a:rPr kumimoji="1" lang="zh-CN" altLang="en-US" sz="2400" dirty="0"/>
              <a:t>數字</a:t>
            </a:r>
            <a:endParaRPr kumimoji="1" lang="en-US" altLang="zh-CN" sz="2400" dirty="0"/>
          </a:p>
          <a:p>
            <a:r>
              <a:rPr kumimoji="1" lang="en-US" altLang="zh-CN" sz="2400" dirty="0"/>
              <a:t>[a-</a:t>
            </a:r>
            <a:r>
              <a:rPr kumimoji="1" lang="en-US" altLang="zh-CN" sz="2400" dirty="0" err="1"/>
              <a:t>zA</a:t>
            </a:r>
            <a:r>
              <a:rPr kumimoji="1" lang="en-US" altLang="zh-CN" sz="2400" dirty="0"/>
              <a:t>-Z]:</a:t>
            </a:r>
            <a:r>
              <a:rPr kumimoji="1" lang="zh-CN" altLang="en-US" sz="2400" dirty="0"/>
              <a:t>因為我們不要英文，如果用</a:t>
            </a:r>
            <a:r>
              <a:rPr kumimoji="1" lang="en-US" altLang="zh-CN" sz="2400" dirty="0"/>
              <a:t>\w</a:t>
            </a:r>
            <a:r>
              <a:rPr kumimoji="1" lang="zh-CN" altLang="en-US" sz="2400" dirty="0"/>
              <a:t>連中文都不見，所以用指定的方法</a:t>
            </a:r>
            <a:endParaRPr kumimoji="1" lang="en-US" altLang="zh-CN" sz="2400" dirty="0"/>
          </a:p>
          <a:p>
            <a:endParaRPr kumimoji="1" lang="zh-TW" altLang="en-US" sz="2400" dirty="0"/>
          </a:p>
        </p:txBody>
      </p:sp>
      <p:sp>
        <p:nvSpPr>
          <p:cNvPr id="12" name="矩形 11">
            <a:extLst>
              <a:ext uri="{FF2B5EF4-FFF2-40B4-BE49-F238E27FC236}">
                <a16:creationId xmlns:a16="http://schemas.microsoft.com/office/drawing/2014/main" id="{170C1937-E738-5544-8F30-E553A47C2FDA}"/>
              </a:ext>
            </a:extLst>
          </p:cNvPr>
          <p:cNvSpPr/>
          <p:nvPr/>
        </p:nvSpPr>
        <p:spPr>
          <a:xfrm>
            <a:off x="9155105" y="6124694"/>
            <a:ext cx="2630144" cy="369332"/>
          </a:xfrm>
          <a:prstGeom prst="rect">
            <a:avLst/>
          </a:prstGeom>
        </p:spPr>
        <p:txBody>
          <a:bodyPr wrap="none">
            <a:spAutoFit/>
          </a:bodyPr>
          <a:lstStyle/>
          <a:p>
            <a:r>
              <a:rPr lang="zh-CN" altLang="en-US" dirty="0">
                <a:solidFill>
                  <a:srgbClr val="FF0000"/>
                </a:solidFill>
              </a:rPr>
              <a:t>這只是</a:t>
            </a:r>
            <a:r>
              <a:rPr lang="en-US" altLang="zh-CN" dirty="0">
                <a:solidFill>
                  <a:srgbClr val="FF0000"/>
                </a:solidFill>
              </a:rPr>
              <a:t>regex</a:t>
            </a:r>
            <a:r>
              <a:rPr lang="zh-CN" altLang="en-US" dirty="0">
                <a:solidFill>
                  <a:srgbClr val="FF0000"/>
                </a:solidFill>
              </a:rPr>
              <a:t>的冰山一角</a:t>
            </a:r>
            <a:endParaRPr lang="zh-TW" altLang="en-US" dirty="0"/>
          </a:p>
        </p:txBody>
      </p:sp>
      <p:sp>
        <p:nvSpPr>
          <p:cNvPr id="13" name="日期版面配置區 12">
            <a:extLst>
              <a:ext uri="{FF2B5EF4-FFF2-40B4-BE49-F238E27FC236}">
                <a16:creationId xmlns:a16="http://schemas.microsoft.com/office/drawing/2014/main" id="{9CA195D6-C22A-9E4A-958E-2C13815C0DC1}"/>
              </a:ext>
            </a:extLst>
          </p:cNvPr>
          <p:cNvSpPr>
            <a:spLocks noGrp="1"/>
          </p:cNvSpPr>
          <p:nvPr>
            <p:ph type="dt" sz="half" idx="10"/>
          </p:nvPr>
        </p:nvSpPr>
        <p:spPr/>
        <p:txBody>
          <a:bodyPr/>
          <a:lstStyle/>
          <a:p>
            <a:fld id="{4DC534A0-5B27-9048-972A-28105A02361B}" type="datetime1">
              <a:rPr lang="zh-TW" altLang="en-US" smtClean="0"/>
              <a:t>2020/5/8</a:t>
            </a:fld>
            <a:endParaRPr lang="en-US"/>
          </a:p>
        </p:txBody>
      </p:sp>
      <p:sp>
        <p:nvSpPr>
          <p:cNvPr id="14" name="投影片編號版面配置區 13">
            <a:extLst>
              <a:ext uri="{FF2B5EF4-FFF2-40B4-BE49-F238E27FC236}">
                <a16:creationId xmlns:a16="http://schemas.microsoft.com/office/drawing/2014/main" id="{C3FF5AC0-373E-4D4E-9FE4-E6B2590BF0FE}"/>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707862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F685FC-3324-5D40-8E2E-6C0E6DCDA33F}"/>
              </a:ext>
            </a:extLst>
          </p:cNvPr>
          <p:cNvSpPr>
            <a:spLocks noGrp="1"/>
          </p:cNvSpPr>
          <p:nvPr>
            <p:ph type="title"/>
          </p:nvPr>
        </p:nvSpPr>
        <p:spPr/>
        <p:txBody>
          <a:bodyPr/>
          <a:lstStyle/>
          <a:p>
            <a:pPr>
              <a:lnSpc>
                <a:spcPct val="150000"/>
              </a:lnSpc>
            </a:pPr>
            <a:r>
              <a:rPr kumimoji="1" lang="zh-CN" altLang="en-US" dirty="0"/>
              <a:t>策略</a:t>
            </a:r>
            <a:r>
              <a:rPr kumimoji="1" lang="en-US" altLang="zh-CN" dirty="0"/>
              <a:t>1: </a:t>
            </a:r>
            <a:r>
              <a:rPr kumimoji="1" lang="zh-CN" altLang="en-US" dirty="0"/>
              <a:t>保留中文</a:t>
            </a:r>
            <a:endParaRPr kumimoji="1" lang="en-US" altLang="zh-TW" dirty="0"/>
          </a:p>
        </p:txBody>
      </p:sp>
      <p:sp>
        <p:nvSpPr>
          <p:cNvPr id="10" name="文字方塊 9">
            <a:extLst>
              <a:ext uri="{FF2B5EF4-FFF2-40B4-BE49-F238E27FC236}">
                <a16:creationId xmlns:a16="http://schemas.microsoft.com/office/drawing/2014/main" id="{1F17C9FE-7CC2-2245-804F-623724F48820}"/>
              </a:ext>
            </a:extLst>
          </p:cNvPr>
          <p:cNvSpPr txBox="1"/>
          <p:nvPr/>
        </p:nvSpPr>
        <p:spPr>
          <a:xfrm>
            <a:off x="2927831" y="3429000"/>
            <a:ext cx="6015173" cy="830997"/>
          </a:xfrm>
          <a:prstGeom prst="rect">
            <a:avLst/>
          </a:prstGeom>
          <a:noFill/>
        </p:spPr>
        <p:txBody>
          <a:bodyPr wrap="none" rtlCol="0">
            <a:spAutoFit/>
          </a:bodyPr>
          <a:lstStyle/>
          <a:p>
            <a:r>
              <a:rPr kumimoji="1" lang="en-US" altLang="zh-TW" sz="2400" dirty="0"/>
              <a:t>import re</a:t>
            </a:r>
          </a:p>
          <a:p>
            <a:r>
              <a:rPr kumimoji="1" lang="en-US" altLang="zh-TW" sz="2400" dirty="0" err="1"/>
              <a:t>re.sub</a:t>
            </a:r>
            <a:r>
              <a:rPr kumimoji="1" lang="en-US" altLang="zh-TW" sz="2400" dirty="0"/>
              <a:t>(pattern, replaced by this, your text)</a:t>
            </a:r>
            <a:endParaRPr kumimoji="1" lang="zh-TW" altLang="en-US" sz="2400" dirty="0"/>
          </a:p>
        </p:txBody>
      </p:sp>
      <p:sp>
        <p:nvSpPr>
          <p:cNvPr id="6" name="文字方塊 5">
            <a:extLst>
              <a:ext uri="{FF2B5EF4-FFF2-40B4-BE49-F238E27FC236}">
                <a16:creationId xmlns:a16="http://schemas.microsoft.com/office/drawing/2014/main" id="{5015B464-105A-F94E-B2DE-5CFFD60DC8C2}"/>
              </a:ext>
            </a:extLst>
          </p:cNvPr>
          <p:cNvSpPr txBox="1"/>
          <p:nvPr/>
        </p:nvSpPr>
        <p:spPr>
          <a:xfrm>
            <a:off x="1837558" y="4597210"/>
            <a:ext cx="8516883" cy="461665"/>
          </a:xfrm>
          <a:prstGeom prst="rect">
            <a:avLst/>
          </a:prstGeom>
          <a:noFill/>
        </p:spPr>
        <p:txBody>
          <a:bodyPr wrap="none" rtlCol="0">
            <a:spAutoFit/>
          </a:bodyPr>
          <a:lstStyle/>
          <a:p>
            <a:r>
              <a:rPr kumimoji="1" lang="en-US" altLang="zh-TW" sz="2400" dirty="0" err="1"/>
              <a:t>re.sub</a:t>
            </a:r>
            <a:r>
              <a:rPr kumimoji="1" lang="en-US" altLang="zh-TW" sz="2400" dirty="0"/>
              <a:t>(r’\W|\d|\s|[a-</a:t>
            </a:r>
            <a:r>
              <a:rPr kumimoji="1" lang="en-US" altLang="zh-TW" sz="2400" dirty="0" err="1"/>
              <a:t>zA</a:t>
            </a:r>
            <a:r>
              <a:rPr kumimoji="1" lang="en-US" altLang="zh-TW" sz="2400" dirty="0"/>
              <a:t>-Z]’, ‘’, ‘</a:t>
            </a:r>
            <a:r>
              <a:rPr kumimoji="1" lang="en" altLang="zh-TW" sz="2400" dirty="0" err="1"/>
              <a:t>MoneyDJ</a:t>
            </a:r>
            <a:r>
              <a:rPr kumimoji="1" lang="zh-TW" altLang="en-US" sz="2400" dirty="0"/>
              <a:t>新聞 </a:t>
            </a:r>
            <a:r>
              <a:rPr kumimoji="1" lang="en-US" altLang="zh-TW" sz="2400" dirty="0"/>
              <a:t>2018-01-03 ……’)</a:t>
            </a:r>
            <a:endParaRPr kumimoji="1" lang="zh-TW" altLang="en-US" sz="2400" dirty="0"/>
          </a:p>
        </p:txBody>
      </p:sp>
      <p:sp>
        <p:nvSpPr>
          <p:cNvPr id="3" name="日期版面配置區 2">
            <a:extLst>
              <a:ext uri="{FF2B5EF4-FFF2-40B4-BE49-F238E27FC236}">
                <a16:creationId xmlns:a16="http://schemas.microsoft.com/office/drawing/2014/main" id="{1C288522-96CF-AB47-A1DD-3A42FADBED50}"/>
              </a:ext>
            </a:extLst>
          </p:cNvPr>
          <p:cNvSpPr>
            <a:spLocks noGrp="1"/>
          </p:cNvSpPr>
          <p:nvPr>
            <p:ph type="dt" sz="half" idx="10"/>
          </p:nvPr>
        </p:nvSpPr>
        <p:spPr/>
        <p:txBody>
          <a:bodyPr/>
          <a:lstStyle/>
          <a:p>
            <a:fld id="{F6C71035-45E0-6446-8EDA-B3EF8AC58FB5}" type="datetime1">
              <a:rPr lang="zh-TW" altLang="en-US" smtClean="0"/>
              <a:t>2020/5/8</a:t>
            </a:fld>
            <a:endParaRPr lang="en-US"/>
          </a:p>
        </p:txBody>
      </p:sp>
      <p:sp>
        <p:nvSpPr>
          <p:cNvPr id="4" name="投影片編號版面配置區 3">
            <a:extLst>
              <a:ext uri="{FF2B5EF4-FFF2-40B4-BE49-F238E27FC236}">
                <a16:creationId xmlns:a16="http://schemas.microsoft.com/office/drawing/2014/main" id="{078A45EB-83D0-444D-BC79-024BFAC054F1}"/>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710176864"/>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42841"/>
      </a:dk2>
      <a:lt2>
        <a:srgbClr val="E8E4E2"/>
      </a:lt2>
      <a:accent1>
        <a:srgbClr val="29A4E7"/>
      </a:accent1>
      <a:accent2>
        <a:srgbClr val="1E48D6"/>
      </a:accent2>
      <a:accent3>
        <a:srgbClr val="5230E8"/>
      </a:accent3>
      <a:accent4>
        <a:srgbClr val="8917D5"/>
      </a:accent4>
      <a:accent5>
        <a:srgbClr val="E729E3"/>
      </a:accent5>
      <a:accent6>
        <a:srgbClr val="D51782"/>
      </a:accent6>
      <a:hlink>
        <a:srgbClr val="BF6C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13A3B"/>
      </a:dk2>
      <a:lt2>
        <a:srgbClr val="E8E5E2"/>
      </a:lt2>
      <a:accent1>
        <a:srgbClr val="81A6C4"/>
      </a:accent1>
      <a:accent2>
        <a:srgbClr val="6EADAF"/>
      </a:accent2>
      <a:accent3>
        <a:srgbClr val="7BAC99"/>
      </a:accent3>
      <a:accent4>
        <a:srgbClr val="6EAF7B"/>
      </a:accent4>
      <a:accent5>
        <a:srgbClr val="86AC7B"/>
      </a:accent5>
      <a:accent6>
        <a:srgbClr val="93AA6B"/>
      </a:accent6>
      <a:hlink>
        <a:srgbClr val="9F795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4132</Words>
  <Application>Microsoft Macintosh PowerPoint</Application>
  <PresentationFormat>寬螢幕</PresentationFormat>
  <Paragraphs>178</Paragraphs>
  <Slides>27</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27</vt:i4>
      </vt:variant>
    </vt:vector>
  </HeadingPairs>
  <TitlesOfParts>
    <vt:vector size="34" baseType="lpstr">
      <vt:lpstr>Elephant</vt:lpstr>
      <vt:lpstr>Arial</vt:lpstr>
      <vt:lpstr>Avenir Next LT Pro</vt:lpstr>
      <vt:lpstr>Calibri</vt:lpstr>
      <vt:lpstr>Century Gothic</vt:lpstr>
      <vt:lpstr>AccentBoxVTI</vt:lpstr>
      <vt:lpstr>BrushVTI</vt:lpstr>
      <vt:lpstr>NLP Getting Started</vt:lpstr>
      <vt:lpstr>預備知識&amp;環境</vt:lpstr>
      <vt:lpstr>Python 3</vt:lpstr>
      <vt:lpstr>NGC</vt:lpstr>
      <vt:lpstr>Outline</vt:lpstr>
      <vt:lpstr>Data description</vt:lpstr>
      <vt:lpstr>Data description</vt:lpstr>
      <vt:lpstr>策略1: 保留中文</vt:lpstr>
      <vt:lpstr>策略1: 保留中文</vt:lpstr>
      <vt:lpstr>策略1: 保留中文</vt:lpstr>
      <vt:lpstr>策略2: 中文斷詞</vt:lpstr>
      <vt:lpstr>策略2: 中文斷詞</vt:lpstr>
      <vt:lpstr>策略2: 中文斷詞</vt:lpstr>
      <vt:lpstr>策略2: 中文斷詞</vt:lpstr>
      <vt:lpstr>策略2: 中文斷詞</vt:lpstr>
      <vt:lpstr>策略2: 中文斷詞</vt:lpstr>
      <vt:lpstr>策略2: 停用詞表</vt:lpstr>
      <vt:lpstr>策略2: 停用詞表</vt:lpstr>
      <vt:lpstr>策略2: 停用詞表</vt:lpstr>
      <vt:lpstr>應用1: TF</vt:lpstr>
      <vt:lpstr>應用1: TF</vt:lpstr>
      <vt:lpstr>應用1: TF</vt:lpstr>
      <vt:lpstr>應用1: 文字雲</vt:lpstr>
      <vt:lpstr>應用1: 文字雲</vt:lpstr>
      <vt:lpstr>應用2: Word embedding</vt:lpstr>
      <vt:lpstr>應用2: Word embedding</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Getting Started</dc:title>
  <dc:creator>w8962</dc:creator>
  <cp:lastModifiedBy>w8962</cp:lastModifiedBy>
  <cp:revision>2</cp:revision>
  <dcterms:created xsi:type="dcterms:W3CDTF">2020-05-05T05:27:58Z</dcterms:created>
  <dcterms:modified xsi:type="dcterms:W3CDTF">2020-05-08T08:13:19Z</dcterms:modified>
</cp:coreProperties>
</file>