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7" r:id="rId2"/>
    <p:sldId id="258" r:id="rId3"/>
    <p:sldId id="263" r:id="rId4"/>
    <p:sldId id="259" r:id="rId5"/>
    <p:sldId id="260" r:id="rId6"/>
    <p:sldId id="269" r:id="rId7"/>
    <p:sldId id="268" r:id="rId8"/>
    <p:sldId id="270" r:id="rId9"/>
    <p:sldId id="264" r:id="rId10"/>
    <p:sldId id="271" r:id="rId11"/>
    <p:sldId id="274" r:id="rId12"/>
    <p:sldId id="273" r:id="rId13"/>
    <p:sldId id="272" r:id="rId14"/>
    <p:sldId id="278" r:id="rId15"/>
    <p:sldId id="275" r:id="rId16"/>
    <p:sldId id="277" r:id="rId17"/>
    <p:sldId id="276" r:id="rId18"/>
    <p:sldId id="262" r:id="rId19"/>
    <p:sldId id="279" r:id="rId20"/>
    <p:sldId id="280" r:id="rId21"/>
    <p:sldId id="283" r:id="rId22"/>
    <p:sldId id="282" r:id="rId23"/>
    <p:sldId id="286" r:id="rId24"/>
    <p:sldId id="285" r:id="rId25"/>
    <p:sldId id="284" r:id="rId26"/>
    <p:sldId id="287" r:id="rId27"/>
    <p:sldId id="288" r:id="rId28"/>
    <p:sldId id="289" r:id="rId29"/>
    <p:sldId id="290" r:id="rId30"/>
    <p:sldId id="292" r:id="rId31"/>
    <p:sldId id="293" r:id="rId32"/>
    <p:sldId id="291" r:id="rId3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88" autoAdjust="0"/>
  </p:normalViewPr>
  <p:slideViewPr>
    <p:cSldViewPr>
      <p:cViewPr varScale="1">
        <p:scale>
          <a:sx n="73" d="100"/>
          <a:sy n="73" d="100"/>
        </p:scale>
        <p:origin x="437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AD5A6-89A4-47F0-A058-EB7A9F88B6EB}" type="datetimeFigureOut">
              <a:rPr lang="zh-TW" altLang="en-US" smtClean="0"/>
              <a:t>2015/4/30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D7481-6824-4073-8246-8CA0E5E3D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74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此投影片前段由助教</a:t>
            </a:r>
            <a:r>
              <a:rPr lang="zh-TW" altLang="en-US" baseline="0" dirty="0" smtClean="0"/>
              <a:t> 翁同學編寫</a:t>
            </a:r>
            <a:endParaRPr lang="en-US" altLang="zh-TW" baseline="0" dirty="0" smtClean="0"/>
          </a:p>
          <a:p>
            <a:r>
              <a:rPr lang="en-US" altLang="zh-TW" baseline="0" dirty="0" smtClean="0"/>
              <a:t>http://www.securityninja.co.uk/wp-content/uploads/2010/09/4-rotor-enigma-open-copy-BW.jpg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D7481-6824-4073-8246-8CA0E5E3DE8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022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現在輸入一個</a:t>
            </a:r>
            <a:r>
              <a:rPr lang="en-US" altLang="zh-TW" dirty="0" smtClean="0"/>
              <a:t>A</a:t>
            </a:r>
            <a:br>
              <a:rPr lang="en-US" altLang="zh-TW" dirty="0" smtClean="0"/>
            </a:br>
            <a:r>
              <a:rPr lang="en-US" altLang="zh-TW" dirty="0" err="1" smtClean="0"/>
              <a:t>A</a:t>
            </a:r>
            <a:r>
              <a:rPr lang="zh-TW" altLang="en-US" dirty="0" smtClean="0"/>
              <a:t>在</a:t>
            </a:r>
            <a:r>
              <a:rPr lang="en-US" altLang="zh-TW" dirty="0" err="1" smtClean="0"/>
              <a:t>Plugboard</a:t>
            </a:r>
            <a:r>
              <a:rPr lang="zh-TW" altLang="en-US" dirty="0" smtClean="0"/>
              <a:t>中對應的字母是</a:t>
            </a:r>
            <a:r>
              <a:rPr lang="en-US" altLang="zh-TW" dirty="0" smtClean="0"/>
              <a:t>A</a:t>
            </a:r>
          </a:p>
          <a:p>
            <a:r>
              <a:rPr lang="zh-TW" altLang="en-US" dirty="0" smtClean="0"/>
              <a:t>傳入訊號之後</a:t>
            </a:r>
            <a:r>
              <a:rPr lang="en-US" altLang="zh-TW" dirty="0" smtClean="0"/>
              <a:t>Rotor</a:t>
            </a:r>
            <a:r>
              <a:rPr lang="zh-TW" altLang="en-US" dirty="0" smtClean="0"/>
              <a:t> </a:t>
            </a:r>
            <a:r>
              <a:rPr lang="en-US" altLang="zh-TW" dirty="0" smtClean="0"/>
              <a:t>III</a:t>
            </a:r>
            <a:r>
              <a:rPr lang="zh-TW" altLang="en-US" dirty="0" smtClean="0"/>
              <a:t>會往前進一格</a:t>
            </a:r>
            <a:endParaRPr lang="en-US" altLang="zh-TW" dirty="0" smtClean="0"/>
          </a:p>
          <a:p>
            <a:r>
              <a:rPr lang="en-US" altLang="zh-TW" dirty="0" smtClean="0"/>
              <a:t>----</a:t>
            </a:r>
            <a:r>
              <a:rPr lang="zh-TW" altLang="en-US" dirty="0" smtClean="0"/>
              <a:t>傳入訊號（紅線部分）</a:t>
            </a:r>
            <a:endParaRPr lang="en-US" altLang="zh-TW" dirty="0" smtClean="0"/>
          </a:p>
          <a:p>
            <a:r>
              <a:rPr lang="en-US" altLang="zh-TW" baseline="0" dirty="0" smtClean="0"/>
              <a:t>Step 1</a:t>
            </a:r>
            <a:r>
              <a:rPr lang="zh-TW" altLang="en-US" baseline="0" dirty="0" smtClean="0"/>
              <a:t>：</a:t>
            </a:r>
            <a:r>
              <a:rPr lang="en-US" altLang="zh-TW" dirty="0" smtClean="0"/>
              <a:t>A</a:t>
            </a:r>
            <a:r>
              <a:rPr lang="zh-TW" altLang="en-US" dirty="0" smtClean="0"/>
              <a:t>找到</a:t>
            </a:r>
            <a:r>
              <a:rPr lang="en-US" altLang="zh-TW" dirty="0" smtClean="0"/>
              <a:t>Rotor</a:t>
            </a:r>
            <a:r>
              <a:rPr lang="zh-TW" altLang="en-US" dirty="0" smtClean="0"/>
              <a:t> </a:t>
            </a:r>
            <a:r>
              <a:rPr lang="en-US" altLang="zh-TW" dirty="0" smtClean="0"/>
              <a:t>III</a:t>
            </a:r>
            <a:r>
              <a:rPr lang="zh-TW" altLang="en-US" dirty="0" smtClean="0"/>
              <a:t>中的相對位置</a:t>
            </a:r>
            <a:r>
              <a:rPr lang="en-US" altLang="zh-TW" dirty="0" smtClean="0"/>
              <a:t>Y</a:t>
            </a:r>
            <a:r>
              <a:rPr lang="zh-TW" altLang="en-US" dirty="0" smtClean="0"/>
              <a:t>，</a:t>
            </a:r>
            <a:r>
              <a:rPr lang="en-US" altLang="zh-TW" dirty="0" smtClean="0"/>
              <a:t>Y</a:t>
            </a:r>
            <a:r>
              <a:rPr lang="zh-TW" altLang="en-US" dirty="0" smtClean="0"/>
              <a:t>會找到對應的內圈碼</a:t>
            </a:r>
            <a:r>
              <a:rPr lang="en-US" altLang="zh-TW" dirty="0" smtClean="0"/>
              <a:t>Q</a:t>
            </a:r>
            <a:r>
              <a:rPr lang="zh-TW" altLang="en-US" dirty="0" smtClean="0"/>
              <a:t>（這是此版本的對應碼）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Step</a:t>
            </a:r>
            <a:r>
              <a:rPr lang="en-US" altLang="zh-TW" baseline="0" dirty="0" smtClean="0"/>
              <a:t> 2</a:t>
            </a:r>
            <a:r>
              <a:rPr lang="zh-TW" altLang="en-US" baseline="0" dirty="0" smtClean="0"/>
              <a:t>：</a:t>
            </a:r>
            <a:r>
              <a:rPr lang="en-US" altLang="zh-TW" dirty="0" smtClean="0"/>
              <a:t>Q</a:t>
            </a:r>
            <a:r>
              <a:rPr lang="zh-TW" altLang="en-US" dirty="0" smtClean="0"/>
              <a:t>找到</a:t>
            </a:r>
            <a:r>
              <a:rPr lang="en-US" altLang="zh-TW" dirty="0" smtClean="0"/>
              <a:t>Rotor</a:t>
            </a:r>
            <a:r>
              <a:rPr lang="zh-TW" altLang="en-US" dirty="0" smtClean="0"/>
              <a:t> </a:t>
            </a:r>
            <a:r>
              <a:rPr lang="en-US" altLang="zh-TW" dirty="0" smtClean="0"/>
              <a:t>II</a:t>
            </a:r>
            <a:r>
              <a:rPr lang="zh-TW" altLang="en-US" dirty="0" smtClean="0"/>
              <a:t>中的相對位置</a:t>
            </a:r>
            <a:r>
              <a:rPr lang="en-US" altLang="zh-TW" dirty="0" smtClean="0"/>
              <a:t>V</a:t>
            </a:r>
            <a:r>
              <a:rPr lang="zh-TW" altLang="en-US" dirty="0" smtClean="0"/>
              <a:t>，</a:t>
            </a:r>
            <a:r>
              <a:rPr lang="en-US" altLang="zh-TW" dirty="0" smtClean="0"/>
              <a:t>V</a:t>
            </a:r>
            <a:r>
              <a:rPr lang="zh-TW" altLang="en-US" dirty="0" smtClean="0"/>
              <a:t>找到內圈碼</a:t>
            </a:r>
            <a:r>
              <a:rPr lang="en-US" altLang="zh-TW" dirty="0" smtClean="0"/>
              <a:t>Y</a:t>
            </a:r>
          </a:p>
          <a:p>
            <a:r>
              <a:rPr lang="en-US" altLang="zh-TW" baseline="0" dirty="0" smtClean="0"/>
              <a:t>Step 3</a:t>
            </a:r>
            <a:r>
              <a:rPr lang="zh-TW" altLang="en-US" baseline="0" dirty="0" smtClean="0"/>
              <a:t>：</a:t>
            </a:r>
            <a:r>
              <a:rPr lang="en-US" altLang="zh-TW" dirty="0" smtClean="0"/>
              <a:t>Y</a:t>
            </a:r>
            <a:r>
              <a:rPr lang="zh-TW" altLang="en-US" dirty="0" smtClean="0"/>
              <a:t>找到</a:t>
            </a:r>
            <a:r>
              <a:rPr lang="en-US" altLang="zh-TW" dirty="0" smtClean="0"/>
              <a:t>Rotor</a:t>
            </a:r>
            <a:r>
              <a:rPr lang="zh-TW" altLang="en-US" dirty="0" smtClean="0"/>
              <a:t> </a:t>
            </a:r>
            <a:r>
              <a:rPr lang="en-US" altLang="zh-TW" dirty="0" smtClean="0"/>
              <a:t>I</a:t>
            </a:r>
            <a:r>
              <a:rPr lang="zh-TW" altLang="en-US" dirty="0" smtClean="0"/>
              <a:t>中的相對位置Ｃ，Ｃ找到內圈碼Ｍ</a:t>
            </a:r>
            <a:endParaRPr lang="en-US" altLang="zh-TW" dirty="0" smtClean="0"/>
          </a:p>
          <a:p>
            <a:r>
              <a:rPr lang="en-US" altLang="zh-TW" baseline="0" dirty="0" smtClean="0"/>
              <a:t>Step 4</a:t>
            </a:r>
            <a:r>
              <a:rPr lang="zh-TW" altLang="en-US" baseline="0" dirty="0" smtClean="0"/>
              <a:t>：</a:t>
            </a:r>
            <a:r>
              <a:rPr lang="en-US" altLang="zh-TW" baseline="0" dirty="0" smtClean="0"/>
              <a:t>M</a:t>
            </a:r>
            <a:r>
              <a:rPr lang="zh-TW" altLang="en-US" dirty="0" smtClean="0"/>
              <a:t>找到</a:t>
            </a:r>
            <a:r>
              <a:rPr lang="en-US" altLang="zh-TW" dirty="0" smtClean="0"/>
              <a:t>Reflector</a:t>
            </a:r>
            <a:r>
              <a:rPr lang="zh-TW" altLang="en-US" dirty="0" smtClean="0"/>
              <a:t>中的相對位置</a:t>
            </a:r>
            <a:r>
              <a:rPr lang="en-US" altLang="zh-TW" dirty="0" smtClean="0"/>
              <a:t>F</a:t>
            </a:r>
            <a:r>
              <a:rPr lang="zh-TW" altLang="en-US" dirty="0" smtClean="0"/>
              <a:t>，</a:t>
            </a:r>
            <a:r>
              <a:rPr lang="en-US" altLang="zh-TW" dirty="0" smtClean="0"/>
              <a:t>F</a:t>
            </a:r>
            <a:r>
              <a:rPr lang="zh-TW" altLang="en-US" dirty="0" smtClean="0"/>
              <a:t>找到對應碼</a:t>
            </a:r>
            <a:r>
              <a:rPr lang="en-US" altLang="zh-TW" dirty="0" smtClean="0"/>
              <a:t>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----</a:t>
            </a:r>
            <a:r>
              <a:rPr lang="zh-TW" altLang="en-US" dirty="0" smtClean="0"/>
              <a:t>回傳訊號（綠線部分）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baseline="0" dirty="0" smtClean="0"/>
              <a:t>Step 5</a:t>
            </a:r>
            <a:r>
              <a:rPr lang="zh-TW" altLang="en-US" baseline="0" dirty="0" smtClean="0"/>
              <a:t>：</a:t>
            </a:r>
            <a:r>
              <a:rPr lang="en-US" altLang="zh-TW" baseline="0" dirty="0" smtClean="0"/>
              <a:t>S</a:t>
            </a:r>
            <a:r>
              <a:rPr lang="zh-TW" altLang="en-US" dirty="0" smtClean="0"/>
              <a:t>找到</a:t>
            </a:r>
            <a:r>
              <a:rPr lang="en-US" altLang="zh-TW" dirty="0" smtClean="0"/>
              <a:t>Rotor</a:t>
            </a:r>
            <a:r>
              <a:rPr lang="zh-TW" altLang="en-US" dirty="0" smtClean="0"/>
              <a:t> </a:t>
            </a:r>
            <a:r>
              <a:rPr lang="en-US" altLang="zh-TW" dirty="0" smtClean="0"/>
              <a:t>I</a:t>
            </a:r>
            <a:r>
              <a:rPr lang="zh-TW" altLang="en-US" dirty="0" smtClean="0"/>
              <a:t>中的相對位置</a:t>
            </a:r>
            <a:r>
              <a:rPr lang="en-US" altLang="zh-TW" dirty="0" smtClean="0"/>
              <a:t>Z</a:t>
            </a:r>
            <a:r>
              <a:rPr lang="zh-TW" altLang="en-US" dirty="0" smtClean="0"/>
              <a:t>，</a:t>
            </a:r>
            <a:r>
              <a:rPr lang="en-US" altLang="zh-TW" dirty="0" smtClean="0"/>
              <a:t>Z</a:t>
            </a:r>
            <a:r>
              <a:rPr lang="zh-TW" altLang="en-US" dirty="0" smtClean="0"/>
              <a:t>找到外圈碼</a:t>
            </a:r>
            <a:r>
              <a:rPr lang="en-US" altLang="zh-TW" dirty="0" smtClean="0"/>
              <a:t>J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Step</a:t>
            </a:r>
            <a:r>
              <a:rPr lang="en-US" altLang="zh-TW" baseline="0" dirty="0" smtClean="0"/>
              <a:t> 6</a:t>
            </a:r>
            <a:r>
              <a:rPr lang="zh-TW" altLang="en-US" baseline="0" dirty="0" smtClean="0"/>
              <a:t>：</a:t>
            </a:r>
            <a:r>
              <a:rPr lang="en-US" altLang="zh-TW" baseline="0" dirty="0" smtClean="0"/>
              <a:t>J</a:t>
            </a:r>
            <a:r>
              <a:rPr lang="zh-TW" altLang="en-US" dirty="0" smtClean="0"/>
              <a:t>找到</a:t>
            </a:r>
            <a:r>
              <a:rPr lang="en-US" altLang="zh-TW" dirty="0" smtClean="0"/>
              <a:t>Rotor</a:t>
            </a:r>
            <a:r>
              <a:rPr lang="zh-TW" altLang="en-US" dirty="0" smtClean="0"/>
              <a:t> </a:t>
            </a:r>
            <a:r>
              <a:rPr lang="en-US" altLang="zh-TW" dirty="0" smtClean="0"/>
              <a:t>II</a:t>
            </a:r>
            <a:r>
              <a:rPr lang="zh-TW" altLang="en-US" dirty="0" smtClean="0"/>
              <a:t>中的相對位置</a:t>
            </a:r>
            <a:r>
              <a:rPr lang="en-US" altLang="zh-TW" dirty="0" smtClean="0"/>
              <a:t>F</a:t>
            </a:r>
            <a:r>
              <a:rPr lang="zh-TW" altLang="en-US" dirty="0" smtClean="0"/>
              <a:t>，</a:t>
            </a:r>
            <a:r>
              <a:rPr lang="en-US" altLang="zh-TW" dirty="0" smtClean="0"/>
              <a:t>F</a:t>
            </a:r>
            <a:r>
              <a:rPr lang="zh-TW" altLang="en-US" dirty="0" smtClean="0"/>
              <a:t>找到外圈碼</a:t>
            </a:r>
            <a:r>
              <a:rPr lang="en-US" altLang="zh-TW" dirty="0" smtClean="0"/>
              <a:t>W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Step</a:t>
            </a:r>
            <a:r>
              <a:rPr lang="en-US" altLang="zh-TW" baseline="0" dirty="0" smtClean="0"/>
              <a:t> 7</a:t>
            </a:r>
            <a:r>
              <a:rPr lang="zh-TW" altLang="en-US" baseline="0" dirty="0" smtClean="0"/>
              <a:t>：</a:t>
            </a:r>
            <a:r>
              <a:rPr lang="en-US" altLang="zh-TW" baseline="0" dirty="0" smtClean="0"/>
              <a:t>W</a:t>
            </a:r>
            <a:r>
              <a:rPr lang="zh-TW" altLang="en-US" dirty="0" smtClean="0"/>
              <a:t>找到</a:t>
            </a:r>
            <a:r>
              <a:rPr lang="en-US" altLang="zh-TW" dirty="0" smtClean="0"/>
              <a:t>Rotor</a:t>
            </a:r>
            <a:r>
              <a:rPr lang="zh-TW" altLang="en-US" dirty="0" smtClean="0"/>
              <a:t> </a:t>
            </a:r>
            <a:r>
              <a:rPr lang="en-US" altLang="zh-TW" dirty="0" smtClean="0"/>
              <a:t>III</a:t>
            </a:r>
            <a:r>
              <a:rPr lang="zh-TW" altLang="en-US" dirty="0" smtClean="0"/>
              <a:t>中的相對位置</a:t>
            </a:r>
            <a:r>
              <a:rPr lang="en-US" altLang="zh-TW" dirty="0" smtClean="0"/>
              <a:t>R</a:t>
            </a:r>
            <a:r>
              <a:rPr lang="zh-TW" altLang="en-US" dirty="0" smtClean="0"/>
              <a:t>，</a:t>
            </a:r>
            <a:r>
              <a:rPr lang="en-US" altLang="zh-TW" dirty="0" smtClean="0"/>
              <a:t>R</a:t>
            </a:r>
            <a:r>
              <a:rPr lang="zh-TW" altLang="en-US" dirty="0" smtClean="0"/>
              <a:t>找到外圈碼</a:t>
            </a:r>
            <a:r>
              <a:rPr lang="en-US" altLang="zh-TW" dirty="0" smtClean="0"/>
              <a:t>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Step</a:t>
            </a:r>
            <a:r>
              <a:rPr lang="en-US" altLang="zh-TW" baseline="0" dirty="0" smtClean="0"/>
              <a:t> 8</a:t>
            </a:r>
            <a:r>
              <a:rPr lang="zh-TW" altLang="en-US" baseline="0" dirty="0" smtClean="0"/>
              <a:t>：</a:t>
            </a:r>
            <a:r>
              <a:rPr lang="en-US" altLang="zh-TW" baseline="0" dirty="0" smtClean="0"/>
              <a:t>I</a:t>
            </a:r>
            <a:r>
              <a:rPr lang="zh-TW" altLang="en-US" dirty="0" smtClean="0"/>
              <a:t>找到相對位置</a:t>
            </a:r>
            <a:r>
              <a:rPr lang="en-US" altLang="zh-TW" dirty="0" smtClean="0"/>
              <a:t>K</a:t>
            </a:r>
            <a:r>
              <a:rPr lang="zh-TW" altLang="en-US" dirty="0" smtClean="0"/>
              <a:t>，</a:t>
            </a:r>
            <a:r>
              <a:rPr lang="en-US" altLang="zh-TW" dirty="0" smtClean="0"/>
              <a:t>K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plugboard</a:t>
            </a:r>
            <a:r>
              <a:rPr lang="zh-TW" altLang="en-US" dirty="0" smtClean="0"/>
              <a:t>對應碼為</a:t>
            </a:r>
            <a:r>
              <a:rPr lang="en-US" altLang="zh-TW" dirty="0" smtClean="0"/>
              <a:t>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所以最後輸出為</a:t>
            </a:r>
            <a:r>
              <a:rPr lang="en-US" altLang="zh-TW" dirty="0" smtClean="0"/>
              <a:t>K</a:t>
            </a:r>
            <a:br>
              <a:rPr lang="en-US" altLang="zh-TW" dirty="0" smtClean="0"/>
            </a:b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D7481-6824-4073-8246-8CA0E5E3DE8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232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接著輸入一個</a:t>
            </a:r>
            <a:r>
              <a:rPr lang="en-US" altLang="zh-TW" dirty="0" smtClean="0"/>
              <a:t>B</a:t>
            </a:r>
            <a:br>
              <a:rPr lang="en-US" altLang="zh-TW" dirty="0" smtClean="0"/>
            </a:br>
            <a:r>
              <a:rPr lang="en-US" altLang="zh-TW" dirty="0" err="1" smtClean="0"/>
              <a:t>B</a:t>
            </a:r>
            <a:r>
              <a:rPr lang="zh-TW" altLang="en-US" dirty="0" smtClean="0"/>
              <a:t>在</a:t>
            </a:r>
            <a:r>
              <a:rPr lang="en-US" altLang="zh-TW" dirty="0" err="1" smtClean="0"/>
              <a:t>Plugboard</a:t>
            </a:r>
            <a:r>
              <a:rPr lang="zh-TW" altLang="en-US" dirty="0" smtClean="0"/>
              <a:t>中對應的字母是</a:t>
            </a:r>
            <a:r>
              <a:rPr lang="en-US" altLang="zh-TW" dirty="0" smtClean="0"/>
              <a:t>B</a:t>
            </a:r>
          </a:p>
          <a:p>
            <a:r>
              <a:rPr lang="zh-TW" altLang="en-US" dirty="0" smtClean="0"/>
              <a:t>傳入訊號之後</a:t>
            </a:r>
            <a:r>
              <a:rPr lang="en-US" altLang="zh-TW" dirty="0" smtClean="0"/>
              <a:t>Rotor</a:t>
            </a:r>
            <a:r>
              <a:rPr lang="zh-TW" altLang="en-US" dirty="0" smtClean="0"/>
              <a:t> </a:t>
            </a:r>
            <a:r>
              <a:rPr lang="en-US" altLang="zh-TW" dirty="0" smtClean="0"/>
              <a:t>III</a:t>
            </a:r>
            <a:r>
              <a:rPr lang="zh-TW" altLang="en-US" dirty="0" smtClean="0"/>
              <a:t>會往前進一格</a:t>
            </a:r>
            <a:endParaRPr lang="en-US" altLang="zh-TW" dirty="0" smtClean="0"/>
          </a:p>
          <a:p>
            <a:r>
              <a:rPr lang="en-US" altLang="zh-TW" dirty="0" smtClean="0"/>
              <a:t>----</a:t>
            </a:r>
            <a:r>
              <a:rPr lang="zh-TW" altLang="en-US" dirty="0" smtClean="0"/>
              <a:t>傳入訊號（紅線部分）</a:t>
            </a:r>
            <a:endParaRPr lang="en-US" altLang="zh-TW" dirty="0" smtClean="0"/>
          </a:p>
          <a:p>
            <a:r>
              <a:rPr lang="en-US" altLang="zh-TW" baseline="0" dirty="0" smtClean="0"/>
              <a:t>B</a:t>
            </a:r>
            <a:r>
              <a:rPr lang="zh-TW" altLang="en-US" dirty="0" smtClean="0"/>
              <a:t>找到</a:t>
            </a:r>
            <a:r>
              <a:rPr lang="en-US" altLang="zh-TW" dirty="0" smtClean="0"/>
              <a:t>Rotor</a:t>
            </a:r>
            <a:r>
              <a:rPr lang="zh-TW" altLang="en-US" dirty="0" smtClean="0"/>
              <a:t> </a:t>
            </a:r>
            <a:r>
              <a:rPr lang="en-US" altLang="zh-TW" dirty="0" smtClean="0"/>
              <a:t>III</a:t>
            </a:r>
            <a:r>
              <a:rPr lang="zh-TW" altLang="en-US" dirty="0" smtClean="0"/>
              <a:t>中的相對位置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</a:t>
            </a:r>
            <a:r>
              <a:rPr lang="en-US" altLang="zh-TW" dirty="0" smtClean="0"/>
              <a:t>A</a:t>
            </a:r>
            <a:r>
              <a:rPr lang="zh-TW" altLang="en-US" dirty="0" smtClean="0"/>
              <a:t>會找到對應的內圈碼</a:t>
            </a:r>
            <a:r>
              <a:rPr lang="en-US" altLang="zh-TW" dirty="0" smtClean="0"/>
              <a:t>B</a:t>
            </a:r>
            <a:br>
              <a:rPr lang="en-US" altLang="zh-TW" dirty="0" smtClean="0"/>
            </a:br>
            <a:r>
              <a:rPr lang="zh-TW" altLang="en-US" dirty="0" smtClean="0"/>
              <a:t>接下來依此類推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D7481-6824-4073-8246-8CA0E5E3DE8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18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當</a:t>
            </a:r>
            <a:r>
              <a:rPr lang="en-US" altLang="zh-TW" dirty="0" smtClean="0"/>
              <a:t>Rotor III</a:t>
            </a:r>
            <a:r>
              <a:rPr lang="zh-TW" altLang="en-US" dirty="0" smtClean="0"/>
              <a:t>轉一圈後會推動</a:t>
            </a:r>
            <a:r>
              <a:rPr lang="en-US" altLang="zh-TW" dirty="0" smtClean="0"/>
              <a:t>Rotor II</a:t>
            </a:r>
            <a:r>
              <a:rPr lang="zh-TW" altLang="en-US" dirty="0" smtClean="0"/>
              <a:t>轉一格</a:t>
            </a:r>
            <a:endParaRPr lang="en-US" altLang="zh-TW" dirty="0" smtClean="0"/>
          </a:p>
          <a:p>
            <a:r>
              <a:rPr lang="zh-TW" altLang="en-US" dirty="0" smtClean="0"/>
              <a:t>意即：</a:t>
            </a:r>
            <a:r>
              <a:rPr lang="en-US" altLang="zh-TW" dirty="0" smtClean="0"/>
              <a:t>keyboard</a:t>
            </a:r>
            <a:r>
              <a:rPr lang="zh-TW" altLang="en-US" dirty="0" smtClean="0"/>
              <a:t>→訊號→</a:t>
            </a:r>
            <a:r>
              <a:rPr lang="en-US" altLang="zh-TW" dirty="0" err="1" smtClean="0"/>
              <a:t>plugboard</a:t>
            </a:r>
            <a:r>
              <a:rPr lang="zh-TW" altLang="en-US" dirty="0" smtClean="0"/>
              <a:t>→推動</a:t>
            </a:r>
            <a:r>
              <a:rPr lang="en-US" altLang="zh-TW" dirty="0" smtClean="0"/>
              <a:t>Rotor</a:t>
            </a:r>
            <a:r>
              <a:rPr lang="zh-TW" altLang="en-US" dirty="0" smtClean="0"/>
              <a:t> </a:t>
            </a:r>
            <a:r>
              <a:rPr lang="en-US" altLang="zh-TW" dirty="0" smtClean="0"/>
              <a:t>III</a:t>
            </a:r>
            <a:r>
              <a:rPr lang="zh-TW" altLang="en-US" dirty="0" smtClean="0"/>
              <a:t>轉動→對應</a:t>
            </a:r>
            <a:r>
              <a:rPr lang="en-US" altLang="zh-TW" dirty="0" smtClean="0"/>
              <a:t>Rotor III</a:t>
            </a:r>
            <a:r>
              <a:rPr lang="zh-TW" altLang="en-US" dirty="0" smtClean="0"/>
              <a:t>的碼→訊號→推動</a:t>
            </a:r>
            <a:r>
              <a:rPr lang="en-US" altLang="zh-TW" dirty="0" smtClean="0"/>
              <a:t>Rotor II</a:t>
            </a:r>
            <a:r>
              <a:rPr lang="zh-TW" altLang="en-US" dirty="0" smtClean="0"/>
              <a:t>轉動→對應</a:t>
            </a:r>
            <a:r>
              <a:rPr lang="en-US" altLang="zh-TW" dirty="0" smtClean="0"/>
              <a:t>Rotor II</a:t>
            </a:r>
            <a:r>
              <a:rPr lang="zh-TW" altLang="en-US" dirty="0" smtClean="0"/>
              <a:t>的碼．．．．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D7481-6824-4073-8246-8CA0E5E3DE8E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733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Rotor II</a:t>
            </a:r>
            <a:r>
              <a:rPr lang="zh-TW" altLang="en-US" dirty="0" smtClean="0"/>
              <a:t>有一個特別的規則</a:t>
            </a:r>
            <a:endParaRPr lang="en-US" altLang="zh-TW" dirty="0" smtClean="0"/>
          </a:p>
          <a:p>
            <a:r>
              <a:rPr lang="zh-TW" altLang="en-US" dirty="0" smtClean="0"/>
              <a:t>當下一輪的訊號傳入時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理當</a:t>
            </a:r>
            <a:r>
              <a:rPr lang="en-US" altLang="zh-TW" dirty="0" smtClean="0"/>
              <a:t>Rotor</a:t>
            </a:r>
            <a:r>
              <a:rPr lang="zh-TW" altLang="en-US" dirty="0" smtClean="0"/>
              <a:t> </a:t>
            </a:r>
            <a:r>
              <a:rPr lang="en-US" altLang="zh-TW" dirty="0" smtClean="0"/>
              <a:t>III</a:t>
            </a:r>
            <a:r>
              <a:rPr lang="zh-TW" altLang="en-US" dirty="0" smtClean="0"/>
              <a:t>不會推動</a:t>
            </a:r>
            <a:r>
              <a:rPr lang="en-US" altLang="zh-TW" dirty="0" smtClean="0"/>
              <a:t>Rotor II</a:t>
            </a:r>
            <a:r>
              <a:rPr lang="zh-TW" altLang="en-US" dirty="0" smtClean="0"/>
              <a:t>前進（因為還沒轉一圈）</a:t>
            </a:r>
            <a:endParaRPr lang="en-US" altLang="zh-TW" dirty="0" smtClean="0"/>
          </a:p>
          <a:p>
            <a:r>
              <a:rPr lang="zh-TW" altLang="en-US" dirty="0" smtClean="0"/>
              <a:t>但是當</a:t>
            </a:r>
            <a:r>
              <a:rPr lang="en-US" altLang="zh-TW" dirty="0" smtClean="0"/>
              <a:t>Rotor II</a:t>
            </a:r>
            <a:r>
              <a:rPr lang="zh-TW" altLang="en-US" dirty="0" smtClean="0"/>
              <a:t>指針在下一步會經過藍框的時候</a:t>
            </a:r>
            <a:endParaRPr lang="en-US" altLang="zh-TW" dirty="0" smtClean="0"/>
          </a:p>
          <a:p>
            <a:r>
              <a:rPr lang="zh-TW" altLang="en-US" dirty="0" smtClean="0"/>
              <a:t>訊號傳入會推動</a:t>
            </a:r>
            <a:r>
              <a:rPr lang="en-US" altLang="zh-TW" dirty="0" smtClean="0"/>
              <a:t>Rotor II</a:t>
            </a:r>
            <a:r>
              <a:rPr lang="zh-TW" altLang="en-US" dirty="0" smtClean="0"/>
              <a:t>前進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D7481-6824-4073-8246-8CA0E5E3DE8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901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如圖所示：</a:t>
            </a:r>
            <a:endParaRPr lang="en-US" altLang="zh-TW" dirty="0" smtClean="0"/>
          </a:p>
          <a:p>
            <a:r>
              <a:rPr lang="en-US" altLang="zh-TW" dirty="0" smtClean="0"/>
              <a:t>keyboard</a:t>
            </a:r>
            <a:r>
              <a:rPr lang="zh-TW" altLang="en-US" dirty="0" smtClean="0"/>
              <a:t>→訊號→</a:t>
            </a:r>
            <a:r>
              <a:rPr lang="en-US" altLang="zh-TW" dirty="0" err="1" smtClean="0"/>
              <a:t>plugboard</a:t>
            </a:r>
            <a:r>
              <a:rPr lang="zh-TW" altLang="en-US" dirty="0" smtClean="0"/>
              <a:t>→推動</a:t>
            </a:r>
            <a:r>
              <a:rPr lang="en-US" altLang="zh-TW" dirty="0" smtClean="0"/>
              <a:t>Rotor</a:t>
            </a:r>
            <a:r>
              <a:rPr lang="zh-TW" altLang="en-US" dirty="0" smtClean="0"/>
              <a:t> </a:t>
            </a:r>
            <a:r>
              <a:rPr lang="en-US" altLang="zh-TW" dirty="0" smtClean="0"/>
              <a:t>III</a:t>
            </a:r>
            <a:r>
              <a:rPr lang="zh-TW" altLang="en-US" dirty="0" smtClean="0"/>
              <a:t>轉動→對應</a:t>
            </a:r>
            <a:r>
              <a:rPr lang="en-US" altLang="zh-TW" dirty="0" smtClean="0"/>
              <a:t>Rotor III</a:t>
            </a:r>
            <a:r>
              <a:rPr lang="zh-TW" altLang="en-US" dirty="0" smtClean="0"/>
              <a:t>的碼→訊號→（發現指針下一步會經過藍框）→</a:t>
            </a:r>
            <a:r>
              <a:rPr lang="en-US" altLang="zh-TW" dirty="0" smtClean="0"/>
              <a:t>Rotor II</a:t>
            </a:r>
            <a:r>
              <a:rPr lang="zh-TW" altLang="en-US" dirty="0" smtClean="0"/>
              <a:t>轉動→對應</a:t>
            </a:r>
            <a:r>
              <a:rPr lang="en-US" altLang="zh-TW" dirty="0" smtClean="0"/>
              <a:t>Rotor II</a:t>
            </a:r>
            <a:r>
              <a:rPr lang="zh-TW" altLang="en-US" dirty="0" smtClean="0"/>
              <a:t>的碼→訊號→推動</a:t>
            </a:r>
            <a:r>
              <a:rPr lang="en-US" altLang="zh-TW" dirty="0" smtClean="0"/>
              <a:t>Rotor I</a:t>
            </a:r>
            <a:r>
              <a:rPr lang="zh-TW" altLang="en-US" dirty="0" smtClean="0"/>
              <a:t>轉動→對應</a:t>
            </a:r>
            <a:r>
              <a:rPr lang="en-US" altLang="zh-TW" dirty="0" smtClean="0"/>
              <a:t>Rotor</a:t>
            </a:r>
            <a:r>
              <a:rPr lang="en-US" altLang="zh-TW" baseline="0" dirty="0" smtClean="0"/>
              <a:t> I</a:t>
            </a:r>
            <a:r>
              <a:rPr lang="zh-TW" altLang="en-US" baseline="0" dirty="0" smtClean="0"/>
              <a:t>的碼．．．．</a:t>
            </a:r>
            <a:endParaRPr lang="en-US" altLang="zh-TW" baseline="0" dirty="0" smtClean="0"/>
          </a:p>
          <a:p>
            <a:r>
              <a:rPr lang="zh-TW" altLang="en-US" baseline="0" dirty="0" smtClean="0"/>
              <a:t>只有</a:t>
            </a:r>
            <a:r>
              <a:rPr lang="en-US" altLang="zh-TW" baseline="0" dirty="0" smtClean="0"/>
              <a:t>Rotor II</a:t>
            </a:r>
            <a:r>
              <a:rPr lang="zh-TW" altLang="en-US" baseline="0" dirty="0" smtClean="0"/>
              <a:t>有此規則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D7481-6824-4073-8246-8CA0E5E3DE8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624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D7481-6824-4073-8246-8CA0E5E3DE8E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845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Rotor III: BDFHJLCPRTXVZNYEIWGAKMUSQO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D7481-6824-4073-8246-8CA0E5E3DE8E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26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Rotor II: AJDKSIRUXBLHWTMCQGZNPYFVOE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D7481-6824-4073-8246-8CA0E5E3DE8E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1236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Rotor I: EKMFLGDQVZNTOWYHXUSPAIBRCJ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D7481-6824-4073-8246-8CA0E5E3DE8E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7399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Reflector: YRUHQSLDPXNGOKMIEBFZCWVJAT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D7481-6824-4073-8246-8CA0E5E3DE8E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498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D7481-6824-4073-8246-8CA0E5E3DE8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228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Enigma</a:t>
            </a:r>
            <a:r>
              <a:rPr lang="zh-TW" altLang="en-US" dirty="0" smtClean="0"/>
              <a:t>一開始由鍵盤輸入字母，訊號會傳到</a:t>
            </a:r>
            <a:r>
              <a:rPr lang="en-US" altLang="zh-TW" dirty="0" err="1" smtClean="0"/>
              <a:t>plugboard</a:t>
            </a:r>
            <a:r>
              <a:rPr lang="zh-TW" altLang="en-US" dirty="0" smtClean="0"/>
              <a:t>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D7481-6824-4073-8246-8CA0E5E3DE8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429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Pugboard</a:t>
            </a:r>
            <a:r>
              <a:rPr lang="zh-TW" altLang="en-US" dirty="0" smtClean="0"/>
              <a:t>再將訊號傳進</a:t>
            </a:r>
            <a:r>
              <a:rPr lang="en-US" altLang="zh-TW" dirty="0" smtClean="0"/>
              <a:t>Right Rotor</a:t>
            </a:r>
            <a:r>
              <a:rPr lang="zh-TW" altLang="en-US" dirty="0" smtClean="0"/>
              <a:t>→</a:t>
            </a:r>
            <a:r>
              <a:rPr lang="en-US" altLang="zh-TW" dirty="0" smtClean="0"/>
              <a:t>Middle Rotor</a:t>
            </a:r>
            <a:r>
              <a:rPr lang="zh-TW" altLang="en-US" dirty="0" smtClean="0"/>
              <a:t>→</a:t>
            </a:r>
            <a:r>
              <a:rPr lang="en-US" altLang="zh-TW" dirty="0" smtClean="0"/>
              <a:t>Left</a:t>
            </a:r>
            <a:r>
              <a:rPr lang="en-US" altLang="zh-TW" baseline="0" dirty="0" smtClean="0"/>
              <a:t> Rotor</a:t>
            </a:r>
            <a:r>
              <a:rPr lang="zh-TW" altLang="en-US" baseline="0" dirty="0" smtClean="0"/>
              <a:t>→</a:t>
            </a:r>
            <a:r>
              <a:rPr lang="en-US" altLang="zh-TW" baseline="0" dirty="0" smtClean="0"/>
              <a:t>Reflector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D7481-6824-4073-8246-8CA0E5E3DE8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272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訊號經過</a:t>
            </a:r>
            <a:r>
              <a:rPr lang="en-US" altLang="zh-TW" dirty="0" smtClean="0"/>
              <a:t>Reflector</a:t>
            </a:r>
            <a:r>
              <a:rPr lang="zh-TW" altLang="en-US" dirty="0" smtClean="0"/>
              <a:t>後回傳給</a:t>
            </a:r>
            <a:r>
              <a:rPr lang="en-US" altLang="zh-TW" dirty="0" smtClean="0"/>
              <a:t>Left</a:t>
            </a:r>
            <a:r>
              <a:rPr lang="en-US" altLang="zh-TW" baseline="0" dirty="0" smtClean="0"/>
              <a:t> Rotor</a:t>
            </a:r>
            <a:r>
              <a:rPr lang="zh-TW" altLang="en-US" dirty="0" smtClean="0"/>
              <a:t>→</a:t>
            </a:r>
            <a:r>
              <a:rPr lang="en-US" altLang="zh-TW" dirty="0" smtClean="0"/>
              <a:t>Middle Rotor</a:t>
            </a:r>
            <a:r>
              <a:rPr lang="zh-TW" altLang="en-US" baseline="0" dirty="0" smtClean="0"/>
              <a:t>→</a:t>
            </a:r>
            <a:r>
              <a:rPr lang="en-US" altLang="zh-TW" dirty="0" smtClean="0"/>
              <a:t>Right Rotor</a:t>
            </a:r>
            <a:r>
              <a:rPr lang="zh-TW" altLang="en-US" dirty="0" smtClean="0"/>
              <a:t>，最後會輸出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D7481-6824-4073-8246-8CA0E5E3DE8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195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每個齒輪都有內外圈，當訊號傳進來時，先找到外圈的對應位置，再找外圈對應內圈的位置，最後將訊號往下傳</a:t>
            </a:r>
            <a:endParaRPr lang="en-US" altLang="zh-TW" dirty="0" smtClean="0"/>
          </a:p>
          <a:p>
            <a:r>
              <a:rPr lang="zh-TW" altLang="en-US" dirty="0" smtClean="0"/>
              <a:t>當傳到</a:t>
            </a:r>
            <a:r>
              <a:rPr lang="en-US" altLang="zh-TW" dirty="0" smtClean="0"/>
              <a:t>reflector</a:t>
            </a:r>
            <a:r>
              <a:rPr lang="zh-TW" altLang="en-US" dirty="0" smtClean="0"/>
              <a:t>時，</a:t>
            </a:r>
            <a:r>
              <a:rPr lang="en-US" altLang="zh-TW" dirty="0" smtClean="0"/>
              <a:t>reflector</a:t>
            </a:r>
            <a:r>
              <a:rPr lang="zh-TW" altLang="en-US" smtClean="0"/>
              <a:t>也是兩兩字母互相對應，找到相對應的字幕後回傳，回傳時反過來做，訊號進入齒輪先找內圈的對應位置，再找內圈對應外圈的位置，最後將訊號往上傳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D7481-6824-4073-8246-8CA0E5E3DE8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001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D7481-6824-4073-8246-8CA0E5E3DE8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001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每個</a:t>
            </a:r>
            <a:r>
              <a:rPr lang="en-US" altLang="zh-TW" dirty="0" smtClean="0"/>
              <a:t>Rotor</a:t>
            </a:r>
            <a:r>
              <a:rPr lang="zh-TW" altLang="en-US" dirty="0" smtClean="0"/>
              <a:t>都有起始位置＆指針（缺口），他們與接下來訊號傳遞的密碼對應和齒輪轉動有關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D7481-6824-4073-8246-8CA0E5E3DE8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001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實作範例</a:t>
            </a:r>
            <a:endParaRPr lang="en-US" altLang="zh-TW" dirty="0" smtClean="0"/>
          </a:p>
          <a:p>
            <a:r>
              <a:rPr lang="zh-TW" altLang="en-US" dirty="0" smtClean="0"/>
              <a:t>一開始長這樣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起始位置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III</a:t>
            </a:r>
            <a:r>
              <a:rPr lang="zh-TW" altLang="en-US" dirty="0" smtClean="0"/>
              <a:t>：</a:t>
            </a:r>
            <a:r>
              <a:rPr lang="en-US" altLang="zh-TW" dirty="0" smtClean="0"/>
              <a:t>X</a:t>
            </a:r>
          </a:p>
          <a:p>
            <a:r>
              <a:rPr lang="en-US" altLang="zh-TW" dirty="0" smtClean="0"/>
              <a:t>II</a:t>
            </a:r>
            <a:r>
              <a:rPr lang="zh-TW" altLang="en-US" dirty="0" smtClean="0"/>
              <a:t>：</a:t>
            </a:r>
            <a:r>
              <a:rPr lang="en-US" altLang="zh-TW" dirty="0" smtClean="0"/>
              <a:t>D</a:t>
            </a:r>
          </a:p>
          <a:p>
            <a:r>
              <a:rPr lang="en-US" altLang="zh-TW" dirty="0" smtClean="0"/>
              <a:t>I</a:t>
            </a:r>
            <a:r>
              <a:rPr lang="zh-TW" altLang="en-US" dirty="0" smtClean="0"/>
              <a:t>：</a:t>
            </a:r>
            <a:r>
              <a:rPr lang="en-US" altLang="zh-TW" dirty="0" smtClean="0"/>
              <a:t>H</a:t>
            </a:r>
          </a:p>
          <a:p>
            <a:r>
              <a:rPr lang="zh-TW" altLang="en-US" dirty="0" smtClean="0"/>
              <a:t>規律一：當前一個轉輪轉一圈時會推動下一個轉輪前進一格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III</a:t>
            </a:r>
            <a:r>
              <a:rPr lang="zh-TW" altLang="en-US" dirty="0" smtClean="0"/>
              <a:t>轉一圈→</a:t>
            </a:r>
            <a:r>
              <a:rPr lang="en-US" altLang="zh-TW" dirty="0" smtClean="0"/>
              <a:t>II</a:t>
            </a:r>
            <a:r>
              <a:rPr lang="zh-TW" altLang="en-US" dirty="0" smtClean="0"/>
              <a:t>前進一格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II</a:t>
            </a:r>
            <a:r>
              <a:rPr lang="zh-TW" altLang="en-US" dirty="0" smtClean="0"/>
              <a:t>轉一圈→</a:t>
            </a:r>
            <a:r>
              <a:rPr lang="en-US" altLang="zh-TW" dirty="0" smtClean="0"/>
              <a:t>I</a:t>
            </a:r>
            <a:r>
              <a:rPr lang="zh-TW" altLang="en-US" dirty="0" smtClean="0"/>
              <a:t>前進一格</a:t>
            </a:r>
            <a:endParaRPr lang="en-US" altLang="zh-TW" dirty="0" smtClean="0"/>
          </a:p>
          <a:p>
            <a:r>
              <a:rPr lang="zh-TW" altLang="en-US" dirty="0" smtClean="0"/>
              <a:t>以指針為準判別是否轉一圈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D7481-6824-4073-8246-8CA0E5E3DE8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001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9202-76B5-4D72-A289-0F9D1C80B6F5}" type="datetimeFigureOut">
              <a:rPr lang="zh-TW" altLang="en-US" smtClean="0"/>
              <a:t>2015/4/30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3948-0D82-419B-B9D5-41178CF68A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9202-76B5-4D72-A289-0F9D1C80B6F5}" type="datetimeFigureOut">
              <a:rPr lang="zh-TW" altLang="en-US" smtClean="0"/>
              <a:t>2015/4/30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3948-0D82-419B-B9D5-41178CF68A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9202-76B5-4D72-A289-0F9D1C80B6F5}" type="datetimeFigureOut">
              <a:rPr lang="zh-TW" altLang="en-US" smtClean="0"/>
              <a:t>2015/4/30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3948-0D82-419B-B9D5-41178CF68A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9202-76B5-4D72-A289-0F9D1C80B6F5}" type="datetimeFigureOut">
              <a:rPr lang="zh-TW" altLang="en-US" smtClean="0"/>
              <a:t>2015/4/30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3948-0D82-419B-B9D5-41178CF68A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9202-76B5-4D72-A289-0F9D1C80B6F5}" type="datetimeFigureOut">
              <a:rPr lang="zh-TW" altLang="en-US" smtClean="0"/>
              <a:t>2015/4/30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3948-0D82-419B-B9D5-41178CF68A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9202-76B5-4D72-A289-0F9D1C80B6F5}" type="datetimeFigureOut">
              <a:rPr lang="zh-TW" altLang="en-US" smtClean="0"/>
              <a:t>2015/4/30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3948-0D82-419B-B9D5-41178CF68A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9202-76B5-4D72-A289-0F9D1C80B6F5}" type="datetimeFigureOut">
              <a:rPr lang="zh-TW" altLang="en-US" smtClean="0"/>
              <a:t>2015/4/30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3948-0D82-419B-B9D5-41178CF68A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9202-76B5-4D72-A289-0F9D1C80B6F5}" type="datetimeFigureOut">
              <a:rPr lang="zh-TW" altLang="en-US" smtClean="0"/>
              <a:t>2015/4/30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3948-0D82-419B-B9D5-41178CF68A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9202-76B5-4D72-A289-0F9D1C80B6F5}" type="datetimeFigureOut">
              <a:rPr lang="zh-TW" altLang="en-US" smtClean="0"/>
              <a:t>2015/4/30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3948-0D82-419B-B9D5-41178CF68A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9202-76B5-4D72-A289-0F9D1C80B6F5}" type="datetimeFigureOut">
              <a:rPr lang="zh-TW" altLang="en-US" smtClean="0"/>
              <a:t>2015/4/30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3948-0D82-419B-B9D5-41178CF68A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F309202-76B5-4D72-A289-0F9D1C80B6F5}" type="datetimeFigureOut">
              <a:rPr lang="zh-TW" altLang="en-US" smtClean="0"/>
              <a:t>2015/4/30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D843948-0D82-419B-B9D5-41178CF68A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F309202-76B5-4D72-A289-0F9D1C80B6F5}" type="datetimeFigureOut">
              <a:rPr lang="zh-TW" altLang="en-US" smtClean="0"/>
              <a:t>2015/4/30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D843948-0D82-419B-B9D5-41178CF68A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Hw3 </a:t>
            </a:r>
            <a:r>
              <a:rPr lang="en-US" altLang="zh-TW" dirty="0" smtClean="0"/>
              <a:t>– </a:t>
            </a:r>
            <a:r>
              <a:rPr lang="en-US" altLang="zh-TW" dirty="0" smtClean="0"/>
              <a:t>the Enigma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程式設計（二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07" b="94300" l="10000" r="94264">
                        <a14:backgroundMark x1="89535" y1="52395" x2="89535" y2="52395"/>
                        <a14:backgroundMark x1="86899" y1="54033" x2="86899" y2="540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385" y="35721"/>
            <a:ext cx="3978755" cy="508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9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Enigma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76" y="1774825"/>
            <a:ext cx="7558447" cy="4625975"/>
          </a:xfrm>
        </p:spPr>
      </p:pic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http://www.enigmaco.de/enigma/enigma.swf</a:t>
            </a:r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6444208" y="2692057"/>
            <a:ext cx="900000" cy="54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Buxton Sketch" pitchFamily="66" charset="0"/>
                <a:cs typeface="MV Boli" pitchFamily="2" charset="0"/>
              </a:rPr>
              <a:t>Right</a:t>
            </a:r>
          </a:p>
          <a:p>
            <a:pPr algn="ctr"/>
            <a:r>
              <a:rPr lang="en-US" altLang="zh-TW" dirty="0" smtClean="0">
                <a:latin typeface="Buxton Sketch" pitchFamily="66" charset="0"/>
                <a:cs typeface="MV Boli" pitchFamily="2" charset="0"/>
              </a:rPr>
              <a:t>Rotor</a:t>
            </a:r>
            <a:endParaRPr lang="zh-TW" altLang="en-US" dirty="0">
              <a:latin typeface="Buxton Sketch" pitchFamily="66" charset="0"/>
              <a:cs typeface="MV Boli" pitchFamily="2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067944" y="2692057"/>
            <a:ext cx="900000" cy="54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Buxton Sketch" pitchFamily="66" charset="0"/>
                <a:cs typeface="MV Boli" pitchFamily="2" charset="0"/>
              </a:rPr>
              <a:t>Middle</a:t>
            </a:r>
          </a:p>
          <a:p>
            <a:pPr algn="ctr"/>
            <a:r>
              <a:rPr lang="en-US" altLang="zh-TW" dirty="0">
                <a:latin typeface="Buxton Sketch" pitchFamily="66" charset="0"/>
                <a:cs typeface="MV Boli" pitchFamily="2" charset="0"/>
              </a:rPr>
              <a:t>Rotor</a:t>
            </a:r>
            <a:endParaRPr lang="zh-TW" altLang="en-US" dirty="0">
              <a:latin typeface="Buxton Sketch" pitchFamily="66" charset="0"/>
              <a:cs typeface="MV Boli" pitchFamily="2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6354208" y="5101979"/>
            <a:ext cx="1080000" cy="54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Buxton Sketch" pitchFamily="66" charset="0"/>
                <a:cs typeface="MV Boli" pitchFamily="2" charset="0"/>
              </a:rPr>
              <a:t>P</a:t>
            </a:r>
            <a:r>
              <a:rPr lang="en-US" altLang="zh-TW" dirty="0" err="1" smtClean="0">
                <a:latin typeface="Buxton Sketch" pitchFamily="66" charset="0"/>
                <a:cs typeface="MV Boli" pitchFamily="2" charset="0"/>
              </a:rPr>
              <a:t>lugboard</a:t>
            </a:r>
            <a:endParaRPr lang="en-US" altLang="zh-TW" dirty="0" smtClean="0">
              <a:latin typeface="Buxton Sketch" pitchFamily="66" charset="0"/>
              <a:cs typeface="MV Boli" pitchFamily="2" charset="0"/>
            </a:endParaRPr>
          </a:p>
        </p:txBody>
      </p:sp>
      <p:sp>
        <p:nvSpPr>
          <p:cNvPr id="13" name="向左箭號 12"/>
          <p:cNvSpPr/>
          <p:nvPr/>
        </p:nvSpPr>
        <p:spPr>
          <a:xfrm>
            <a:off x="5508104" y="2746033"/>
            <a:ext cx="432048" cy="432048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上箭號 13"/>
          <p:cNvSpPr/>
          <p:nvPr/>
        </p:nvSpPr>
        <p:spPr>
          <a:xfrm>
            <a:off x="6733403" y="3933056"/>
            <a:ext cx="432048" cy="612068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24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Enigma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76" y="1774825"/>
            <a:ext cx="7558447" cy="4625975"/>
          </a:xfrm>
        </p:spPr>
      </p:pic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http://www.enigmaco.de/enigma/enigma.swf</a:t>
            </a:r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6444208" y="2692057"/>
            <a:ext cx="900000" cy="54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Buxton Sketch" pitchFamily="66" charset="0"/>
                <a:cs typeface="MV Boli" pitchFamily="2" charset="0"/>
              </a:rPr>
              <a:t>Right</a:t>
            </a:r>
          </a:p>
          <a:p>
            <a:pPr algn="ctr"/>
            <a:r>
              <a:rPr lang="en-US" altLang="zh-TW" dirty="0" smtClean="0">
                <a:latin typeface="Buxton Sketch" pitchFamily="66" charset="0"/>
                <a:cs typeface="MV Boli" pitchFamily="2" charset="0"/>
              </a:rPr>
              <a:t>Rotor</a:t>
            </a:r>
            <a:endParaRPr lang="zh-TW" altLang="en-US" dirty="0">
              <a:latin typeface="Buxton Sketch" pitchFamily="66" charset="0"/>
              <a:cs typeface="MV Boli" pitchFamily="2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067944" y="2692057"/>
            <a:ext cx="900000" cy="54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Buxton Sketch" pitchFamily="66" charset="0"/>
                <a:cs typeface="MV Boli" pitchFamily="2" charset="0"/>
              </a:rPr>
              <a:t>Middle</a:t>
            </a:r>
          </a:p>
          <a:p>
            <a:pPr algn="ctr"/>
            <a:r>
              <a:rPr lang="en-US" altLang="zh-TW" dirty="0">
                <a:latin typeface="Buxton Sketch" pitchFamily="66" charset="0"/>
                <a:cs typeface="MV Boli" pitchFamily="2" charset="0"/>
              </a:rPr>
              <a:t>Rotor</a:t>
            </a:r>
            <a:endParaRPr lang="zh-TW" altLang="en-US" dirty="0">
              <a:latin typeface="Buxton Sketch" pitchFamily="66" charset="0"/>
              <a:cs typeface="MV Boli" pitchFamily="2" charset="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1691680" y="2692057"/>
            <a:ext cx="900000" cy="54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Buxton Sketch" pitchFamily="66" charset="0"/>
                <a:cs typeface="MV Boli" pitchFamily="2" charset="0"/>
              </a:rPr>
              <a:t>Left</a:t>
            </a:r>
          </a:p>
          <a:p>
            <a:pPr algn="ctr"/>
            <a:r>
              <a:rPr lang="en-US" altLang="zh-TW" dirty="0">
                <a:latin typeface="Buxton Sketch" pitchFamily="66" charset="0"/>
                <a:cs typeface="MV Boli" pitchFamily="2" charset="0"/>
              </a:rPr>
              <a:t>Rotor</a:t>
            </a:r>
            <a:endParaRPr lang="zh-TW" altLang="en-US" dirty="0">
              <a:latin typeface="Buxton Sketch" pitchFamily="66" charset="0"/>
              <a:cs typeface="MV Boli" pitchFamily="2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6354208" y="5101979"/>
            <a:ext cx="1080000" cy="54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Buxton Sketch" pitchFamily="66" charset="0"/>
                <a:cs typeface="MV Boli" pitchFamily="2" charset="0"/>
              </a:rPr>
              <a:t>P</a:t>
            </a:r>
            <a:r>
              <a:rPr lang="en-US" altLang="zh-TW" dirty="0" err="1" smtClean="0">
                <a:latin typeface="Buxton Sketch" pitchFamily="66" charset="0"/>
                <a:cs typeface="MV Boli" pitchFamily="2" charset="0"/>
              </a:rPr>
              <a:t>lugboard</a:t>
            </a:r>
            <a:endParaRPr lang="en-US" altLang="zh-TW" dirty="0" smtClean="0">
              <a:latin typeface="Buxton Sketch" pitchFamily="66" charset="0"/>
              <a:cs typeface="MV Boli" pitchFamily="2" charset="0"/>
            </a:endParaRPr>
          </a:p>
        </p:txBody>
      </p:sp>
      <p:sp>
        <p:nvSpPr>
          <p:cNvPr id="13" name="向左箭號 12"/>
          <p:cNvSpPr/>
          <p:nvPr/>
        </p:nvSpPr>
        <p:spPr>
          <a:xfrm>
            <a:off x="3131840" y="2746033"/>
            <a:ext cx="432048" cy="432048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左箭號 13"/>
          <p:cNvSpPr/>
          <p:nvPr/>
        </p:nvSpPr>
        <p:spPr>
          <a:xfrm>
            <a:off x="5508104" y="2746033"/>
            <a:ext cx="432048" cy="432048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上箭號 14"/>
          <p:cNvSpPr/>
          <p:nvPr/>
        </p:nvSpPr>
        <p:spPr>
          <a:xfrm>
            <a:off x="6733403" y="3933056"/>
            <a:ext cx="432048" cy="612068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66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Enigma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76" y="1774825"/>
            <a:ext cx="7558447" cy="4625975"/>
          </a:xfrm>
        </p:spPr>
      </p:pic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http://www.enigmaco.de/enigma/enigma.swf</a:t>
            </a:r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6444208" y="2692057"/>
            <a:ext cx="900000" cy="54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Buxton Sketch" pitchFamily="66" charset="0"/>
                <a:cs typeface="MV Boli" pitchFamily="2" charset="0"/>
              </a:rPr>
              <a:t>Right</a:t>
            </a:r>
          </a:p>
          <a:p>
            <a:pPr algn="ctr"/>
            <a:r>
              <a:rPr lang="en-US" altLang="zh-TW" dirty="0" smtClean="0">
                <a:latin typeface="Buxton Sketch" pitchFamily="66" charset="0"/>
                <a:cs typeface="MV Boli" pitchFamily="2" charset="0"/>
              </a:rPr>
              <a:t>Rotor</a:t>
            </a:r>
            <a:endParaRPr lang="zh-TW" altLang="en-US" dirty="0">
              <a:latin typeface="Buxton Sketch" pitchFamily="66" charset="0"/>
              <a:cs typeface="MV Boli" pitchFamily="2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067944" y="2692057"/>
            <a:ext cx="900000" cy="54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Buxton Sketch" pitchFamily="66" charset="0"/>
                <a:cs typeface="MV Boli" pitchFamily="2" charset="0"/>
              </a:rPr>
              <a:t>Middle</a:t>
            </a:r>
          </a:p>
          <a:p>
            <a:pPr algn="ctr"/>
            <a:r>
              <a:rPr lang="en-US" altLang="zh-TW" dirty="0">
                <a:latin typeface="Buxton Sketch" pitchFamily="66" charset="0"/>
                <a:cs typeface="MV Boli" pitchFamily="2" charset="0"/>
              </a:rPr>
              <a:t>Rotor</a:t>
            </a:r>
            <a:endParaRPr lang="zh-TW" altLang="en-US" dirty="0">
              <a:latin typeface="Buxton Sketch" pitchFamily="66" charset="0"/>
              <a:cs typeface="MV Boli" pitchFamily="2" charset="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1691680" y="2692057"/>
            <a:ext cx="900000" cy="54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Buxton Sketch" pitchFamily="66" charset="0"/>
                <a:cs typeface="MV Boli" pitchFamily="2" charset="0"/>
              </a:rPr>
              <a:t>Left</a:t>
            </a:r>
          </a:p>
          <a:p>
            <a:pPr algn="ctr"/>
            <a:r>
              <a:rPr lang="en-US" altLang="zh-TW" dirty="0">
                <a:latin typeface="Buxton Sketch" pitchFamily="66" charset="0"/>
                <a:cs typeface="MV Boli" pitchFamily="2" charset="0"/>
              </a:rPr>
              <a:t>Rotor</a:t>
            </a:r>
            <a:endParaRPr lang="zh-TW" altLang="en-US" dirty="0">
              <a:latin typeface="Buxton Sketch" pitchFamily="66" charset="0"/>
              <a:cs typeface="MV Boli" pitchFamily="2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1601680" y="5101979"/>
            <a:ext cx="1080000" cy="54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Buxton Sketch" pitchFamily="66" charset="0"/>
                <a:cs typeface="MV Boli" pitchFamily="2" charset="0"/>
              </a:rPr>
              <a:t>Reflector</a:t>
            </a:r>
            <a:endParaRPr lang="zh-TW" altLang="en-US" dirty="0">
              <a:latin typeface="Buxton Sketch" pitchFamily="66" charset="0"/>
              <a:cs typeface="MV Boli" pitchFamily="2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6354208" y="5101979"/>
            <a:ext cx="1080000" cy="54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Buxton Sketch" pitchFamily="66" charset="0"/>
                <a:cs typeface="MV Boli" pitchFamily="2" charset="0"/>
              </a:rPr>
              <a:t>P</a:t>
            </a:r>
            <a:r>
              <a:rPr lang="en-US" altLang="zh-TW" dirty="0" err="1" smtClean="0">
                <a:latin typeface="Buxton Sketch" pitchFamily="66" charset="0"/>
                <a:cs typeface="MV Boli" pitchFamily="2" charset="0"/>
              </a:rPr>
              <a:t>lugboard</a:t>
            </a:r>
            <a:endParaRPr lang="en-US" altLang="zh-TW" dirty="0" smtClean="0">
              <a:latin typeface="Buxton Sketch" pitchFamily="66" charset="0"/>
              <a:cs typeface="MV Boli" pitchFamily="2" charset="0"/>
            </a:endParaRPr>
          </a:p>
        </p:txBody>
      </p:sp>
      <p:sp>
        <p:nvSpPr>
          <p:cNvPr id="3" name="向下箭號 2"/>
          <p:cNvSpPr/>
          <p:nvPr/>
        </p:nvSpPr>
        <p:spPr>
          <a:xfrm>
            <a:off x="1988688" y="3967072"/>
            <a:ext cx="305984" cy="36004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左箭號 12"/>
          <p:cNvSpPr/>
          <p:nvPr/>
        </p:nvSpPr>
        <p:spPr>
          <a:xfrm>
            <a:off x="3131840" y="2746033"/>
            <a:ext cx="432048" cy="432048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左箭號 13"/>
          <p:cNvSpPr/>
          <p:nvPr/>
        </p:nvSpPr>
        <p:spPr>
          <a:xfrm>
            <a:off x="5508104" y="2746033"/>
            <a:ext cx="432048" cy="432048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上箭號 14"/>
          <p:cNvSpPr/>
          <p:nvPr/>
        </p:nvSpPr>
        <p:spPr>
          <a:xfrm>
            <a:off x="6733403" y="3933056"/>
            <a:ext cx="432048" cy="612068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28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Enigma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76" y="1774825"/>
            <a:ext cx="7558447" cy="4625975"/>
          </a:xfrm>
        </p:spPr>
      </p:pic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http://www.enigmaco.de/enigma/enigma.swf</a:t>
            </a:r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6444208" y="2692057"/>
            <a:ext cx="900000" cy="54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Buxton Sketch" pitchFamily="66" charset="0"/>
                <a:cs typeface="MV Boli" pitchFamily="2" charset="0"/>
              </a:rPr>
              <a:t>Right</a:t>
            </a:r>
          </a:p>
          <a:p>
            <a:pPr algn="ctr"/>
            <a:r>
              <a:rPr lang="en-US" altLang="zh-TW" dirty="0" smtClean="0">
                <a:latin typeface="Buxton Sketch" pitchFamily="66" charset="0"/>
                <a:cs typeface="MV Boli" pitchFamily="2" charset="0"/>
              </a:rPr>
              <a:t>Rotor</a:t>
            </a:r>
            <a:endParaRPr lang="zh-TW" altLang="en-US" dirty="0">
              <a:latin typeface="Buxton Sketch" pitchFamily="66" charset="0"/>
              <a:cs typeface="MV Boli" pitchFamily="2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067944" y="2692057"/>
            <a:ext cx="900000" cy="54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Buxton Sketch" pitchFamily="66" charset="0"/>
                <a:cs typeface="MV Boli" pitchFamily="2" charset="0"/>
              </a:rPr>
              <a:t>Middle</a:t>
            </a:r>
          </a:p>
          <a:p>
            <a:pPr algn="ctr"/>
            <a:r>
              <a:rPr lang="en-US" altLang="zh-TW" dirty="0">
                <a:latin typeface="Buxton Sketch" pitchFamily="66" charset="0"/>
                <a:cs typeface="MV Boli" pitchFamily="2" charset="0"/>
              </a:rPr>
              <a:t>Rotor</a:t>
            </a:r>
            <a:endParaRPr lang="zh-TW" altLang="en-US" dirty="0">
              <a:latin typeface="Buxton Sketch" pitchFamily="66" charset="0"/>
              <a:cs typeface="MV Boli" pitchFamily="2" charset="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1691680" y="2692057"/>
            <a:ext cx="900000" cy="54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Buxton Sketch" pitchFamily="66" charset="0"/>
                <a:cs typeface="MV Boli" pitchFamily="2" charset="0"/>
              </a:rPr>
              <a:t>Left</a:t>
            </a:r>
          </a:p>
          <a:p>
            <a:pPr algn="ctr"/>
            <a:r>
              <a:rPr lang="en-US" altLang="zh-TW" dirty="0">
                <a:latin typeface="Buxton Sketch" pitchFamily="66" charset="0"/>
                <a:cs typeface="MV Boli" pitchFamily="2" charset="0"/>
              </a:rPr>
              <a:t>Rotor</a:t>
            </a:r>
            <a:endParaRPr lang="zh-TW" altLang="en-US" dirty="0">
              <a:latin typeface="Buxton Sketch" pitchFamily="66" charset="0"/>
              <a:cs typeface="MV Boli" pitchFamily="2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1601680" y="5101979"/>
            <a:ext cx="1080000" cy="54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Buxton Sketch" pitchFamily="66" charset="0"/>
                <a:cs typeface="MV Boli" pitchFamily="2" charset="0"/>
              </a:rPr>
              <a:t>Reflector</a:t>
            </a:r>
            <a:endParaRPr lang="zh-TW" altLang="en-US" dirty="0">
              <a:latin typeface="Buxton Sketch" pitchFamily="66" charset="0"/>
              <a:cs typeface="MV Boli" pitchFamily="2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6354208" y="5101979"/>
            <a:ext cx="1080000" cy="54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Buxton Sketch" pitchFamily="66" charset="0"/>
                <a:cs typeface="MV Boli" pitchFamily="2" charset="0"/>
              </a:rPr>
              <a:t>P</a:t>
            </a:r>
            <a:r>
              <a:rPr lang="en-US" altLang="zh-TW" dirty="0" err="1" smtClean="0">
                <a:latin typeface="Buxton Sketch" pitchFamily="66" charset="0"/>
                <a:cs typeface="MV Boli" pitchFamily="2" charset="0"/>
              </a:rPr>
              <a:t>lugboard</a:t>
            </a:r>
            <a:endParaRPr lang="en-US" altLang="zh-TW" dirty="0" smtClean="0">
              <a:latin typeface="Buxton Sketch" pitchFamily="66" charset="0"/>
              <a:cs typeface="MV Boli" pitchFamily="2" charset="0"/>
            </a:endParaRPr>
          </a:p>
        </p:txBody>
      </p:sp>
      <p:sp>
        <p:nvSpPr>
          <p:cNvPr id="13" name="向下箭號 12"/>
          <p:cNvSpPr/>
          <p:nvPr/>
        </p:nvSpPr>
        <p:spPr>
          <a:xfrm>
            <a:off x="1988688" y="3967072"/>
            <a:ext cx="305984" cy="36004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左箭號 13"/>
          <p:cNvSpPr/>
          <p:nvPr/>
        </p:nvSpPr>
        <p:spPr>
          <a:xfrm>
            <a:off x="3131840" y="2746033"/>
            <a:ext cx="432048" cy="432048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左箭號 14"/>
          <p:cNvSpPr/>
          <p:nvPr/>
        </p:nvSpPr>
        <p:spPr>
          <a:xfrm>
            <a:off x="5508104" y="2746033"/>
            <a:ext cx="432048" cy="432048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上箭號 15"/>
          <p:cNvSpPr/>
          <p:nvPr/>
        </p:nvSpPr>
        <p:spPr>
          <a:xfrm>
            <a:off x="6733403" y="3933056"/>
            <a:ext cx="432048" cy="612068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上箭號 18"/>
          <p:cNvSpPr/>
          <p:nvPr/>
        </p:nvSpPr>
        <p:spPr>
          <a:xfrm>
            <a:off x="2291691" y="3967072"/>
            <a:ext cx="299989" cy="360040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向右箭號 2"/>
          <p:cNvSpPr/>
          <p:nvPr/>
        </p:nvSpPr>
        <p:spPr>
          <a:xfrm>
            <a:off x="3131840" y="3168564"/>
            <a:ext cx="432048" cy="43200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>
            <a:off x="5508104" y="3168564"/>
            <a:ext cx="432048" cy="43200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上箭號 20"/>
          <p:cNvSpPr/>
          <p:nvPr/>
        </p:nvSpPr>
        <p:spPr>
          <a:xfrm rot="10800000">
            <a:off x="6354208" y="3967072"/>
            <a:ext cx="432048" cy="612068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4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Rotors </a:t>
            </a:r>
            <a:r>
              <a:rPr lang="en-US" altLang="zh-TW" dirty="0"/>
              <a:t>of Enigma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76" y="1774825"/>
            <a:ext cx="7558447" cy="4625975"/>
          </a:xfrm>
        </p:spPr>
      </p:pic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http://www.enigmaco.de/enigma/enigma.swf</a:t>
            </a:r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1259632" y="2060848"/>
            <a:ext cx="1800200" cy="1800200"/>
          </a:xfrm>
          <a:prstGeom prst="ellipse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1547664" y="2366882"/>
            <a:ext cx="1224136" cy="1188132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Rotors </a:t>
            </a:r>
            <a:r>
              <a:rPr lang="en-US" altLang="zh-TW" dirty="0"/>
              <a:t>of Enigma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76" y="1774825"/>
            <a:ext cx="7558447" cy="4625975"/>
          </a:xfrm>
        </p:spPr>
      </p:pic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http://www.enigmaco.de/enigma/enigma.swf</a:t>
            </a:r>
            <a:endParaRPr lang="zh-TW" altLang="en-US"/>
          </a:p>
        </p:txBody>
      </p:sp>
      <p:sp>
        <p:nvSpPr>
          <p:cNvPr id="3" name="橢圓 2"/>
          <p:cNvSpPr/>
          <p:nvPr/>
        </p:nvSpPr>
        <p:spPr>
          <a:xfrm>
            <a:off x="1926770" y="1891680"/>
            <a:ext cx="432048" cy="432048"/>
          </a:xfrm>
          <a:prstGeom prst="ellipse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4316017" y="1891680"/>
            <a:ext cx="432048" cy="432048"/>
          </a:xfrm>
          <a:prstGeom prst="ellipse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689239" y="1891680"/>
            <a:ext cx="432048" cy="432048"/>
          </a:xfrm>
          <a:prstGeom prst="ellipse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26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Rotors </a:t>
            </a:r>
            <a:r>
              <a:rPr lang="en-US" altLang="zh-TW" dirty="0"/>
              <a:t>of Enigma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76" y="1774825"/>
            <a:ext cx="7558447" cy="4625975"/>
          </a:xfrm>
        </p:spPr>
      </p:pic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http://www.enigmaco.de/enigma/enigma.swf</a:t>
            </a:r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327578" y="3068960"/>
            <a:ext cx="588237" cy="57606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3946" y="2116223"/>
            <a:ext cx="588237" cy="57606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6395120" y="2116223"/>
            <a:ext cx="588237" cy="57606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63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Rotors </a:t>
            </a:r>
            <a:r>
              <a:rPr lang="en-US" altLang="zh-TW" dirty="0"/>
              <a:t>of Enigma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76" y="1774825"/>
            <a:ext cx="7558447" cy="4625975"/>
          </a:xfrm>
        </p:spPr>
      </p:pic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http://www.enigmaco.de/enigma/enigma.swf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773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Enigma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12" y="1774825"/>
            <a:ext cx="7531176" cy="4625975"/>
          </a:xfrm>
        </p:spPr>
      </p:pic>
      <p:sp>
        <p:nvSpPr>
          <p:cNvPr id="3" name="圓角矩形 2"/>
          <p:cNvSpPr/>
          <p:nvPr/>
        </p:nvSpPr>
        <p:spPr>
          <a:xfrm>
            <a:off x="3671900" y="5229200"/>
            <a:ext cx="1800200" cy="108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Input:	</a:t>
            </a:r>
            <a:r>
              <a:rPr lang="en-US" altLang="zh-TW" dirty="0" smtClean="0">
                <a:solidFill>
                  <a:srgbClr val="FF0000"/>
                </a:solidFill>
              </a:rPr>
              <a:t>A</a:t>
            </a:r>
          </a:p>
          <a:p>
            <a:r>
              <a:rPr lang="en-US" altLang="zh-TW" dirty="0" smtClean="0"/>
              <a:t>Output:	</a:t>
            </a:r>
            <a:r>
              <a:rPr lang="en-US" altLang="zh-TW" dirty="0" smtClean="0">
                <a:solidFill>
                  <a:schemeClr val="accent4"/>
                </a:solidFill>
              </a:rPr>
              <a:t>K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http://www.enigmaco.de/enigma/enigma.swf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32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12" y="1774825"/>
            <a:ext cx="7531176" cy="4625975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Enigma</a:t>
            </a:r>
            <a:endParaRPr lang="zh-TW" altLang="en-US" dirty="0"/>
          </a:p>
        </p:txBody>
      </p:sp>
      <p:sp>
        <p:nvSpPr>
          <p:cNvPr id="3" name="圓角矩形 2"/>
          <p:cNvSpPr/>
          <p:nvPr/>
        </p:nvSpPr>
        <p:spPr>
          <a:xfrm>
            <a:off x="3671900" y="5229200"/>
            <a:ext cx="1800200" cy="108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Input:	</a:t>
            </a:r>
            <a:r>
              <a:rPr lang="en-US" altLang="zh-TW" dirty="0" smtClean="0">
                <a:solidFill>
                  <a:srgbClr val="FF0000"/>
                </a:solidFill>
              </a:rPr>
              <a:t>AB</a:t>
            </a:r>
          </a:p>
          <a:p>
            <a:r>
              <a:rPr lang="en-US" altLang="zh-TW" dirty="0" smtClean="0"/>
              <a:t>Output:	</a:t>
            </a:r>
            <a:r>
              <a:rPr lang="en-US" altLang="zh-TW" dirty="0" smtClean="0">
                <a:solidFill>
                  <a:schemeClr val="accent4"/>
                </a:solidFill>
              </a:rPr>
              <a:t>KQ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http://www.enigmaco.de/enigma/enigma.swf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24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 of Enigma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zh-TW" altLang="en-US" dirty="0"/>
              <a:t>密碼學史中，恩尼格瑪密碼機（德語：</a:t>
            </a:r>
            <a:r>
              <a:rPr lang="en-US" altLang="zh-TW" dirty="0"/>
              <a:t>Enigma</a:t>
            </a:r>
            <a:r>
              <a:rPr lang="zh-TW" altLang="en-US" dirty="0"/>
              <a:t>，又譯啞謎機，或謎）是一種用於加密與解密文件的密碼機。確切地說</a:t>
            </a:r>
            <a:r>
              <a:rPr lang="zh-TW" altLang="en-US" dirty="0" smtClean="0"/>
              <a:t>，</a:t>
            </a:r>
            <a:r>
              <a:rPr lang="en-US" altLang="zh-TW" dirty="0" smtClean="0"/>
              <a:t>Enigma</a:t>
            </a:r>
            <a:r>
              <a:rPr lang="zh-TW" altLang="en-US" dirty="0" smtClean="0"/>
              <a:t>是</a:t>
            </a:r>
            <a:r>
              <a:rPr lang="zh-TW" altLang="en-US" dirty="0"/>
              <a:t>對二戰時期納粹德國使用的一系列相似的旋轉機加解密機器的統稱，它包括了許多不同的型號。</a:t>
            </a:r>
          </a:p>
          <a:p>
            <a:endParaRPr lang="zh-TW" altLang="en-US" dirty="0"/>
          </a:p>
          <a:p>
            <a:r>
              <a:rPr lang="en-US" altLang="zh-TW" dirty="0" smtClean="0"/>
              <a:t>Enigma</a:t>
            </a:r>
            <a:r>
              <a:rPr lang="zh-TW" altLang="en-US" dirty="0" smtClean="0"/>
              <a:t>密碼</a:t>
            </a:r>
            <a:r>
              <a:rPr lang="zh-TW" altLang="en-US" dirty="0"/>
              <a:t>機在</a:t>
            </a:r>
            <a:r>
              <a:rPr lang="en-US" altLang="zh-TW" dirty="0"/>
              <a:t>1920</a:t>
            </a:r>
            <a:r>
              <a:rPr lang="zh-TW" altLang="en-US" dirty="0"/>
              <a:t>年代早期開始被用於商業，一些國家的軍隊與政府也曾使用過它，其中的主要使用者是第二次世界大戰時的納粹德國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http://zh.wikipedia.org/wiki/%E6%81%A9%E5%B0%BC%E6%A0%BC%E7%8E%9B%E5%AF%86%E7%A0%81%E6%9C%BA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394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Enigma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12" y="1774825"/>
            <a:ext cx="7531176" cy="4625975"/>
          </a:xfr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http://www.enigmaco.de/enigma/enigma.swf</a:t>
            </a:r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899592" y="5229200"/>
            <a:ext cx="4824536" cy="108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Input:</a:t>
            </a:r>
            <a:r>
              <a:rPr lang="en-US" altLang="zh-TW" dirty="0"/>
              <a:t>	</a:t>
            </a:r>
            <a:r>
              <a:rPr lang="en-US" altLang="zh-TW" dirty="0">
                <a:solidFill>
                  <a:srgbClr val="FF0000"/>
                </a:solidFill>
              </a:rPr>
              <a:t>ABAAAAAAAAAAAAAAAAAAAAAAA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Output:</a:t>
            </a:r>
            <a:r>
              <a:rPr lang="en-US" altLang="zh-TW" dirty="0"/>
              <a:t>	</a:t>
            </a:r>
            <a:r>
              <a:rPr lang="en-US" altLang="zh-TW" dirty="0">
                <a:solidFill>
                  <a:schemeClr val="accent4"/>
                </a:solidFill>
              </a:rPr>
              <a:t>KQWREEOSTUVDOPLLBCOSVXVOL</a:t>
            </a:r>
            <a:endParaRPr lang="zh-TW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566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Rule of </a:t>
            </a:r>
            <a:r>
              <a:rPr lang="en-US" altLang="zh-TW" dirty="0" smtClean="0"/>
              <a:t>Enigma Rotor II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12" y="1774825"/>
            <a:ext cx="7531176" cy="4625975"/>
          </a:xfr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http://www.enigmaco.de/enigma/enigma.swf</a:t>
            </a:r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899592" y="5229200"/>
            <a:ext cx="4824536" cy="108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Input:</a:t>
            </a:r>
            <a:r>
              <a:rPr lang="en-US" altLang="zh-TW" dirty="0"/>
              <a:t>	</a:t>
            </a:r>
            <a:r>
              <a:rPr lang="en-US" altLang="zh-TW" dirty="0">
                <a:solidFill>
                  <a:srgbClr val="FF0000"/>
                </a:solidFill>
              </a:rPr>
              <a:t>ABAAAAAAAAAAAAAAAAAAAAAAA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Output:</a:t>
            </a:r>
            <a:r>
              <a:rPr lang="en-US" altLang="zh-TW" dirty="0"/>
              <a:t>	</a:t>
            </a:r>
            <a:r>
              <a:rPr lang="en-US" altLang="zh-TW" dirty="0">
                <a:solidFill>
                  <a:schemeClr val="accent4"/>
                </a:solidFill>
              </a:rPr>
              <a:t>KQWREEOSTUVDOPLLBCOSVXVOL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4368757" y="2114313"/>
            <a:ext cx="588237" cy="57606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728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12" y="1774825"/>
            <a:ext cx="7531176" cy="4625975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Special Rule of Enigma Rotor II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http://www.enigmaco.de/enigma/enigma.swf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899592" y="5229200"/>
            <a:ext cx="4968552" cy="108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Input:</a:t>
            </a:r>
            <a:r>
              <a:rPr lang="en-US" altLang="zh-TW" dirty="0"/>
              <a:t>	</a:t>
            </a:r>
            <a:r>
              <a:rPr lang="en-US" altLang="zh-TW" dirty="0" smtClean="0">
                <a:solidFill>
                  <a:srgbClr val="FF0000"/>
                </a:solidFill>
              </a:rPr>
              <a:t>ABAAAAAAAAAAAAAAAAAAAAAAAA</a:t>
            </a:r>
          </a:p>
          <a:p>
            <a:r>
              <a:rPr lang="en-US" altLang="zh-TW" dirty="0" smtClean="0"/>
              <a:t>Output:</a:t>
            </a:r>
            <a:r>
              <a:rPr lang="en-US" altLang="zh-TW" dirty="0"/>
              <a:t>	</a:t>
            </a:r>
            <a:r>
              <a:rPr lang="en-US" altLang="zh-TW" dirty="0" smtClean="0">
                <a:solidFill>
                  <a:schemeClr val="accent4"/>
                </a:solidFill>
              </a:rPr>
              <a:t>KQWREEOSTUVDOPLLBCOSVXVOLP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277881" y="2132856"/>
            <a:ext cx="588237" cy="57606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641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HW3_Enigma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作業相關敘述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7219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Plugboard</a:t>
            </a:r>
            <a:r>
              <a:rPr lang="en-US" altLang="zh-TW" dirty="0" smtClean="0"/>
              <a:t> of Enigma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/>
              <a:t>接線</a:t>
            </a:r>
            <a:r>
              <a:rPr lang="zh-TW" altLang="en-US" dirty="0" smtClean="0"/>
              <a:t>板 </a:t>
            </a:r>
            <a:r>
              <a:rPr lang="en-US" altLang="zh-TW" dirty="0" err="1"/>
              <a:t>P</a:t>
            </a:r>
            <a:r>
              <a:rPr lang="en-US" altLang="zh-TW" dirty="0" err="1" smtClean="0"/>
              <a:t>lugboard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接線</a:t>
            </a:r>
            <a:r>
              <a:rPr lang="zh-TW" altLang="en-US" dirty="0"/>
              <a:t>板的連線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026355"/>
              </p:ext>
            </p:extLst>
          </p:nvPr>
        </p:nvGraphicFramePr>
        <p:xfrm>
          <a:off x="449930" y="3573016"/>
          <a:ext cx="8244140" cy="288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2414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Keyboard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K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Plugboard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K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Keyboard</a:t>
                      </a:r>
                      <a:endParaRPr kumimoji="0" lang="zh-TW" altLang="en-US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Plugboard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zh-TW" altLang="en-US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zh-TW" altLang="en-US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kumimoji="0" lang="zh-TW" altLang="en-US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endParaRPr kumimoji="0" lang="zh-TW" altLang="en-US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kumimoji="0" lang="zh-TW" altLang="en-US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kumimoji="0" lang="zh-TW" altLang="en-US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zh-TW" altLang="en-US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endParaRPr kumimoji="0" lang="zh-TW" altLang="en-US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kumimoji="0" lang="zh-TW" altLang="en-US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kumimoji="0" lang="zh-TW" altLang="en-US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zh-TW" altLang="en-US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zh-TW" altLang="en-US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endParaRPr kumimoji="0" lang="zh-TW" altLang="en-US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7" t="60294" r="1963" b="10112"/>
          <a:stretch/>
        </p:blipFill>
        <p:spPr>
          <a:xfrm>
            <a:off x="5518448" y="1775191"/>
            <a:ext cx="3168352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79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Ring </a:t>
            </a:r>
            <a:r>
              <a:rPr lang="en-US" altLang="zh-TW" dirty="0" smtClean="0"/>
              <a:t>Settings of Enigma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字母環 </a:t>
            </a:r>
            <a:r>
              <a:rPr lang="en-US" altLang="zh-TW" dirty="0" smtClean="0"/>
              <a:t>Ring </a:t>
            </a:r>
            <a:r>
              <a:rPr lang="en-US" altLang="zh-TW" dirty="0"/>
              <a:t>settings (</a:t>
            </a:r>
            <a:r>
              <a:rPr lang="en-US" altLang="zh-TW" dirty="0" err="1"/>
              <a:t>Ringstellung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字母</a:t>
            </a:r>
            <a:r>
              <a:rPr lang="zh-TW" altLang="en-US" dirty="0"/>
              <a:t>環與旋轉盤線路的相對</a:t>
            </a:r>
            <a:r>
              <a:rPr lang="zh-TW" altLang="en-US" dirty="0" smtClean="0"/>
              <a:t>位置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421929"/>
              </p:ext>
            </p:extLst>
          </p:nvPr>
        </p:nvGraphicFramePr>
        <p:xfrm>
          <a:off x="449930" y="3573016"/>
          <a:ext cx="8244140" cy="288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2414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Rotor III</a:t>
                      </a:r>
                    </a:p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（外圈）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K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n-lt"/>
                          <a:cs typeface="+mn-cs"/>
                        </a:rPr>
                        <a:t>Rotor</a:t>
                      </a:r>
                      <a:r>
                        <a:rPr lang="en-US" altLang="zh-TW" baseline="0" dirty="0" smtClean="0">
                          <a:latin typeface="+mn-lt"/>
                          <a:cs typeface="+mn-cs"/>
                        </a:rPr>
                        <a:t> III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 smtClean="0">
                          <a:latin typeface="+mn-lt"/>
                          <a:cs typeface="+mn-cs"/>
                        </a:rPr>
                        <a:t>（內圈）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L="9525" marR="9525" marT="9525" marB="0" anchor="ctr"/>
                </a:tc>
              </a:tr>
              <a:tr h="72000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Rotor III</a:t>
                      </a:r>
                    </a:p>
                    <a:p>
                      <a:pPr marL="0" algn="ctr" rtl="0" eaLnBrk="1" latinLnBrk="0" hangingPunct="1"/>
                      <a:r>
                        <a:rPr kumimoji="0" lang="zh-TW" alt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（外圈）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n-lt"/>
                          <a:cs typeface="+mn-cs"/>
                        </a:rPr>
                        <a:t>Rotor</a:t>
                      </a:r>
                      <a:r>
                        <a:rPr lang="en-US" altLang="zh-TW" baseline="0" dirty="0" smtClean="0">
                          <a:latin typeface="+mn-lt"/>
                          <a:cs typeface="+mn-cs"/>
                        </a:rPr>
                        <a:t> III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 smtClean="0">
                          <a:latin typeface="+mn-lt"/>
                          <a:cs typeface="+mn-cs"/>
                        </a:rPr>
                        <a:t>（內圈）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189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Ring </a:t>
            </a:r>
            <a:r>
              <a:rPr lang="en-US" altLang="zh-TW" dirty="0" smtClean="0"/>
              <a:t>Settings of Enigma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字母環 </a:t>
            </a:r>
            <a:r>
              <a:rPr lang="en-US" altLang="zh-TW" dirty="0" smtClean="0"/>
              <a:t>Ring </a:t>
            </a:r>
            <a:r>
              <a:rPr lang="en-US" altLang="zh-TW" dirty="0"/>
              <a:t>settings (</a:t>
            </a:r>
            <a:r>
              <a:rPr lang="en-US" altLang="zh-TW" dirty="0" err="1"/>
              <a:t>Ringstellung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字母</a:t>
            </a:r>
            <a:r>
              <a:rPr lang="zh-TW" altLang="en-US" dirty="0"/>
              <a:t>環與旋轉盤線路的相對</a:t>
            </a:r>
            <a:r>
              <a:rPr lang="zh-TW" altLang="en-US" dirty="0" smtClean="0"/>
              <a:t>位置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552405"/>
              </p:ext>
            </p:extLst>
          </p:nvPr>
        </p:nvGraphicFramePr>
        <p:xfrm>
          <a:off x="449930" y="3573016"/>
          <a:ext cx="8244140" cy="288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2414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Rotor II</a:t>
                      </a:r>
                    </a:p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（外圈）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K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n-lt"/>
                          <a:cs typeface="+mn-cs"/>
                        </a:rPr>
                        <a:t>Rotor</a:t>
                      </a:r>
                      <a:r>
                        <a:rPr lang="en-US" altLang="zh-TW" baseline="0" dirty="0" smtClean="0">
                          <a:latin typeface="+mn-lt"/>
                          <a:cs typeface="+mn-cs"/>
                        </a:rPr>
                        <a:t> II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 smtClean="0">
                          <a:latin typeface="+mn-lt"/>
                          <a:cs typeface="+mn-cs"/>
                        </a:rPr>
                        <a:t>（內圈）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</a:p>
                  </a:txBody>
                  <a:tcPr marL="9525" marR="9525" marT="9525" marB="0" anchor="ctr"/>
                </a:tc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Rotor II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（外圈）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Rotor II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（內圈）</a:t>
                      </a:r>
                      <a:endParaRPr kumimoji="0" lang="zh-TW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819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Ring </a:t>
            </a:r>
            <a:r>
              <a:rPr lang="en-US" altLang="zh-TW" dirty="0" smtClean="0"/>
              <a:t>Settings of Enigma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字母環 </a:t>
            </a:r>
            <a:r>
              <a:rPr lang="en-US" altLang="zh-TW" dirty="0" smtClean="0"/>
              <a:t>Ring </a:t>
            </a:r>
            <a:r>
              <a:rPr lang="en-US" altLang="zh-TW" dirty="0"/>
              <a:t>settings (</a:t>
            </a:r>
            <a:r>
              <a:rPr lang="en-US" altLang="zh-TW" dirty="0" err="1"/>
              <a:t>Ringstellung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字母</a:t>
            </a:r>
            <a:r>
              <a:rPr lang="zh-TW" altLang="en-US" dirty="0"/>
              <a:t>環與旋轉盤線路的相對</a:t>
            </a:r>
            <a:r>
              <a:rPr lang="zh-TW" altLang="en-US" dirty="0" smtClean="0"/>
              <a:t>位置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156370"/>
              </p:ext>
            </p:extLst>
          </p:nvPr>
        </p:nvGraphicFramePr>
        <p:xfrm>
          <a:off x="449930" y="3573016"/>
          <a:ext cx="8244140" cy="288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2414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Rotor I</a:t>
                      </a:r>
                    </a:p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（外圈）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K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n-lt"/>
                          <a:cs typeface="+mn-cs"/>
                        </a:rPr>
                        <a:t>Rotor</a:t>
                      </a:r>
                      <a:r>
                        <a:rPr lang="en-US" altLang="zh-TW" baseline="0" dirty="0" smtClean="0">
                          <a:latin typeface="+mn-lt"/>
                          <a:cs typeface="+mn-cs"/>
                        </a:rPr>
                        <a:t> I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 smtClean="0">
                          <a:latin typeface="+mn-lt"/>
                          <a:cs typeface="+mn-cs"/>
                        </a:rPr>
                        <a:t>（內圈）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9525" marR="9525" marT="9525" marB="0" anchor="ctr"/>
                </a:tc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Rotor 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（外圈）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Rotor 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（內圈）</a:t>
                      </a:r>
                      <a:endParaRPr kumimoji="0" lang="zh-TW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076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Reflector of Enigma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反射器 </a:t>
            </a:r>
            <a:r>
              <a:rPr lang="en-US" altLang="zh-TW" dirty="0" smtClean="0"/>
              <a:t>Reflector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620770"/>
              </p:ext>
            </p:extLst>
          </p:nvPr>
        </p:nvGraphicFramePr>
        <p:xfrm>
          <a:off x="449930" y="3573016"/>
          <a:ext cx="8244140" cy="288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2414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Alphabet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K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aseline="0" dirty="0" smtClean="0">
                          <a:latin typeface="+mn-lt"/>
                          <a:cs typeface="+mn-cs"/>
                        </a:rPr>
                        <a:t>Reflector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9525" marR="9525" marT="9525" marB="0" anchor="ctr"/>
                </a:tc>
              </a:tr>
              <a:tr h="72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Alphabet</a:t>
                      </a:r>
                      <a:endParaRPr kumimoji="0" lang="zh-TW" altLang="en-US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endParaRPr kumimoji="0" lang="zh-TW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aseline="0" dirty="0" smtClean="0">
                          <a:latin typeface="+mn-lt"/>
                          <a:cs typeface="+mn-cs"/>
                        </a:rPr>
                        <a:t>Reflector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941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Rule of </a:t>
            </a:r>
            <a:r>
              <a:rPr lang="en-US" altLang="zh-TW" dirty="0"/>
              <a:t>Enigma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zh-TW" altLang="en-US" dirty="0" smtClean="0"/>
              <a:t>當訊號進入</a:t>
            </a:r>
            <a:r>
              <a:rPr lang="en-US" altLang="zh-TW" dirty="0" smtClean="0"/>
              <a:t>Rotor III</a:t>
            </a:r>
            <a:r>
              <a:rPr lang="zh-TW" altLang="en-US" dirty="0" smtClean="0"/>
              <a:t>時會推動</a:t>
            </a:r>
            <a:r>
              <a:rPr lang="en-US" altLang="zh-TW" dirty="0" smtClean="0"/>
              <a:t>Rotor</a:t>
            </a:r>
            <a:r>
              <a:rPr lang="zh-TW" altLang="en-US" dirty="0" smtClean="0"/>
              <a:t> </a:t>
            </a:r>
            <a:r>
              <a:rPr lang="en-US" altLang="zh-TW" dirty="0" smtClean="0"/>
              <a:t>III</a:t>
            </a:r>
            <a:r>
              <a:rPr lang="zh-TW" altLang="en-US" dirty="0" smtClean="0"/>
              <a:t>轉動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當前一個</a:t>
            </a:r>
            <a:r>
              <a:rPr lang="en-US" altLang="zh-TW" dirty="0"/>
              <a:t>Rotor</a:t>
            </a:r>
            <a:r>
              <a:rPr lang="zh-TW" altLang="en-US" dirty="0"/>
              <a:t>指針轉完一圈會推動下一個</a:t>
            </a:r>
            <a:r>
              <a:rPr lang="en-US" altLang="zh-TW" dirty="0"/>
              <a:t>Rotor</a:t>
            </a:r>
            <a:r>
              <a:rPr lang="zh-TW" altLang="en-US" dirty="0" smtClean="0"/>
              <a:t>轉動</a:t>
            </a:r>
            <a:r>
              <a:rPr lang="en-US" altLang="zh-TW" dirty="0" smtClean="0"/>
              <a:t> III &gt; II &gt; I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當</a:t>
            </a:r>
            <a:r>
              <a:rPr lang="en-US" altLang="zh-TW" dirty="0">
                <a:solidFill>
                  <a:srgbClr val="FF0000"/>
                </a:solidFill>
              </a:rPr>
              <a:t>Rotor II</a:t>
            </a:r>
            <a:r>
              <a:rPr lang="zh-TW" altLang="en-US" dirty="0">
                <a:solidFill>
                  <a:srgbClr val="FF0000"/>
                </a:solidFill>
              </a:rPr>
              <a:t>的指針在藍色框前時，下一次訊號輸入會直接讓</a:t>
            </a:r>
            <a:r>
              <a:rPr lang="en-US" altLang="zh-TW" dirty="0">
                <a:solidFill>
                  <a:srgbClr val="FF0000"/>
                </a:solidFill>
              </a:rPr>
              <a:t>Rotor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II</a:t>
            </a:r>
            <a:r>
              <a:rPr lang="zh-TW" altLang="en-US" dirty="0">
                <a:solidFill>
                  <a:srgbClr val="FF0000"/>
                </a:solidFill>
              </a:rPr>
              <a:t>前進一</a:t>
            </a:r>
            <a:r>
              <a:rPr lang="zh-TW" altLang="en-US" dirty="0" smtClean="0">
                <a:solidFill>
                  <a:srgbClr val="FF0000"/>
                </a:solidFill>
              </a:rPr>
              <a:t>格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9800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of Enigma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873" y="1774825"/>
            <a:ext cx="3468254" cy="4625975"/>
          </a:xfrm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611560" y="6525344"/>
            <a:ext cx="8328843" cy="153967"/>
          </a:xfrm>
        </p:spPr>
        <p:txBody>
          <a:bodyPr/>
          <a:lstStyle/>
          <a:p>
            <a:r>
              <a:rPr lang="en-US" altLang="zh-TW" dirty="0" smtClean="0"/>
              <a:t>http://zh.wikipedia.org/wiki/%E6%81%A9%E5%B0%BC%E6%A0%BC%E7%8E%9B%E5%AF%86%E7%A0%81%E6%9C%BA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521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Rule of </a:t>
            </a:r>
            <a:r>
              <a:rPr kumimoji="1" lang="en-US" altLang="zh-TW" dirty="0"/>
              <a:t>A</a:t>
            </a:r>
            <a:r>
              <a:rPr kumimoji="1" lang="en-US" altLang="zh-TW" dirty="0" smtClean="0"/>
              <a:t>ssignment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Implement input mechanism to take parameters.</a:t>
            </a:r>
          </a:p>
          <a:p>
            <a:pPr lvl="1"/>
            <a:r>
              <a:rPr kumimoji="1" lang="en-US" altLang="zh-TW" dirty="0" err="1" smtClean="0"/>
              <a:t>Plugboard</a:t>
            </a:r>
            <a:r>
              <a:rPr kumimoji="1" lang="en-US" altLang="zh-TW" dirty="0" smtClean="0"/>
              <a:t> </a:t>
            </a:r>
          </a:p>
          <a:p>
            <a:pPr lvl="1"/>
            <a:r>
              <a:rPr kumimoji="1" lang="en-US" altLang="zh-TW" dirty="0" smtClean="0"/>
              <a:t>Reflector</a:t>
            </a:r>
          </a:p>
          <a:p>
            <a:pPr lvl="1"/>
            <a:r>
              <a:rPr kumimoji="1" lang="en-US" altLang="zh-TW" dirty="0" err="1" smtClean="0"/>
              <a:t>wheel_start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Wheel x 3</a:t>
            </a:r>
          </a:p>
          <a:p>
            <a:r>
              <a:rPr kumimoji="1" lang="en-US" altLang="zh-TW" dirty="0" smtClean="0"/>
              <a:t>Encode string from </a:t>
            </a:r>
            <a:r>
              <a:rPr kumimoji="1" lang="en-US" altLang="zh-TW" dirty="0"/>
              <a:t>file (</a:t>
            </a:r>
            <a:r>
              <a:rPr kumimoji="1" lang="en-US" altLang="zh-TW" dirty="0" smtClean="0"/>
              <a:t>original_data.txt) and output </a:t>
            </a:r>
            <a:r>
              <a:rPr kumimoji="1" lang="en-US" altLang="zh-TW" dirty="0"/>
              <a:t>encoded string to </a:t>
            </a:r>
            <a:r>
              <a:rPr kumimoji="1" lang="en-US" altLang="zh-TW" dirty="0" smtClean="0"/>
              <a:t>encoded_data.txt</a:t>
            </a:r>
          </a:p>
          <a:p>
            <a:r>
              <a:rPr kumimoji="1" lang="en-US" altLang="zh-TW" dirty="0"/>
              <a:t>Suggestion of system structure: Linked List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09064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Rule of Assignment (cont.)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Design your system base on the idea of class inheritance and class </a:t>
            </a:r>
            <a:r>
              <a:rPr kumimoji="1" lang="en-US" altLang="zh-TW" dirty="0"/>
              <a:t>composition</a:t>
            </a:r>
            <a:r>
              <a:rPr kumimoji="1" lang="en-US" altLang="zh-TW" dirty="0" smtClean="0"/>
              <a:t>.</a:t>
            </a:r>
          </a:p>
          <a:p>
            <a:pPr lvl="1"/>
            <a:r>
              <a:rPr kumimoji="1" lang="en-US" altLang="zh-TW" dirty="0" smtClean="0"/>
              <a:t>Create a base </a:t>
            </a:r>
            <a:r>
              <a:rPr kumimoji="1" lang="en-US" altLang="zh-TW" dirty="0"/>
              <a:t>class </a:t>
            </a:r>
            <a:r>
              <a:rPr kumimoji="1" lang="en-US" altLang="zh-TW" dirty="0" smtClean="0"/>
              <a:t>“</a:t>
            </a:r>
            <a:r>
              <a:rPr kumimoji="1" lang="en-US" altLang="zh-TW" b="1" dirty="0" err="1" smtClean="0"/>
              <a:t>Enigma_Component</a:t>
            </a:r>
            <a:r>
              <a:rPr kumimoji="1" lang="en-US" altLang="zh-TW" b="1" dirty="0" smtClean="0"/>
              <a:t>”</a:t>
            </a:r>
            <a:r>
              <a:rPr kumimoji="1" lang="en-US" altLang="zh-TW" dirty="0" smtClean="0"/>
              <a:t> for the base class of each encoder.</a:t>
            </a:r>
          </a:p>
          <a:p>
            <a:pPr lvl="2"/>
            <a:r>
              <a:rPr kumimoji="1" lang="en-US" altLang="zh-TW" dirty="0"/>
              <a:t>Add </a:t>
            </a:r>
            <a:r>
              <a:rPr kumimoji="1" lang="en-US" altLang="zh-TW" dirty="0" smtClean="0"/>
              <a:t>derived class for each </a:t>
            </a:r>
            <a:r>
              <a:rPr kumimoji="1" lang="en-US" altLang="zh-TW" dirty="0" smtClean="0"/>
              <a:t>component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Create helper class for I/O process</a:t>
            </a:r>
          </a:p>
          <a:p>
            <a:pPr lvl="2"/>
            <a:r>
              <a:rPr kumimoji="1" lang="en-US" altLang="zh-TW" dirty="0"/>
              <a:t>For example</a:t>
            </a:r>
            <a:r>
              <a:rPr kumimoji="1" lang="en-US" altLang="zh-TW" dirty="0" smtClean="0"/>
              <a:t>, add a class “</a:t>
            </a:r>
            <a:r>
              <a:rPr kumimoji="1" lang="en-US" altLang="zh-TW" b="1" dirty="0" err="1" smtClean="0"/>
              <a:t>Enigma_Files</a:t>
            </a:r>
            <a:r>
              <a:rPr kumimoji="1" lang="en-US" altLang="zh-TW" b="1" dirty="0" smtClean="0"/>
              <a:t>”</a:t>
            </a:r>
            <a:r>
              <a:rPr kumimoji="1" lang="en-US" altLang="zh-TW" dirty="0" smtClean="0"/>
              <a:t> to read parameters (key-mapping).</a:t>
            </a:r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Due date:  5/14 (Thu.)</a:t>
            </a:r>
            <a:endParaRPr kumimoji="1"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872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-The End-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24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Enigma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Enigma</a:t>
            </a:r>
            <a:r>
              <a:rPr lang="zh-TW" altLang="en-US" dirty="0" smtClean="0"/>
              <a:t>旋轉盤的工作</a:t>
            </a:r>
            <a:r>
              <a:rPr lang="zh-TW" altLang="en-US" dirty="0"/>
              <a:t>原理</a:t>
            </a:r>
            <a:r>
              <a:rPr lang="zh-TW" altLang="en-US" dirty="0" smtClean="0"/>
              <a:t>圖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74" y="2449513"/>
            <a:ext cx="3473839" cy="3951287"/>
          </a:xfrm>
        </p:spPr>
      </p:pic>
      <p:sp>
        <p:nvSpPr>
          <p:cNvPr id="8" name="文字版面配置區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連續</a:t>
            </a:r>
            <a:r>
              <a:rPr lang="zh-TW" altLang="en-US" dirty="0"/>
              <a:t>按兩次</a:t>
            </a:r>
            <a:r>
              <a:rPr lang="en-US" altLang="zh-TW" dirty="0"/>
              <a:t>A</a:t>
            </a:r>
            <a:r>
              <a:rPr lang="zh-TW" altLang="en-US" dirty="0"/>
              <a:t>鍵後，電流會流經所有旋轉</a:t>
            </a:r>
            <a:r>
              <a:rPr lang="zh-TW" altLang="en-US" dirty="0" smtClean="0"/>
              <a:t>盤 </a:t>
            </a:r>
            <a:r>
              <a:rPr lang="en-US" altLang="zh-TW" dirty="0" smtClean="0"/>
              <a:t>(Rotor)</a:t>
            </a:r>
            <a:r>
              <a:rPr lang="zh-TW" altLang="en-US" dirty="0" smtClean="0"/>
              <a:t>，</a:t>
            </a:r>
            <a:r>
              <a:rPr lang="zh-TW" altLang="en-US" dirty="0"/>
              <a:t>通過反射</a:t>
            </a:r>
            <a:r>
              <a:rPr lang="zh-TW" altLang="en-US" dirty="0" smtClean="0"/>
              <a:t>器 </a:t>
            </a:r>
            <a:r>
              <a:rPr lang="en-US" altLang="zh-TW" dirty="0" smtClean="0"/>
              <a:t>(Reflector)</a:t>
            </a:r>
            <a:r>
              <a:rPr lang="zh-TW" altLang="en-US" dirty="0" smtClean="0"/>
              <a:t>後</a:t>
            </a:r>
            <a:r>
              <a:rPr lang="zh-TW" altLang="en-US" dirty="0"/>
              <a:t>分別向反方向流到</a:t>
            </a:r>
            <a:r>
              <a:rPr lang="en-US" altLang="zh-TW" dirty="0"/>
              <a:t>G</a:t>
            </a:r>
            <a:r>
              <a:rPr lang="zh-TW" altLang="en-US" dirty="0"/>
              <a:t>燈和</a:t>
            </a:r>
            <a:r>
              <a:rPr lang="en-US" altLang="zh-TW" dirty="0"/>
              <a:t>C</a:t>
            </a:r>
            <a:r>
              <a:rPr lang="zh-TW" altLang="en-US" dirty="0"/>
              <a:t>燈。 </a:t>
            </a:r>
            <a:endParaRPr lang="en-US" altLang="zh-TW" dirty="0" smtClean="0"/>
          </a:p>
          <a:p>
            <a:r>
              <a:rPr lang="zh-TW" altLang="en-US" dirty="0" smtClean="0"/>
              <a:t>連續</a:t>
            </a:r>
            <a:r>
              <a:rPr lang="zh-TW" altLang="en-US" dirty="0"/>
              <a:t>按兩次</a:t>
            </a:r>
            <a:r>
              <a:rPr lang="en-US" altLang="zh-TW" dirty="0"/>
              <a:t>A</a:t>
            </a:r>
            <a:r>
              <a:rPr lang="zh-TW" altLang="en-US" dirty="0"/>
              <a:t>鍵會得到不同的結果</a:t>
            </a:r>
            <a:r>
              <a:rPr lang="zh-TW" altLang="en-US" dirty="0" smtClean="0"/>
              <a:t>，這</a:t>
            </a:r>
            <a:r>
              <a:rPr lang="zh-TW" altLang="en-US" dirty="0"/>
              <a:t>是</a:t>
            </a:r>
            <a:r>
              <a:rPr lang="zh-TW" altLang="en-US" dirty="0" smtClean="0"/>
              <a:t>因為</a:t>
            </a:r>
            <a:r>
              <a:rPr lang="en-US" altLang="zh-TW" dirty="0" smtClean="0"/>
              <a:t>Right Rotor</a:t>
            </a:r>
            <a:r>
              <a:rPr lang="zh-TW" altLang="en-US" dirty="0" smtClean="0"/>
              <a:t>在</a:t>
            </a:r>
            <a:r>
              <a:rPr lang="zh-TW" altLang="en-US" dirty="0"/>
              <a:t>第一次按下</a:t>
            </a:r>
            <a:r>
              <a:rPr lang="en-US" altLang="zh-TW" dirty="0"/>
              <a:t>A</a:t>
            </a:r>
            <a:r>
              <a:rPr lang="zh-TW" altLang="en-US" dirty="0"/>
              <a:t>鍵後會</a:t>
            </a:r>
            <a:r>
              <a:rPr lang="zh-TW" altLang="en-US" dirty="0" smtClean="0"/>
              <a:t>旋轉，</a:t>
            </a:r>
            <a:r>
              <a:rPr lang="zh-TW" altLang="en-US" dirty="0"/>
              <a:t>這就將</a:t>
            </a:r>
            <a:r>
              <a:rPr lang="en-US" altLang="zh-TW" dirty="0"/>
              <a:t>A</a:t>
            </a:r>
            <a:r>
              <a:rPr lang="zh-TW" altLang="en-US" dirty="0"/>
              <a:t>鍵發出的電流送到了一個完全不同的路線上。</a:t>
            </a:r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http://zh.wikipedia.org/wiki/%E6%81%A9%E5%B0%BC%E6%A0%BC%E7%8E%9B%E5%AF%86%E7%A0%81%E6%9C%BA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09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Enigma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76" y="1774825"/>
            <a:ext cx="7558447" cy="4625975"/>
          </a:xfrm>
        </p:spPr>
      </p:pic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http://www.enigmaco.de/enigma/enigma.swf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26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Enigma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76" y="1774825"/>
            <a:ext cx="7558447" cy="4625975"/>
          </a:xfrm>
        </p:spPr>
      </p:pic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http://www.enigmaco.de/enigma/enigma.swf</a:t>
            </a:r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6354208" y="5101979"/>
            <a:ext cx="1080000" cy="54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Buxton Sketch" pitchFamily="66" charset="0"/>
                <a:cs typeface="MV Boli" pitchFamily="2" charset="0"/>
              </a:rPr>
              <a:t>P</a:t>
            </a:r>
            <a:r>
              <a:rPr lang="en-US" altLang="zh-TW" dirty="0" err="1" smtClean="0">
                <a:latin typeface="Buxton Sketch" pitchFamily="66" charset="0"/>
                <a:cs typeface="MV Boli" pitchFamily="2" charset="0"/>
              </a:rPr>
              <a:t>lugboard</a:t>
            </a:r>
            <a:endParaRPr lang="en-US" altLang="zh-TW" dirty="0" smtClean="0">
              <a:latin typeface="Buxton Sketch" pitchFamily="66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21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Enigma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76" y="1774825"/>
            <a:ext cx="7558447" cy="4625975"/>
          </a:xfrm>
        </p:spPr>
      </p:pic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http://www.enigmaco.de/enigma/enigma.swf</a:t>
            </a:r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6354208" y="5101979"/>
            <a:ext cx="1080000" cy="54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Buxton Sketch" pitchFamily="66" charset="0"/>
                <a:cs typeface="MV Boli" pitchFamily="2" charset="0"/>
              </a:rPr>
              <a:t>P</a:t>
            </a:r>
            <a:r>
              <a:rPr lang="en-US" altLang="zh-TW" dirty="0" err="1" smtClean="0">
                <a:latin typeface="Buxton Sketch" pitchFamily="66" charset="0"/>
                <a:cs typeface="MV Boli" pitchFamily="2" charset="0"/>
              </a:rPr>
              <a:t>lugboard</a:t>
            </a:r>
            <a:endParaRPr lang="en-US" altLang="zh-TW" dirty="0" smtClean="0">
              <a:latin typeface="Buxton Sketch" pitchFamily="66" charset="0"/>
              <a:cs typeface="MV Boli" pitchFamily="2" charset="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827584" y="1772816"/>
            <a:ext cx="7488832" cy="2808312"/>
            <a:chOff x="827584" y="1772816"/>
            <a:chExt cx="7488832" cy="2808312"/>
          </a:xfrm>
        </p:grpSpPr>
        <p:sp>
          <p:nvSpPr>
            <p:cNvPr id="14" name="直線圖說文字 1 13"/>
            <p:cNvSpPr/>
            <p:nvPr/>
          </p:nvSpPr>
          <p:spPr>
            <a:xfrm>
              <a:off x="827584" y="1772816"/>
              <a:ext cx="7488832" cy="2808312"/>
            </a:xfrm>
            <a:prstGeom prst="borderCallout1">
              <a:avLst>
                <a:gd name="adj1" fmla="val 103477"/>
                <a:gd name="adj2" fmla="val 49727"/>
                <a:gd name="adj3" fmla="val 128884"/>
                <a:gd name="adj4" fmla="val 73042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err="1" smtClean="0">
                  <a:latin typeface="微軟正黑體" pitchFamily="34" charset="-120"/>
                  <a:ea typeface="微軟正黑體" pitchFamily="34" charset="-120"/>
                </a:rPr>
                <a:t>Plugboard</a:t>
              </a:r>
              <a:r>
                <a:rPr lang="en-US" altLang="zh-TW" dirty="0" smtClean="0">
                  <a:latin typeface="微軟正黑體" pitchFamily="34" charset="-120"/>
                  <a:ea typeface="微軟正黑體" pitchFamily="34" charset="-120"/>
                </a:rPr>
                <a:t> (</a:t>
              </a:r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接線板</a:t>
              </a:r>
              <a:r>
                <a:rPr lang="en-US" altLang="zh-TW" dirty="0" smtClean="0">
                  <a:latin typeface="微軟正黑體" pitchFamily="34" charset="-120"/>
                  <a:ea typeface="微軟正黑體" pitchFamily="34" charset="-120"/>
                </a:rPr>
                <a:t>)</a:t>
              </a:r>
              <a:br>
                <a:rPr lang="en-US" altLang="zh-TW" dirty="0" smtClean="0">
                  <a:latin typeface="微軟正黑體" pitchFamily="34" charset="-120"/>
                  <a:ea typeface="微軟正黑體" pitchFamily="34" charset="-120"/>
                </a:rPr>
              </a:br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接線板位於</a:t>
              </a:r>
              <a:r>
                <a:rPr lang="en-US" altLang="zh-TW" dirty="0" smtClean="0">
                  <a:latin typeface="微軟正黑體" pitchFamily="34" charset="-120"/>
                  <a:ea typeface="微軟正黑體" pitchFamily="34" charset="-120"/>
                </a:rPr>
                <a:t>Enigma</a:t>
              </a:r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前部鍵盤的下方，每條線都會連接</a:t>
              </a:r>
              <a:r>
                <a:rPr lang="zh-TW" altLang="en-US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一對字母</a:t>
              </a:r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。</a:t>
              </a:r>
              <a:endParaRPr lang="en-US" altLang="zh-TW" dirty="0" smtClean="0">
                <a:latin typeface="微軟正黑體" pitchFamily="34" charset="-120"/>
                <a:ea typeface="微軟正黑體" pitchFamily="34" charset="-120"/>
              </a:endParaRPr>
            </a:p>
            <a:p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這些線的作用就是在電流進入旋轉盤前改變它的方向。</a:t>
              </a:r>
              <a:endParaRPr lang="en-US" altLang="zh-TW" dirty="0" smtClean="0">
                <a:latin typeface="微軟正黑體" pitchFamily="34" charset="-120"/>
                <a:ea typeface="微軟正黑體" pitchFamily="34" charset="-120"/>
              </a:endParaRPr>
            </a:p>
            <a:p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而接線板上最多可以同時接</a:t>
              </a:r>
              <a:r>
                <a:rPr lang="en-US" altLang="zh-TW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13</a:t>
              </a:r>
              <a:r>
                <a:rPr lang="zh-TW" altLang="en-US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條線</a:t>
              </a:r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。</a:t>
              </a:r>
              <a:endParaRPr lang="en-US" altLang="zh-TW" dirty="0" smtClean="0">
                <a:latin typeface="微軟正黑體" pitchFamily="34" charset="-120"/>
                <a:ea typeface="微軟正黑體" pitchFamily="34" charset="-120"/>
              </a:endParaRPr>
            </a:p>
            <a:p>
              <a:endParaRPr lang="en-US" altLang="zh-TW" dirty="0" smtClean="0">
                <a:latin typeface="微軟正黑體" pitchFamily="34" charset="-120"/>
                <a:ea typeface="微軟正黑體" pitchFamily="34" charset="-120"/>
              </a:endParaRPr>
            </a:p>
            <a:p>
              <a:endParaRPr lang="en-US" altLang="zh-TW" dirty="0" smtClean="0">
                <a:latin typeface="微軟正黑體" pitchFamily="34" charset="-120"/>
                <a:ea typeface="微軟正黑體" pitchFamily="34" charset="-120"/>
              </a:endParaRPr>
            </a:p>
            <a:p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右</a:t>
              </a:r>
              <a:r>
                <a:rPr lang="zh-TW" altLang="en-US" dirty="0">
                  <a:latin typeface="微軟正黑體" pitchFamily="34" charset="-120"/>
                  <a:ea typeface="微軟正黑體" pitchFamily="34" charset="-120"/>
                </a:rPr>
                <a:t>圖中</a:t>
              </a:r>
              <a:endParaRPr lang="en-US" altLang="zh-TW" dirty="0" smtClean="0">
                <a:latin typeface="微軟正黑體" pitchFamily="34" charset="-120"/>
                <a:ea typeface="微軟正黑體" pitchFamily="34" charset="-120"/>
              </a:endParaRPr>
            </a:p>
            <a:p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接線板上共有兩對字母被連接起來</a:t>
              </a:r>
              <a:endParaRPr lang="en-US" altLang="zh-TW" dirty="0" smtClean="0">
                <a:latin typeface="微軟正黑體" pitchFamily="34" charset="-120"/>
                <a:ea typeface="微軟正黑體" pitchFamily="34" charset="-120"/>
              </a:endParaRPr>
            </a:p>
            <a:p>
              <a:r>
                <a:rPr lang="en-US" altLang="zh-TW" dirty="0" smtClean="0">
                  <a:latin typeface="微軟正黑體" pitchFamily="34" charset="-120"/>
                  <a:ea typeface="微軟正黑體" pitchFamily="34" charset="-120"/>
                </a:rPr>
                <a:t>S-O</a:t>
              </a:r>
              <a:endParaRPr lang="en-US" altLang="zh-TW" dirty="0">
                <a:latin typeface="微軟正黑體" pitchFamily="34" charset="-120"/>
                <a:ea typeface="微軟正黑體" pitchFamily="34" charset="-120"/>
              </a:endParaRPr>
            </a:p>
            <a:p>
              <a:r>
                <a:rPr lang="en-US" altLang="zh-TW" dirty="0" smtClean="0">
                  <a:latin typeface="微軟正黑體" pitchFamily="34" charset="-120"/>
                  <a:ea typeface="微軟正黑體" pitchFamily="34" charset="-120"/>
                </a:rPr>
                <a:t>J-A</a:t>
              </a:r>
              <a:endParaRPr lang="en-US" altLang="zh-TW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4836" y="2692057"/>
              <a:ext cx="2638743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523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Enigma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76" y="1774825"/>
            <a:ext cx="7558447" cy="4625975"/>
          </a:xfrm>
        </p:spPr>
      </p:pic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http://www.enigmaco.de/enigma/enigma.swf</a:t>
            </a:r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6354208" y="5101979"/>
            <a:ext cx="1080000" cy="54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Buxton Sketch" pitchFamily="66" charset="0"/>
                <a:cs typeface="MV Boli" pitchFamily="2" charset="0"/>
              </a:rPr>
              <a:t>P</a:t>
            </a:r>
            <a:r>
              <a:rPr lang="en-US" altLang="zh-TW" dirty="0" err="1" smtClean="0">
                <a:latin typeface="Buxton Sketch" pitchFamily="66" charset="0"/>
                <a:cs typeface="MV Boli" pitchFamily="2" charset="0"/>
              </a:rPr>
              <a:t>lugboard</a:t>
            </a:r>
            <a:endParaRPr lang="en-US" altLang="zh-TW" dirty="0" smtClean="0">
              <a:latin typeface="Buxton Sketch" pitchFamily="66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86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Enigma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76" y="1774825"/>
            <a:ext cx="7558447" cy="4625975"/>
          </a:xfrm>
        </p:spPr>
      </p:pic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http://www.enigmaco.de/enigma/enigma.swf</a:t>
            </a:r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6444208" y="2692057"/>
            <a:ext cx="900000" cy="54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Buxton Sketch" pitchFamily="66" charset="0"/>
                <a:cs typeface="MV Boli" pitchFamily="2" charset="0"/>
              </a:rPr>
              <a:t>Right</a:t>
            </a:r>
          </a:p>
          <a:p>
            <a:pPr algn="ctr"/>
            <a:r>
              <a:rPr lang="en-US" altLang="zh-TW" dirty="0" smtClean="0">
                <a:latin typeface="Buxton Sketch" pitchFamily="66" charset="0"/>
                <a:cs typeface="MV Boli" pitchFamily="2" charset="0"/>
              </a:rPr>
              <a:t>Rotor</a:t>
            </a:r>
            <a:endParaRPr lang="zh-TW" altLang="en-US" dirty="0">
              <a:latin typeface="Buxton Sketch" pitchFamily="66" charset="0"/>
              <a:cs typeface="MV Boli" pitchFamily="2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6354208" y="5101979"/>
            <a:ext cx="1080000" cy="54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Buxton Sketch" pitchFamily="66" charset="0"/>
                <a:cs typeface="MV Boli" pitchFamily="2" charset="0"/>
              </a:rPr>
              <a:t>P</a:t>
            </a:r>
            <a:r>
              <a:rPr lang="en-US" altLang="zh-TW" dirty="0" err="1" smtClean="0">
                <a:latin typeface="Buxton Sketch" pitchFamily="66" charset="0"/>
                <a:cs typeface="MV Boli" pitchFamily="2" charset="0"/>
              </a:rPr>
              <a:t>lugboard</a:t>
            </a:r>
            <a:endParaRPr lang="en-US" altLang="zh-TW" dirty="0" smtClean="0">
              <a:latin typeface="Buxton Sketch" pitchFamily="66" charset="0"/>
              <a:cs typeface="MV Boli" pitchFamily="2" charset="0"/>
            </a:endParaRPr>
          </a:p>
        </p:txBody>
      </p:sp>
      <p:sp>
        <p:nvSpPr>
          <p:cNvPr id="3" name="向上箭號 2"/>
          <p:cNvSpPr/>
          <p:nvPr/>
        </p:nvSpPr>
        <p:spPr>
          <a:xfrm>
            <a:off x="6733403" y="3933056"/>
            <a:ext cx="432048" cy="612068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01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組">
  <a:themeElements>
    <a:clrScheme name="模組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模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249</TotalTime>
  <Words>1300</Words>
  <Application>Microsoft Office PowerPoint</Application>
  <PresentationFormat>如螢幕大小 (4:3)</PresentationFormat>
  <Paragraphs>503</Paragraphs>
  <Slides>32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4" baseType="lpstr">
      <vt:lpstr>微軟正黑體</vt:lpstr>
      <vt:lpstr>新細明體</vt:lpstr>
      <vt:lpstr>Arial</vt:lpstr>
      <vt:lpstr>Buxton Sketch</vt:lpstr>
      <vt:lpstr>Calibri</vt:lpstr>
      <vt:lpstr>Corbel</vt:lpstr>
      <vt:lpstr>MV Boli</vt:lpstr>
      <vt:lpstr>Times New Roman</vt:lpstr>
      <vt:lpstr>Wingdings</vt:lpstr>
      <vt:lpstr>Wingdings 2</vt:lpstr>
      <vt:lpstr>Wingdings 3</vt:lpstr>
      <vt:lpstr>模組</vt:lpstr>
      <vt:lpstr>Hw3 – the Enigma</vt:lpstr>
      <vt:lpstr>Introduction of Enigma</vt:lpstr>
      <vt:lpstr>Introduction of Enigma</vt:lpstr>
      <vt:lpstr>Enigma</vt:lpstr>
      <vt:lpstr>Enigma</vt:lpstr>
      <vt:lpstr>Enigma</vt:lpstr>
      <vt:lpstr>Enigma</vt:lpstr>
      <vt:lpstr>Enigma</vt:lpstr>
      <vt:lpstr>Enigma</vt:lpstr>
      <vt:lpstr>Enigma</vt:lpstr>
      <vt:lpstr>Enigma</vt:lpstr>
      <vt:lpstr>Enigma</vt:lpstr>
      <vt:lpstr>Enigma</vt:lpstr>
      <vt:lpstr>Rotors of Enigma</vt:lpstr>
      <vt:lpstr>Rotors of Enigma</vt:lpstr>
      <vt:lpstr>Rotors of Enigma</vt:lpstr>
      <vt:lpstr>Rotors of Enigma</vt:lpstr>
      <vt:lpstr>Enigma</vt:lpstr>
      <vt:lpstr>Enigma</vt:lpstr>
      <vt:lpstr>Enigma</vt:lpstr>
      <vt:lpstr>Special Rule of Enigma Rotor II</vt:lpstr>
      <vt:lpstr>Special Rule of Enigma Rotor II</vt:lpstr>
      <vt:lpstr>HW3_Enigma</vt:lpstr>
      <vt:lpstr>Plugboard of Enigma</vt:lpstr>
      <vt:lpstr>Ring Settings of Enigma</vt:lpstr>
      <vt:lpstr>Ring Settings of Enigma</vt:lpstr>
      <vt:lpstr>Ring Settings of Enigma</vt:lpstr>
      <vt:lpstr>Reflector of Enigma</vt:lpstr>
      <vt:lpstr>Rule of Enigma</vt:lpstr>
      <vt:lpstr>Rule of Assignment</vt:lpstr>
      <vt:lpstr>Rule of Assignment (cont.)</vt:lpstr>
      <vt:lpstr>-The End-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程式設計（二）</dc:title>
  <dc:creator>Bboy</dc:creator>
  <cp:lastModifiedBy>葉奕成</cp:lastModifiedBy>
  <cp:revision>33</cp:revision>
  <dcterms:created xsi:type="dcterms:W3CDTF">2015-04-24T06:06:32Z</dcterms:created>
  <dcterms:modified xsi:type="dcterms:W3CDTF">2015-04-30T00:07:25Z</dcterms:modified>
</cp:coreProperties>
</file>