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1" r:id="rId3"/>
    <p:sldId id="292" r:id="rId4"/>
    <p:sldId id="293" r:id="rId5"/>
    <p:sldId id="294" r:id="rId6"/>
    <p:sldId id="295" r:id="rId7"/>
    <p:sldId id="268" r:id="rId8"/>
    <p:sldId id="281" r:id="rId9"/>
    <p:sldId id="272" r:id="rId10"/>
    <p:sldId id="396" r:id="rId11"/>
    <p:sldId id="395" r:id="rId12"/>
    <p:sldId id="283" r:id="rId13"/>
    <p:sldId id="277" r:id="rId14"/>
    <p:sldId id="280" r:id="rId15"/>
    <p:sldId id="282" r:id="rId16"/>
    <p:sldId id="397" r:id="rId17"/>
    <p:sldId id="266" r:id="rId18"/>
    <p:sldId id="398" r:id="rId19"/>
    <p:sldId id="259" r:id="rId20"/>
    <p:sldId id="289" r:id="rId21"/>
    <p:sldId id="288" r:id="rId22"/>
    <p:sldId id="2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3EA"/>
    <a:srgbClr val="74B0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26" autoAdjust="0"/>
  </p:normalViewPr>
  <p:slideViewPr>
    <p:cSldViewPr snapToGrid="0">
      <p:cViewPr varScale="1">
        <p:scale>
          <a:sx n="89" d="100"/>
          <a:sy n="89" d="100"/>
        </p:scale>
        <p:origin x="2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E8693-1ABD-49B6-970F-4CDA6830A114}" type="datetimeFigureOut">
              <a:rPr lang="zh-CN" altLang="en-US" smtClean="0"/>
              <a:t>2021/11/18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FBDFC-987F-49AE-B92C-BFA2A87C1202}" type="slidenum">
              <a:rPr lang="zh-CN" altLang="en-US" smtClean="0"/>
              <a:t>‹#›</a:t>
            </a:fld>
            <a:endParaRPr lang="zh-CN" altLang="en-US"/>
          </a:p>
        </p:txBody>
      </p:sp>
    </p:spTree>
    <p:extLst>
      <p:ext uri="{BB962C8B-B14F-4D97-AF65-F5344CB8AC3E}">
        <p14:creationId xmlns:p14="http://schemas.microsoft.com/office/powerpoint/2010/main" val="169780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6FBDFC-987F-49AE-B92C-BFA2A87C1202}" type="slidenum">
              <a:rPr lang="zh-CN" altLang="en-US" smtClean="0"/>
              <a:t>1</a:t>
            </a:fld>
            <a:endParaRPr lang="zh-CN" altLang="en-US"/>
          </a:p>
        </p:txBody>
      </p:sp>
    </p:spTree>
    <p:extLst>
      <p:ext uri="{BB962C8B-B14F-4D97-AF65-F5344CB8AC3E}">
        <p14:creationId xmlns:p14="http://schemas.microsoft.com/office/powerpoint/2010/main" val="480781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510398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然后是关于保费的一些特征的构造。关于车险的保费我们主要分为了车辆相关的保险：车损险和盗抢险，以及车内人员相关的保险，（</a:t>
            </a:r>
            <a:r>
              <a:rPr lang="en-US" altLang="zh-CN" dirty="0"/>
              <a:t>1</a:t>
            </a:r>
            <a:r>
              <a:rPr lang="zh-CN" altLang="en-US" dirty="0"/>
              <a:t>）然后分别构造保费保额的总额特征，以及构造这五种主要车险的保费总额、保额总额。（</a:t>
            </a:r>
            <a:r>
              <a:rPr lang="en-US" altLang="zh-CN" dirty="0"/>
              <a:t>2</a:t>
            </a:r>
            <a:r>
              <a:rPr lang="zh-CN" altLang="en-US" dirty="0"/>
              <a:t>）然后对这五种车险的保费保额的进行了一个比例的构造，这部分通过线上线下的验证之后，我们只做了盗抢险的保费保额的一个比例关系。（</a:t>
            </a:r>
            <a:r>
              <a:rPr lang="en-US" altLang="zh-CN" dirty="0"/>
              <a:t>3</a:t>
            </a:r>
            <a:r>
              <a:rPr lang="zh-CN" altLang="en-US" dirty="0"/>
              <a:t>）然后结合</a:t>
            </a:r>
            <a:r>
              <a:rPr lang="en-US" altLang="zh-CN" dirty="0" err="1"/>
              <a:t>ncd</a:t>
            </a:r>
            <a:r>
              <a:rPr lang="zh-CN" altLang="en-US" dirty="0"/>
              <a:t>系数，与车险保费结合得到一个折扣的保费。（</a:t>
            </a:r>
            <a:r>
              <a:rPr lang="en-US" altLang="zh-CN" dirty="0"/>
              <a:t>4</a:t>
            </a:r>
            <a:r>
              <a:rPr lang="zh-CN" altLang="en-US" dirty="0"/>
              <a:t>）然后我们将上年车险保费和五种主要的车险做一个差值的特征构造，得到其他车险的保费特征。（</a:t>
            </a:r>
            <a:r>
              <a:rPr lang="en-US" altLang="zh-CN" dirty="0"/>
              <a:t>5</a:t>
            </a:r>
            <a:r>
              <a:rPr lang="zh-CN" altLang="en-US" dirty="0"/>
              <a:t>）然后我们将车价和车辆相关车险的保额进行一个比例的构造，得到车价和车损、盗抢保额的一个关系。以及车价和总保费之间的比例构造，其中车价部分特征提升是比较明显的。</a:t>
            </a:r>
            <a:endParaRPr lang="en-US" altLang="zh-CN" dirty="0"/>
          </a:p>
        </p:txBody>
      </p:sp>
      <p:sp>
        <p:nvSpPr>
          <p:cNvPr id="4" name="灯片编号占位符 3"/>
          <p:cNvSpPr>
            <a:spLocks noGrp="1"/>
          </p:cNvSpPr>
          <p:nvPr>
            <p:ph type="sldNum" sz="quarter" idx="5"/>
          </p:nvPr>
        </p:nvSpPr>
        <p:spPr/>
        <p:txBody>
          <a:bodyPr/>
          <a:lstStyle/>
          <a:p>
            <a:fld id="{566FBDFC-987F-49AE-B92C-BFA2A87C1202}" type="slidenum">
              <a:rPr lang="zh-CN" altLang="en-US" smtClean="0"/>
              <a:t>12</a:t>
            </a:fld>
            <a:endParaRPr lang="zh-CN" altLang="en-US"/>
          </a:p>
        </p:txBody>
      </p:sp>
    </p:spTree>
    <p:extLst>
      <p:ext uri="{BB962C8B-B14F-4D97-AF65-F5344CB8AC3E}">
        <p14:creationId xmlns:p14="http://schemas.microsoft.com/office/powerpoint/2010/main" val="108839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然后考虑到历史购买非车险可能会直接影响用户现在购买非车险的意愿，因此我们也进行了一些历史特征的构造，在数据探索部分我们发现</a:t>
            </a:r>
            <a:r>
              <a:rPr lang="en-US" altLang="zh-CN" dirty="0"/>
              <a:t>18</a:t>
            </a:r>
            <a:r>
              <a:rPr lang="zh-CN" altLang="en-US" dirty="0"/>
              <a:t>年的数据存在大量的缺失且只有少量非零值，因此最后去掉了</a:t>
            </a:r>
            <a:r>
              <a:rPr lang="en-US" altLang="zh-CN" dirty="0"/>
              <a:t>18</a:t>
            </a:r>
            <a:r>
              <a:rPr lang="zh-CN" altLang="en-US" dirty="0"/>
              <a:t>年的数据，用剩下四年的数据做特征。首先我们统计了每一年相比前一年保费</a:t>
            </a:r>
            <a:r>
              <a:rPr lang="en-US" altLang="zh-CN" dirty="0"/>
              <a:t>/</a:t>
            </a:r>
            <a:r>
              <a:rPr lang="zh-CN" altLang="en-US" dirty="0"/>
              <a:t>保额的变化差值，以及变化的方差和均值；统计了过去四年保费（保额）增加的年份数，和减少的年份数，以及每一年非车保费和保额的比例，因为</a:t>
            </a:r>
            <a:r>
              <a:rPr lang="en-US" altLang="zh-CN" dirty="0"/>
              <a:t>19</a:t>
            </a:r>
            <a:r>
              <a:rPr lang="zh-CN" altLang="en-US" dirty="0"/>
              <a:t>年之前的非零值都比较少，所以只统计了</a:t>
            </a:r>
            <a:r>
              <a:rPr lang="en-US" altLang="zh-CN" dirty="0"/>
              <a:t>20</a:t>
            </a:r>
            <a:r>
              <a:rPr lang="zh-CN" altLang="en-US" dirty="0"/>
              <a:t>年、</a:t>
            </a:r>
            <a:r>
              <a:rPr lang="en-US" altLang="zh-CN" dirty="0"/>
              <a:t>19</a:t>
            </a:r>
            <a:r>
              <a:rPr lang="zh-CN" altLang="en-US" dirty="0"/>
              <a:t>年的比例。最后我们构造了整个历史非车保费、保额的一个总体变化趋势。</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13</a:t>
            </a:fld>
            <a:endParaRPr lang="zh-CN" altLang="en-US"/>
          </a:p>
        </p:txBody>
      </p:sp>
    </p:spTree>
    <p:extLst>
      <p:ext uri="{BB962C8B-B14F-4D97-AF65-F5344CB8AC3E}">
        <p14:creationId xmlns:p14="http://schemas.microsoft.com/office/powerpoint/2010/main" val="1445520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这部分我们我们前面构造的历史非车保费保额增加减少年份数进行一下分析，其中</a:t>
            </a:r>
            <a:r>
              <a:rPr lang="en-US" altLang="zh-CN" dirty="0"/>
              <a:t>0</a:t>
            </a:r>
            <a:r>
              <a:rPr lang="zh-CN" altLang="en-US" dirty="0"/>
              <a:t>是统计统计的没有增加或或者没有较少的年份数，这部分可能没有非车的购买，因此主要看增加减少一年、两年、三年的部分。通过左边不同年份数购买非车的比例图，例如上面两个图，购买非车的比例会随着保费</a:t>
            </a:r>
            <a:r>
              <a:rPr lang="en-US" altLang="zh-CN" dirty="0"/>
              <a:t>/</a:t>
            </a:r>
            <a:r>
              <a:rPr lang="zh-CN" altLang="en-US" dirty="0"/>
              <a:t>保额增加年份数的提高而提高，有一个整体上升的趋势。同样对保费保额减少的年份数非车购买也有一个下降的趋势</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14</a:t>
            </a:fld>
            <a:endParaRPr lang="zh-CN" altLang="en-US"/>
          </a:p>
        </p:txBody>
      </p:sp>
    </p:spTree>
    <p:extLst>
      <p:ext uri="{BB962C8B-B14F-4D97-AF65-F5344CB8AC3E}">
        <p14:creationId xmlns:p14="http://schemas.microsoft.com/office/powerpoint/2010/main" val="366044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然后是特征性选择部分，这部分我们是通过模型的特征重要度进行参考筛选，并结合线上线下的得分进行评估。最终我们的特征维度是</a:t>
            </a:r>
            <a:r>
              <a:rPr lang="en-US" altLang="zh-CN" dirty="0"/>
              <a:t>98</a:t>
            </a:r>
            <a:r>
              <a:rPr lang="zh-CN" altLang="en-US" dirty="0"/>
              <a:t>维。</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15</a:t>
            </a:fld>
            <a:endParaRPr lang="zh-CN" altLang="en-US"/>
          </a:p>
        </p:txBody>
      </p:sp>
    </p:spTree>
    <p:extLst>
      <p:ext uri="{BB962C8B-B14F-4D97-AF65-F5344CB8AC3E}">
        <p14:creationId xmlns:p14="http://schemas.microsoft.com/office/powerpoint/2010/main" val="2808199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959460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这是我们整体的一个框架，经过前面的数据探索和特征工程之后，我们使用到的模型是</a:t>
            </a:r>
            <a:r>
              <a:rPr lang="en-US" altLang="zh-CN" dirty="0" err="1"/>
              <a:t>lgb</a:t>
            </a:r>
            <a:r>
              <a:rPr lang="zh-CN" altLang="en-US" dirty="0"/>
              <a:t>，然后进行五折的交叉验证，并结合每一折放大后的的</a:t>
            </a:r>
            <a:r>
              <a:rPr lang="en-US" altLang="zh-CN" dirty="0" err="1"/>
              <a:t>auc</a:t>
            </a:r>
            <a:r>
              <a:rPr lang="zh-CN" altLang="en-US" dirty="0"/>
              <a:t>通过</a:t>
            </a:r>
            <a:r>
              <a:rPr lang="en-US" altLang="zh-CN" dirty="0" err="1"/>
              <a:t>softmax</a:t>
            </a:r>
            <a:r>
              <a:rPr lang="zh-CN" altLang="en-US" dirty="0"/>
              <a:t>计算归一化的权重，对五折的结果进行加权，最后在进行一个多种子的融合。</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17</a:t>
            </a:fld>
            <a:endParaRPr lang="zh-CN" altLang="en-US"/>
          </a:p>
        </p:txBody>
      </p:sp>
    </p:spTree>
    <p:extLst>
      <p:ext uri="{BB962C8B-B14F-4D97-AF65-F5344CB8AC3E}">
        <p14:creationId xmlns:p14="http://schemas.microsoft.com/office/powerpoint/2010/main" val="39249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3239949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6FBDFC-987F-49AE-B92C-BFA2A87C1202}" type="slidenum">
              <a:rPr lang="zh-CN" altLang="en-US" smtClean="0"/>
              <a:t>19</a:t>
            </a:fld>
            <a:endParaRPr lang="zh-CN" altLang="en-US"/>
          </a:p>
        </p:txBody>
      </p:sp>
    </p:spTree>
    <p:extLst>
      <p:ext uri="{BB962C8B-B14F-4D97-AF65-F5344CB8AC3E}">
        <p14:creationId xmlns:p14="http://schemas.microsoft.com/office/powerpoint/2010/main" val="4072266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结合前面构造的特征进行业务应用，可以结合用户基本信息，不同年龄段，籍贯省市，车辆信息以及历史非车险的购买情况进行用户的划分，然后结合不同的营销场景，例如不同机构，以及不同的车险销售场景，进行非车险的推荐</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21</a:t>
            </a:fld>
            <a:endParaRPr lang="zh-CN" altLang="en-US"/>
          </a:p>
        </p:txBody>
      </p:sp>
    </p:spTree>
    <p:extLst>
      <p:ext uri="{BB962C8B-B14F-4D97-AF65-F5344CB8AC3E}">
        <p14:creationId xmlns:p14="http://schemas.microsoft.com/office/powerpoint/2010/main" val="387420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99025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234928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对数据进行初步探索发现，正负样本比例大约在</a:t>
            </a:r>
            <a:r>
              <a:rPr lang="en-US" altLang="zh-CN" dirty="0"/>
              <a:t>6</a:t>
            </a:r>
            <a:r>
              <a:rPr lang="zh-CN" altLang="en-US" dirty="0"/>
              <a:t>：</a:t>
            </a:r>
            <a:r>
              <a:rPr lang="en-US" altLang="zh-CN" dirty="0"/>
              <a:t>4</a:t>
            </a:r>
            <a:r>
              <a:rPr lang="zh-CN" altLang="en-US" dirty="0"/>
              <a:t>左右，比较正常</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7</a:t>
            </a:fld>
            <a:endParaRPr lang="zh-CN" altLang="en-US"/>
          </a:p>
        </p:txBody>
      </p:sp>
    </p:spTree>
    <p:extLst>
      <p:ext uri="{BB962C8B-B14F-4D97-AF65-F5344CB8AC3E}">
        <p14:creationId xmlns:p14="http://schemas.microsoft.com/office/powerpoint/2010/main" val="2002163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然后通过对数据进行预处理，主要进行了缺失值处理、异常值处理以及数据数据的平滑处理。缺失值处理部分我们主要通过结合不同出险次数对</a:t>
            </a:r>
            <a:r>
              <a:rPr lang="en-US" altLang="zh-CN" dirty="0" err="1"/>
              <a:t>ncd</a:t>
            </a:r>
            <a:r>
              <a:rPr lang="zh-CN" altLang="en-US" dirty="0"/>
              <a:t>系数进行了均值填充，这部分其实还和续保年限有关，这也是后续需要改进的；异常值处理，对于那些存在拥有房产但是房价为</a:t>
            </a:r>
            <a:r>
              <a:rPr lang="en-US" altLang="zh-CN" dirty="0"/>
              <a:t>0</a:t>
            </a:r>
            <a:r>
              <a:rPr lang="zh-CN" altLang="en-US" dirty="0"/>
              <a:t>，以及新车购置价价为</a:t>
            </a:r>
            <a:r>
              <a:rPr lang="en-US" altLang="zh-CN" dirty="0"/>
              <a:t>0</a:t>
            </a:r>
            <a:r>
              <a:rPr lang="zh-CN" altLang="en-US" dirty="0"/>
              <a:t>的用户，这类我们认为是数据的缺失，以及通过对提前签单时间的了解，我们对超过</a:t>
            </a:r>
            <a:r>
              <a:rPr lang="en-US" altLang="zh-CN" dirty="0"/>
              <a:t>90</a:t>
            </a:r>
            <a:r>
              <a:rPr lang="zh-CN" altLang="en-US" dirty="0"/>
              <a:t>天的使用</a:t>
            </a:r>
            <a:r>
              <a:rPr lang="en-US" altLang="zh-CN" dirty="0"/>
              <a:t>90</a:t>
            </a:r>
            <a:r>
              <a:rPr lang="zh-CN" altLang="en-US" dirty="0"/>
              <a:t>进行替换，小于</a:t>
            </a:r>
            <a:r>
              <a:rPr lang="en-US" altLang="zh-CN" dirty="0"/>
              <a:t>0</a:t>
            </a:r>
            <a:r>
              <a:rPr lang="zh-CN" altLang="en-US" dirty="0"/>
              <a:t>当作未进行提前签单；然后对初登日期字段转换为距今的时间，作为车辆的年限。</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8</a:t>
            </a:fld>
            <a:endParaRPr lang="zh-CN" altLang="en-US"/>
          </a:p>
        </p:txBody>
      </p:sp>
    </p:spTree>
    <p:extLst>
      <p:ext uri="{BB962C8B-B14F-4D97-AF65-F5344CB8AC3E}">
        <p14:creationId xmlns:p14="http://schemas.microsoft.com/office/powerpoint/2010/main" val="70887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数据预处理之后，然后对离散属性进行了单因子的分析，看看特征和目标的相关性，其中发现对于险别、险种、机构以及用户俱乐部等级而言，这几个字段的每个类别上购买非车险的比例差异比较明显，并且结合最后特征重要度而言，机构字段对于模型的贡献是最大的。</a:t>
            </a:r>
          </a:p>
        </p:txBody>
      </p:sp>
      <p:sp>
        <p:nvSpPr>
          <p:cNvPr id="4" name="灯片编号占位符 3"/>
          <p:cNvSpPr>
            <a:spLocks noGrp="1"/>
          </p:cNvSpPr>
          <p:nvPr>
            <p:ph type="sldNum" sz="quarter" idx="5"/>
          </p:nvPr>
        </p:nvSpPr>
        <p:spPr/>
        <p:txBody>
          <a:bodyPr/>
          <a:lstStyle/>
          <a:p>
            <a:fld id="{566FBDFC-987F-49AE-B92C-BFA2A87C1202}" type="slidenum">
              <a:rPr lang="zh-CN" altLang="en-US" smtClean="0"/>
              <a:t>9</a:t>
            </a:fld>
            <a:endParaRPr lang="zh-CN" altLang="en-US"/>
          </a:p>
        </p:txBody>
      </p:sp>
    </p:spTree>
    <p:extLst>
      <p:ext uri="{BB962C8B-B14F-4D97-AF65-F5344CB8AC3E}">
        <p14:creationId xmlns:p14="http://schemas.microsoft.com/office/powerpoint/2010/main" val="297335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842A2-10FD-4E59-9216-FF49430E53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EED07B-65C9-40FE-A82F-CF16088CD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A10FC9-7C12-4884-AB50-F65CA3C80881}"/>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31C0AD54-F402-4A08-9794-219BF69442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EE3F81-51F8-4730-AEBC-B7EF12FAB03D}"/>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54332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20D76-FDF5-40C5-9FE8-7A1C5E7475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41312A-36C7-4014-A344-57556FC61D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E7D944-F01B-4AE6-A7D6-A8C902CDB63A}"/>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E9A0D37F-18B0-4A1A-A452-F1D5A732F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79FECD-1714-4C64-B1F2-2975762F65EB}"/>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276883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FCA6B1-592A-405F-A761-5CFA586409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C2C454-9742-4CDB-A1A6-AA3A5C05528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F6A564-D7A8-4EAE-A8BA-4BC4B6884617}"/>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27F6DC93-516B-45E9-8E2A-D8CEEF4717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98DA0A-3ED0-4AB6-8C82-176ACD78D745}"/>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335251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1C9DD-25A1-4F7F-BE4B-9058167AEF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061594-2612-49CC-8828-D3B397F291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86A97F-E865-4324-97C8-7333AE66D3D5}"/>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0AC6D5B6-6747-4C35-81CC-131CEAF4B3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E61EFB-4210-4354-8B32-9EC3802B6CC8}"/>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80116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274A8-CAF0-4129-996D-D7D1A5272D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AA8254-D2A9-41EE-B231-C04810413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E2C314-E4E4-48E1-8729-4E906B7AF90E}"/>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46AE1E5F-E845-4580-803F-20D7B190AB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48F2B1-8BBF-425C-AEB9-F565AD20E660}"/>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171529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30384-0FFA-4F1B-9863-78048F2378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0D2B9E-9E56-41A2-BB84-05378B89866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FB78E9-0093-45B8-9240-F3751F1E933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A82A348-D9F2-409A-9150-85AE3AF971EB}"/>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6" name="页脚占位符 5">
            <a:extLst>
              <a:ext uri="{FF2B5EF4-FFF2-40B4-BE49-F238E27FC236}">
                <a16:creationId xmlns:a16="http://schemas.microsoft.com/office/drawing/2014/main" id="{78C793AD-8625-47C0-9C1F-ADD018F11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FF8494-7062-400C-8180-719CCD2D7536}"/>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126573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DC01D-8F08-4482-858F-1BD93D6F6D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3FFFFB-7524-4DF5-94E3-AECDC71E6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8C8683-9A95-4653-9760-0A40B5020D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EC72E3A-CF20-43D5-9DA6-B010673B0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E804A7-2AB6-4AF4-9C1F-464A737D01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227D0B-9C05-459B-BBF6-2217B9976942}"/>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8" name="页脚占位符 7">
            <a:extLst>
              <a:ext uri="{FF2B5EF4-FFF2-40B4-BE49-F238E27FC236}">
                <a16:creationId xmlns:a16="http://schemas.microsoft.com/office/drawing/2014/main" id="{6529D018-F255-4DD2-B0B3-C2FF74AC77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732277-11E5-44B8-B5A8-DD4AC84E18DE}"/>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22848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0E406-87D4-466C-8860-89C72C6771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D616FD-6105-49C3-97B8-1AB816F642C6}"/>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4" name="页脚占位符 3">
            <a:extLst>
              <a:ext uri="{FF2B5EF4-FFF2-40B4-BE49-F238E27FC236}">
                <a16:creationId xmlns:a16="http://schemas.microsoft.com/office/drawing/2014/main" id="{2C26D11B-F6DB-4D0F-9CAE-15C5F64722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C4FAB0-7C95-4B30-9F89-BE06605E8F08}"/>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4178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C2F328-FD27-43FD-B2CB-0F6806F2A9DC}"/>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3" name="页脚占位符 2">
            <a:extLst>
              <a:ext uri="{FF2B5EF4-FFF2-40B4-BE49-F238E27FC236}">
                <a16:creationId xmlns:a16="http://schemas.microsoft.com/office/drawing/2014/main" id="{F26800ED-5456-44BD-9F08-6179036ADC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727F9A-FAE5-4C66-8C07-FAE377AA0D58}"/>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126088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5EB55-4B5F-4669-B2AE-302152DFF6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E67D3C-AC8F-40EA-B1E2-E5907D103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CF8E88-52C9-4AD9-8A58-9AEABA5FB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FD17C6-48D3-4B19-B543-B66041C5C2DA}"/>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6" name="页脚占位符 5">
            <a:extLst>
              <a:ext uri="{FF2B5EF4-FFF2-40B4-BE49-F238E27FC236}">
                <a16:creationId xmlns:a16="http://schemas.microsoft.com/office/drawing/2014/main" id="{55474037-4DB0-4307-98B1-70C879D97D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3C9056-B5A2-43E6-812D-13012CC6BEEC}"/>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409420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67F3D-7798-4411-9938-5F5247D876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FF37BF-E9A0-40D4-8FA1-0FCD7D49F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0886FE-B271-490D-8444-288864728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5012CA-1290-4DA0-8143-DDBA27A47AD8}"/>
              </a:ext>
            </a:extLst>
          </p:cNvPr>
          <p:cNvSpPr>
            <a:spLocks noGrp="1"/>
          </p:cNvSpPr>
          <p:nvPr>
            <p:ph type="dt" sz="half" idx="10"/>
          </p:nvPr>
        </p:nvSpPr>
        <p:spPr/>
        <p:txBody>
          <a:bodyPr/>
          <a:lstStyle/>
          <a:p>
            <a:fld id="{9642557C-DC78-41CF-AAFA-FD2392513F26}" type="datetimeFigureOut">
              <a:rPr lang="zh-CN" altLang="en-US" smtClean="0"/>
              <a:t>2021/11/18</a:t>
            </a:fld>
            <a:endParaRPr lang="zh-CN" altLang="en-US"/>
          </a:p>
        </p:txBody>
      </p:sp>
      <p:sp>
        <p:nvSpPr>
          <p:cNvPr id="6" name="页脚占位符 5">
            <a:extLst>
              <a:ext uri="{FF2B5EF4-FFF2-40B4-BE49-F238E27FC236}">
                <a16:creationId xmlns:a16="http://schemas.microsoft.com/office/drawing/2014/main" id="{98EE17FF-9CE2-4CCE-B4D3-6441500518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85874-E776-4F83-A069-E9CEFD6DDF7C}"/>
              </a:ext>
            </a:extLst>
          </p:cNvPr>
          <p:cNvSpPr>
            <a:spLocks noGrp="1"/>
          </p:cNvSpPr>
          <p:nvPr>
            <p:ph type="sldNum" sz="quarter" idx="12"/>
          </p:nvPr>
        </p:nvSpPr>
        <p:spPr/>
        <p:txBody>
          <a:body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44701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F54CCD-890A-4D19-BAA9-C19452C6F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99A43C-3E54-4FFB-9315-D56636E00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1B3128-BB89-46D6-9F4B-5D78DB5E5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557C-DC78-41CF-AAFA-FD2392513F26}"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9BEAFE88-FD34-4372-9FED-2C96CB62A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69286F-3CDD-4439-B4C3-D5367856B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E4E31-A9CC-4EF6-BA59-16E76BBA2247}" type="slidenum">
              <a:rPr lang="zh-CN" altLang="en-US" smtClean="0"/>
              <a:t>‹#›</a:t>
            </a:fld>
            <a:endParaRPr lang="zh-CN" altLang="en-US"/>
          </a:p>
        </p:txBody>
      </p:sp>
    </p:spTree>
    <p:extLst>
      <p:ext uri="{BB962C8B-B14F-4D97-AF65-F5344CB8AC3E}">
        <p14:creationId xmlns:p14="http://schemas.microsoft.com/office/powerpoint/2010/main" val="202175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8000" r="-38000"/>
          </a:stretch>
        </a:blip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1663E766-8DC4-41F7-9F44-8715ABD11E8D}"/>
              </a:ext>
            </a:extLst>
          </p:cNvPr>
          <p:cNvSpPr>
            <a:spLocks noGrp="1"/>
          </p:cNvSpPr>
          <p:nvPr>
            <p:ph type="subTitle" idx="1"/>
          </p:nvPr>
        </p:nvSpPr>
        <p:spPr>
          <a:xfrm>
            <a:off x="5952806" y="5000412"/>
            <a:ext cx="5713466" cy="1655762"/>
          </a:xfrm>
        </p:spPr>
        <p:txBody>
          <a:bodyPr>
            <a:normAutofit/>
          </a:bodyPr>
          <a:lstStyle/>
          <a:p>
            <a:r>
              <a:rPr lang="en-US" altLang="zh-CN" sz="2800" dirty="0"/>
              <a:t>                  </a:t>
            </a:r>
            <a:r>
              <a:rPr lang="zh-CN" altLang="en-US" sz="2800" b="1" dirty="0">
                <a:solidFill>
                  <a:schemeClr val="tx1">
                    <a:lumMod val="95000"/>
                    <a:lumOff val="5000"/>
                  </a:schemeClr>
                </a:solidFill>
              </a:rPr>
              <a:t>团队名：</a:t>
            </a:r>
            <a:r>
              <a:rPr lang="en-US" altLang="zh-CN" sz="2800" b="1" dirty="0" err="1">
                <a:solidFill>
                  <a:schemeClr val="tx1">
                    <a:lumMod val="95000"/>
                    <a:lumOff val="5000"/>
                  </a:schemeClr>
                </a:solidFill>
              </a:rPr>
              <a:t>scu_team</a:t>
            </a:r>
            <a:endParaRPr lang="en-US" altLang="zh-CN" sz="2800" b="1" dirty="0">
              <a:solidFill>
                <a:schemeClr val="tx1">
                  <a:lumMod val="95000"/>
                  <a:lumOff val="5000"/>
                </a:schemeClr>
              </a:solidFill>
            </a:endParaRPr>
          </a:p>
          <a:p>
            <a:r>
              <a:rPr lang="zh-CN" altLang="en-US" sz="2800" b="1" dirty="0">
                <a:solidFill>
                  <a:schemeClr val="tx1">
                    <a:lumMod val="95000"/>
                    <a:lumOff val="5000"/>
                  </a:schemeClr>
                </a:solidFill>
              </a:rPr>
              <a:t>                      成员：谢东霖、陆琪</a:t>
            </a:r>
            <a:endParaRPr lang="en-US" altLang="zh-CN" sz="2800" b="1" dirty="0">
              <a:solidFill>
                <a:schemeClr val="tx1">
                  <a:lumMod val="95000"/>
                  <a:lumOff val="5000"/>
                </a:schemeClr>
              </a:solidFill>
            </a:endParaRPr>
          </a:p>
          <a:p>
            <a:r>
              <a:rPr lang="zh-CN" altLang="en-US" sz="2800" b="1" dirty="0">
                <a:solidFill>
                  <a:schemeClr val="tx1">
                    <a:lumMod val="95000"/>
                    <a:lumOff val="5000"/>
                  </a:schemeClr>
                </a:solidFill>
              </a:rPr>
              <a:t>              学校：四川大学</a:t>
            </a:r>
          </a:p>
        </p:txBody>
      </p:sp>
    </p:spTree>
    <p:extLst>
      <p:ext uri="{BB962C8B-B14F-4D97-AF65-F5344CB8AC3E}">
        <p14:creationId xmlns:p14="http://schemas.microsoft.com/office/powerpoint/2010/main" val="143379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特征工程</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03</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7191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F40908-0BF8-4E31-8B5F-8895974310A5}"/>
              </a:ext>
            </a:extLst>
          </p:cNvPr>
          <p:cNvGrpSpPr/>
          <p:nvPr/>
        </p:nvGrpSpPr>
        <p:grpSpPr>
          <a:xfrm>
            <a:off x="3014831" y="2164007"/>
            <a:ext cx="4545846" cy="3379069"/>
            <a:chOff x="2664911" y="1504764"/>
            <a:chExt cx="3762731" cy="2753802"/>
          </a:xfrm>
        </p:grpSpPr>
        <p:sp>
          <p:nvSpPr>
            <p:cNvPr id="5" name="椭圆 4">
              <a:extLst>
                <a:ext uri="{FF2B5EF4-FFF2-40B4-BE49-F238E27FC236}">
                  <a16:creationId xmlns:a16="http://schemas.microsoft.com/office/drawing/2014/main" id="{B43372FD-F8C9-493C-94C7-9195A4BEFA7A}"/>
                </a:ext>
              </a:extLst>
            </p:cNvPr>
            <p:cNvSpPr/>
            <p:nvPr/>
          </p:nvSpPr>
          <p:spPr>
            <a:xfrm>
              <a:off x="3273618" y="1504764"/>
              <a:ext cx="2753802" cy="2753802"/>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 name="组合 5">
              <a:extLst>
                <a:ext uri="{FF2B5EF4-FFF2-40B4-BE49-F238E27FC236}">
                  <a16:creationId xmlns:a16="http://schemas.microsoft.com/office/drawing/2014/main" id="{E0862DDC-D62E-4C27-8C90-CB8F89E63F28}"/>
                </a:ext>
              </a:extLst>
            </p:cNvPr>
            <p:cNvGrpSpPr/>
            <p:nvPr/>
          </p:nvGrpSpPr>
          <p:grpSpPr>
            <a:xfrm>
              <a:off x="2664911" y="1653648"/>
              <a:ext cx="3762731" cy="2546762"/>
              <a:chOff x="3195182" y="1541718"/>
              <a:chExt cx="5016974" cy="3395682"/>
            </a:xfrm>
          </p:grpSpPr>
          <p:sp>
            <p:nvSpPr>
              <p:cNvPr id="7" name="任意多边形: 形状 6">
                <a:extLst>
                  <a:ext uri="{FF2B5EF4-FFF2-40B4-BE49-F238E27FC236}">
                    <a16:creationId xmlns:a16="http://schemas.microsoft.com/office/drawing/2014/main" id="{A6A30181-D29A-46BE-A52A-E20117812A6A}"/>
                  </a:ext>
                </a:extLst>
              </p:cNvPr>
              <p:cNvSpPr/>
              <p:nvPr/>
            </p:nvSpPr>
            <p:spPr bwMode="auto">
              <a:xfrm rot="3600000">
                <a:off x="6744238" y="2286271"/>
                <a:ext cx="336646" cy="579917"/>
              </a:xfrm>
              <a:custGeom>
                <a:avLst/>
                <a:gdLst>
                  <a:gd name="T0" fmla="*/ 108 w 137"/>
                  <a:gd name="T1" fmla="*/ 0 h 236"/>
                  <a:gd name="T2" fmla="*/ 28 w 137"/>
                  <a:gd name="T3" fmla="*/ 0 h 236"/>
                  <a:gd name="T4" fmla="*/ 0 w 137"/>
                  <a:gd name="T5" fmla="*/ 236 h 236"/>
                  <a:gd name="T6" fmla="*/ 137 w 137"/>
                  <a:gd name="T7" fmla="*/ 236 h 236"/>
                  <a:gd name="T8" fmla="*/ 108 w 137"/>
                  <a:gd name="T9" fmla="*/ 0 h 236"/>
                </a:gdLst>
                <a:ahLst/>
                <a:cxnLst>
                  <a:cxn ang="0">
                    <a:pos x="T0" y="T1"/>
                  </a:cxn>
                  <a:cxn ang="0">
                    <a:pos x="T2" y="T3"/>
                  </a:cxn>
                  <a:cxn ang="0">
                    <a:pos x="T4" y="T5"/>
                  </a:cxn>
                  <a:cxn ang="0">
                    <a:pos x="T6" y="T7"/>
                  </a:cxn>
                  <a:cxn ang="0">
                    <a:pos x="T8" y="T9"/>
                  </a:cxn>
                </a:cxnLst>
                <a:rect l="0" t="0" r="r" b="b"/>
                <a:pathLst>
                  <a:path w="137" h="236">
                    <a:moveTo>
                      <a:pt x="108" y="0"/>
                    </a:moveTo>
                    <a:lnTo>
                      <a:pt x="28" y="0"/>
                    </a:lnTo>
                    <a:lnTo>
                      <a:pt x="0" y="236"/>
                    </a:lnTo>
                    <a:lnTo>
                      <a:pt x="137" y="236"/>
                    </a:lnTo>
                    <a:lnTo>
                      <a:pt x="108" y="0"/>
                    </a:ln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8" name="任意多边形: 形状 7">
                <a:extLst>
                  <a:ext uri="{FF2B5EF4-FFF2-40B4-BE49-F238E27FC236}">
                    <a16:creationId xmlns:a16="http://schemas.microsoft.com/office/drawing/2014/main" id="{FCCBDE23-F78A-4AD8-B623-A9DA44843CEF}"/>
                  </a:ext>
                </a:extLst>
              </p:cNvPr>
              <p:cNvSpPr/>
              <p:nvPr/>
            </p:nvSpPr>
            <p:spPr bwMode="auto">
              <a:xfrm rot="3600000">
                <a:off x="6278250" y="2540316"/>
                <a:ext cx="642096" cy="430711"/>
              </a:xfrm>
              <a:custGeom>
                <a:avLst/>
                <a:gdLst>
                  <a:gd name="T0" fmla="*/ 213 w 426"/>
                  <a:gd name="T1" fmla="*/ 161 h 161"/>
                  <a:gd name="T2" fmla="*/ 0 w 426"/>
                  <a:gd name="T3" fmla="*/ 0 h 161"/>
                  <a:gd name="T4" fmla="*/ 426 w 426"/>
                  <a:gd name="T5" fmla="*/ 0 h 161"/>
                  <a:gd name="T6" fmla="*/ 213 w 426"/>
                  <a:gd name="T7" fmla="*/ 161 h 161"/>
                </a:gdLst>
                <a:ahLst/>
                <a:cxnLst>
                  <a:cxn ang="0">
                    <a:pos x="T0" y="T1"/>
                  </a:cxn>
                  <a:cxn ang="0">
                    <a:pos x="T2" y="T3"/>
                  </a:cxn>
                  <a:cxn ang="0">
                    <a:pos x="T4" y="T5"/>
                  </a:cxn>
                  <a:cxn ang="0">
                    <a:pos x="T6" y="T7"/>
                  </a:cxn>
                </a:cxnLst>
                <a:rect l="0" t="0" r="r" b="b"/>
                <a:pathLst>
                  <a:path w="426" h="161">
                    <a:moveTo>
                      <a:pt x="213" y="161"/>
                    </a:moveTo>
                    <a:lnTo>
                      <a:pt x="0" y="0"/>
                    </a:lnTo>
                    <a:lnTo>
                      <a:pt x="426" y="0"/>
                    </a:lnTo>
                    <a:lnTo>
                      <a:pt x="213" y="161"/>
                    </a:ln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9" name="任意多边形: 形状 8">
                <a:extLst>
                  <a:ext uri="{FF2B5EF4-FFF2-40B4-BE49-F238E27FC236}">
                    <a16:creationId xmlns:a16="http://schemas.microsoft.com/office/drawing/2014/main" id="{EE764EDF-F2E2-4B24-8492-FC8D1BC13372}"/>
                  </a:ext>
                </a:extLst>
              </p:cNvPr>
              <p:cNvSpPr/>
              <p:nvPr/>
            </p:nvSpPr>
            <p:spPr bwMode="auto">
              <a:xfrm rot="3600000">
                <a:off x="6425095" y="2729075"/>
                <a:ext cx="260471" cy="98291"/>
              </a:xfrm>
              <a:custGeom>
                <a:avLst/>
                <a:gdLst>
                  <a:gd name="T0" fmla="*/ 54 w 106"/>
                  <a:gd name="T1" fmla="*/ 40 h 40"/>
                  <a:gd name="T2" fmla="*/ 0 w 106"/>
                  <a:gd name="T3" fmla="*/ 0 h 40"/>
                  <a:gd name="T4" fmla="*/ 106 w 106"/>
                  <a:gd name="T5" fmla="*/ 0 h 40"/>
                  <a:gd name="T6" fmla="*/ 54 w 106"/>
                  <a:gd name="T7" fmla="*/ 40 h 40"/>
                </a:gdLst>
                <a:ahLst/>
                <a:cxnLst>
                  <a:cxn ang="0">
                    <a:pos x="T0" y="T1"/>
                  </a:cxn>
                  <a:cxn ang="0">
                    <a:pos x="T2" y="T3"/>
                  </a:cxn>
                  <a:cxn ang="0">
                    <a:pos x="T4" y="T5"/>
                  </a:cxn>
                  <a:cxn ang="0">
                    <a:pos x="T6" y="T7"/>
                  </a:cxn>
                </a:cxnLst>
                <a:rect l="0" t="0" r="r" b="b"/>
                <a:pathLst>
                  <a:path w="106" h="40">
                    <a:moveTo>
                      <a:pt x="54" y="40"/>
                    </a:moveTo>
                    <a:lnTo>
                      <a:pt x="0" y="0"/>
                    </a:lnTo>
                    <a:lnTo>
                      <a:pt x="106" y="0"/>
                    </a:lnTo>
                    <a:lnTo>
                      <a:pt x="5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 name="椭圆 9">
                <a:extLst>
                  <a:ext uri="{FF2B5EF4-FFF2-40B4-BE49-F238E27FC236}">
                    <a16:creationId xmlns:a16="http://schemas.microsoft.com/office/drawing/2014/main" id="{BAF7463C-7409-4E83-B2B7-6C7E29669086}"/>
                  </a:ext>
                </a:extLst>
              </p:cNvPr>
              <p:cNvSpPr/>
              <p:nvPr/>
            </p:nvSpPr>
            <p:spPr bwMode="auto">
              <a:xfrm rot="3600000">
                <a:off x="6848134" y="1545403"/>
                <a:ext cx="1358872" cy="1351501"/>
              </a:xfrm>
              <a:prstGeom prst="ellipse">
                <a:avLst/>
              </a:pr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 name="任意多边形: 形状 10">
                <a:extLst>
                  <a:ext uri="{FF2B5EF4-FFF2-40B4-BE49-F238E27FC236}">
                    <a16:creationId xmlns:a16="http://schemas.microsoft.com/office/drawing/2014/main" id="{6BED67D5-EF5F-4C52-9695-1133FE71B6CC}"/>
                  </a:ext>
                </a:extLst>
              </p:cNvPr>
              <p:cNvSpPr/>
              <p:nvPr/>
            </p:nvSpPr>
            <p:spPr bwMode="auto">
              <a:xfrm rot="16510265">
                <a:off x="4409872" y="2848459"/>
                <a:ext cx="336646" cy="579917"/>
              </a:xfrm>
              <a:custGeom>
                <a:avLst/>
                <a:gdLst>
                  <a:gd name="T0" fmla="*/ 108 w 137"/>
                  <a:gd name="T1" fmla="*/ 0 h 236"/>
                  <a:gd name="T2" fmla="*/ 28 w 137"/>
                  <a:gd name="T3" fmla="*/ 0 h 236"/>
                  <a:gd name="T4" fmla="*/ 0 w 137"/>
                  <a:gd name="T5" fmla="*/ 236 h 236"/>
                  <a:gd name="T6" fmla="*/ 137 w 137"/>
                  <a:gd name="T7" fmla="*/ 236 h 236"/>
                  <a:gd name="T8" fmla="*/ 108 w 137"/>
                  <a:gd name="T9" fmla="*/ 0 h 236"/>
                </a:gdLst>
                <a:ahLst/>
                <a:cxnLst>
                  <a:cxn ang="0">
                    <a:pos x="T0" y="T1"/>
                  </a:cxn>
                  <a:cxn ang="0">
                    <a:pos x="T2" y="T3"/>
                  </a:cxn>
                  <a:cxn ang="0">
                    <a:pos x="T4" y="T5"/>
                  </a:cxn>
                  <a:cxn ang="0">
                    <a:pos x="T6" y="T7"/>
                  </a:cxn>
                  <a:cxn ang="0">
                    <a:pos x="T8" y="T9"/>
                  </a:cxn>
                </a:cxnLst>
                <a:rect l="0" t="0" r="r" b="b"/>
                <a:pathLst>
                  <a:path w="137" h="236">
                    <a:moveTo>
                      <a:pt x="108" y="0"/>
                    </a:moveTo>
                    <a:lnTo>
                      <a:pt x="28" y="0"/>
                    </a:lnTo>
                    <a:lnTo>
                      <a:pt x="0" y="236"/>
                    </a:lnTo>
                    <a:lnTo>
                      <a:pt x="137" y="236"/>
                    </a:lnTo>
                    <a:lnTo>
                      <a:pt x="108" y="0"/>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 name="任意多边形: 形状 11">
                <a:extLst>
                  <a:ext uri="{FF2B5EF4-FFF2-40B4-BE49-F238E27FC236}">
                    <a16:creationId xmlns:a16="http://schemas.microsoft.com/office/drawing/2014/main" id="{FFE93AD6-3F77-435A-8ED4-A2F69E7DFBCE}"/>
                  </a:ext>
                </a:extLst>
              </p:cNvPr>
              <p:cNvSpPr/>
              <p:nvPr/>
            </p:nvSpPr>
            <p:spPr bwMode="auto">
              <a:xfrm rot="16510265">
                <a:off x="4748898" y="2983800"/>
                <a:ext cx="585892" cy="395622"/>
              </a:xfrm>
              <a:custGeom>
                <a:avLst/>
                <a:gdLst>
                  <a:gd name="T0" fmla="*/ 213 w 426"/>
                  <a:gd name="T1" fmla="*/ 161 h 161"/>
                  <a:gd name="T2" fmla="*/ 0 w 426"/>
                  <a:gd name="T3" fmla="*/ 0 h 161"/>
                  <a:gd name="T4" fmla="*/ 426 w 426"/>
                  <a:gd name="T5" fmla="*/ 0 h 161"/>
                  <a:gd name="T6" fmla="*/ 213 w 426"/>
                  <a:gd name="T7" fmla="*/ 161 h 161"/>
                </a:gdLst>
                <a:ahLst/>
                <a:cxnLst>
                  <a:cxn ang="0">
                    <a:pos x="T0" y="T1"/>
                  </a:cxn>
                  <a:cxn ang="0">
                    <a:pos x="T2" y="T3"/>
                  </a:cxn>
                  <a:cxn ang="0">
                    <a:pos x="T4" y="T5"/>
                  </a:cxn>
                  <a:cxn ang="0">
                    <a:pos x="T6" y="T7"/>
                  </a:cxn>
                </a:cxnLst>
                <a:rect l="0" t="0" r="r" b="b"/>
                <a:pathLst>
                  <a:path w="426" h="161">
                    <a:moveTo>
                      <a:pt x="213" y="161"/>
                    </a:moveTo>
                    <a:lnTo>
                      <a:pt x="0" y="0"/>
                    </a:lnTo>
                    <a:lnTo>
                      <a:pt x="426" y="0"/>
                    </a:lnTo>
                    <a:lnTo>
                      <a:pt x="213" y="161"/>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 name="任意多边形: 形状 12">
                <a:extLst>
                  <a:ext uri="{FF2B5EF4-FFF2-40B4-BE49-F238E27FC236}">
                    <a16:creationId xmlns:a16="http://schemas.microsoft.com/office/drawing/2014/main" id="{0C19F73E-1A7B-4A75-B311-2ECCF8871A6C}"/>
                  </a:ext>
                </a:extLst>
              </p:cNvPr>
              <p:cNvSpPr/>
              <p:nvPr/>
            </p:nvSpPr>
            <p:spPr bwMode="auto">
              <a:xfrm rot="16510265">
                <a:off x="4856323" y="3129929"/>
                <a:ext cx="260471" cy="98291"/>
              </a:xfrm>
              <a:custGeom>
                <a:avLst/>
                <a:gdLst>
                  <a:gd name="T0" fmla="*/ 54 w 106"/>
                  <a:gd name="T1" fmla="*/ 40 h 40"/>
                  <a:gd name="T2" fmla="*/ 0 w 106"/>
                  <a:gd name="T3" fmla="*/ 0 h 40"/>
                  <a:gd name="T4" fmla="*/ 106 w 106"/>
                  <a:gd name="T5" fmla="*/ 0 h 40"/>
                  <a:gd name="T6" fmla="*/ 54 w 106"/>
                  <a:gd name="T7" fmla="*/ 40 h 40"/>
                </a:gdLst>
                <a:ahLst/>
                <a:cxnLst>
                  <a:cxn ang="0">
                    <a:pos x="T0" y="T1"/>
                  </a:cxn>
                  <a:cxn ang="0">
                    <a:pos x="T2" y="T3"/>
                  </a:cxn>
                  <a:cxn ang="0">
                    <a:pos x="T4" y="T5"/>
                  </a:cxn>
                  <a:cxn ang="0">
                    <a:pos x="T6" y="T7"/>
                  </a:cxn>
                </a:cxnLst>
                <a:rect l="0" t="0" r="r" b="b"/>
                <a:pathLst>
                  <a:path w="106" h="40">
                    <a:moveTo>
                      <a:pt x="54" y="40"/>
                    </a:moveTo>
                    <a:lnTo>
                      <a:pt x="0" y="0"/>
                    </a:lnTo>
                    <a:lnTo>
                      <a:pt x="106" y="0"/>
                    </a:lnTo>
                    <a:lnTo>
                      <a:pt x="5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 name="椭圆 13">
                <a:extLst>
                  <a:ext uri="{FF2B5EF4-FFF2-40B4-BE49-F238E27FC236}">
                    <a16:creationId xmlns:a16="http://schemas.microsoft.com/office/drawing/2014/main" id="{6683E85B-5234-48F2-BE85-F364B8AADE3A}"/>
                  </a:ext>
                </a:extLst>
              </p:cNvPr>
              <p:cNvSpPr/>
              <p:nvPr/>
            </p:nvSpPr>
            <p:spPr bwMode="auto">
              <a:xfrm rot="16510265">
                <a:off x="3191497" y="2398661"/>
                <a:ext cx="1358872" cy="1351501"/>
              </a:xfrm>
              <a:prstGeom prst="ellipse">
                <a:avLst/>
              </a:pr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5" name="任意多边形: 形状 14">
                <a:extLst>
                  <a:ext uri="{FF2B5EF4-FFF2-40B4-BE49-F238E27FC236}">
                    <a16:creationId xmlns:a16="http://schemas.microsoft.com/office/drawing/2014/main" id="{D1519374-D16C-4413-BD7E-D890574D1F97}"/>
                  </a:ext>
                </a:extLst>
              </p:cNvPr>
              <p:cNvSpPr/>
              <p:nvPr/>
            </p:nvSpPr>
            <p:spPr bwMode="auto">
              <a:xfrm rot="7200000">
                <a:off x="6753074" y="3612928"/>
                <a:ext cx="336646" cy="579917"/>
              </a:xfrm>
              <a:custGeom>
                <a:avLst/>
                <a:gdLst>
                  <a:gd name="T0" fmla="*/ 108 w 137"/>
                  <a:gd name="T1" fmla="*/ 0 h 236"/>
                  <a:gd name="T2" fmla="*/ 28 w 137"/>
                  <a:gd name="T3" fmla="*/ 0 h 236"/>
                  <a:gd name="T4" fmla="*/ 0 w 137"/>
                  <a:gd name="T5" fmla="*/ 236 h 236"/>
                  <a:gd name="T6" fmla="*/ 137 w 137"/>
                  <a:gd name="T7" fmla="*/ 236 h 236"/>
                  <a:gd name="T8" fmla="*/ 108 w 137"/>
                  <a:gd name="T9" fmla="*/ 0 h 236"/>
                </a:gdLst>
                <a:ahLst/>
                <a:cxnLst>
                  <a:cxn ang="0">
                    <a:pos x="T0" y="T1"/>
                  </a:cxn>
                  <a:cxn ang="0">
                    <a:pos x="T2" y="T3"/>
                  </a:cxn>
                  <a:cxn ang="0">
                    <a:pos x="T4" y="T5"/>
                  </a:cxn>
                  <a:cxn ang="0">
                    <a:pos x="T6" y="T7"/>
                  </a:cxn>
                  <a:cxn ang="0">
                    <a:pos x="T8" y="T9"/>
                  </a:cxn>
                </a:cxnLst>
                <a:rect l="0" t="0" r="r" b="b"/>
                <a:pathLst>
                  <a:path w="137" h="236">
                    <a:moveTo>
                      <a:pt x="108" y="0"/>
                    </a:moveTo>
                    <a:lnTo>
                      <a:pt x="28" y="0"/>
                    </a:lnTo>
                    <a:lnTo>
                      <a:pt x="0" y="236"/>
                    </a:lnTo>
                    <a:lnTo>
                      <a:pt x="137" y="236"/>
                    </a:lnTo>
                    <a:lnTo>
                      <a:pt x="108" y="0"/>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6" name="任意多边形: 形状 15">
                <a:extLst>
                  <a:ext uri="{FF2B5EF4-FFF2-40B4-BE49-F238E27FC236}">
                    <a16:creationId xmlns:a16="http://schemas.microsoft.com/office/drawing/2014/main" id="{BF407DDE-33DA-4678-9A87-BCCFB077EAA0}"/>
                  </a:ext>
                </a:extLst>
              </p:cNvPr>
              <p:cNvSpPr/>
              <p:nvPr/>
            </p:nvSpPr>
            <p:spPr bwMode="auto">
              <a:xfrm rot="7200000">
                <a:off x="6225795" y="3471184"/>
                <a:ext cx="585894" cy="395622"/>
              </a:xfrm>
              <a:custGeom>
                <a:avLst/>
                <a:gdLst>
                  <a:gd name="T0" fmla="*/ 213 w 426"/>
                  <a:gd name="T1" fmla="*/ 161 h 161"/>
                  <a:gd name="T2" fmla="*/ 0 w 426"/>
                  <a:gd name="T3" fmla="*/ 0 h 161"/>
                  <a:gd name="T4" fmla="*/ 426 w 426"/>
                  <a:gd name="T5" fmla="*/ 0 h 161"/>
                  <a:gd name="T6" fmla="*/ 213 w 426"/>
                  <a:gd name="T7" fmla="*/ 161 h 161"/>
                </a:gdLst>
                <a:ahLst/>
                <a:cxnLst>
                  <a:cxn ang="0">
                    <a:pos x="T0" y="T1"/>
                  </a:cxn>
                  <a:cxn ang="0">
                    <a:pos x="T2" y="T3"/>
                  </a:cxn>
                  <a:cxn ang="0">
                    <a:pos x="T4" y="T5"/>
                  </a:cxn>
                  <a:cxn ang="0">
                    <a:pos x="T6" y="T7"/>
                  </a:cxn>
                </a:cxnLst>
                <a:rect l="0" t="0" r="r" b="b"/>
                <a:pathLst>
                  <a:path w="426" h="161">
                    <a:moveTo>
                      <a:pt x="213" y="161"/>
                    </a:moveTo>
                    <a:lnTo>
                      <a:pt x="0" y="0"/>
                    </a:lnTo>
                    <a:lnTo>
                      <a:pt x="426" y="0"/>
                    </a:lnTo>
                    <a:lnTo>
                      <a:pt x="213" y="161"/>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7" name="任意多边形: 形状 16">
                <a:extLst>
                  <a:ext uri="{FF2B5EF4-FFF2-40B4-BE49-F238E27FC236}">
                    <a16:creationId xmlns:a16="http://schemas.microsoft.com/office/drawing/2014/main" id="{ABB41FE0-B02D-40BE-AAA9-5CA10BA5BF3A}"/>
                  </a:ext>
                </a:extLst>
              </p:cNvPr>
              <p:cNvSpPr/>
              <p:nvPr/>
            </p:nvSpPr>
            <p:spPr bwMode="auto">
              <a:xfrm rot="7200000">
                <a:off x="6437617" y="3645367"/>
                <a:ext cx="260471" cy="98291"/>
              </a:xfrm>
              <a:custGeom>
                <a:avLst/>
                <a:gdLst>
                  <a:gd name="T0" fmla="*/ 54 w 106"/>
                  <a:gd name="T1" fmla="*/ 40 h 40"/>
                  <a:gd name="T2" fmla="*/ 0 w 106"/>
                  <a:gd name="T3" fmla="*/ 0 h 40"/>
                  <a:gd name="T4" fmla="*/ 106 w 106"/>
                  <a:gd name="T5" fmla="*/ 0 h 40"/>
                  <a:gd name="T6" fmla="*/ 54 w 106"/>
                  <a:gd name="T7" fmla="*/ 40 h 40"/>
                </a:gdLst>
                <a:ahLst/>
                <a:cxnLst>
                  <a:cxn ang="0">
                    <a:pos x="T0" y="T1"/>
                  </a:cxn>
                  <a:cxn ang="0">
                    <a:pos x="T2" y="T3"/>
                  </a:cxn>
                  <a:cxn ang="0">
                    <a:pos x="T4" y="T5"/>
                  </a:cxn>
                  <a:cxn ang="0">
                    <a:pos x="T6" y="T7"/>
                  </a:cxn>
                </a:cxnLst>
                <a:rect l="0" t="0" r="r" b="b"/>
                <a:pathLst>
                  <a:path w="106" h="40">
                    <a:moveTo>
                      <a:pt x="54" y="40"/>
                    </a:moveTo>
                    <a:lnTo>
                      <a:pt x="0" y="0"/>
                    </a:lnTo>
                    <a:lnTo>
                      <a:pt x="106" y="0"/>
                    </a:lnTo>
                    <a:lnTo>
                      <a:pt x="5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8" name="椭圆 17">
                <a:extLst>
                  <a:ext uri="{FF2B5EF4-FFF2-40B4-BE49-F238E27FC236}">
                    <a16:creationId xmlns:a16="http://schemas.microsoft.com/office/drawing/2014/main" id="{E2D21A48-D630-40C2-B7DE-F2F0683217F4}"/>
                  </a:ext>
                </a:extLst>
              </p:cNvPr>
              <p:cNvSpPr/>
              <p:nvPr/>
            </p:nvSpPr>
            <p:spPr bwMode="auto">
              <a:xfrm rot="7200000">
                <a:off x="6856970" y="3582213"/>
                <a:ext cx="1358872" cy="1351501"/>
              </a:xfrm>
              <a:prstGeom prst="ellipse">
                <a:avLst/>
              </a:pr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9" name="文本框 48">
                <a:extLst>
                  <a:ext uri="{FF2B5EF4-FFF2-40B4-BE49-F238E27FC236}">
                    <a16:creationId xmlns:a16="http://schemas.microsoft.com/office/drawing/2014/main" id="{CD0B9DC8-5E68-4262-811C-0C184F70EA92}"/>
                  </a:ext>
                </a:extLst>
              </p:cNvPr>
              <p:cNvSpPr txBox="1"/>
              <p:nvPr/>
            </p:nvSpPr>
            <p:spPr>
              <a:xfrm>
                <a:off x="7069614" y="2031191"/>
                <a:ext cx="966503" cy="604555"/>
              </a:xfrm>
              <a:prstGeom prst="rect">
                <a:avLst/>
              </a:prstGeom>
              <a:noFill/>
            </p:spPr>
            <p:txBody>
              <a:bodyPr wrap="none">
                <a:no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2.</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交叉特征</a:t>
                </a:r>
                <a:endParaRPr lang="en-US" altLang="zh-CN" sz="1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文本框 49">
                <a:extLst>
                  <a:ext uri="{FF2B5EF4-FFF2-40B4-BE49-F238E27FC236}">
                    <a16:creationId xmlns:a16="http://schemas.microsoft.com/office/drawing/2014/main" id="{5BCCB757-26F3-4B14-9466-B2BEB05AC2A0}"/>
                  </a:ext>
                </a:extLst>
              </p:cNvPr>
              <p:cNvSpPr txBox="1"/>
              <p:nvPr/>
            </p:nvSpPr>
            <p:spPr>
              <a:xfrm>
                <a:off x="7053154" y="4067001"/>
                <a:ext cx="966503" cy="586520"/>
              </a:xfrm>
              <a:prstGeom prst="rect">
                <a:avLst/>
              </a:prstGeom>
              <a:noFill/>
            </p:spPr>
            <p:txBody>
              <a:bodyPr wrap="none">
                <a:noAutofit/>
              </a:bodyPr>
              <a:lstStyle/>
              <a:p>
                <a:pPr lvl="0" algn="ctr"/>
                <a:r>
                  <a:rPr lang="en-US" altLang="zh-CN" sz="1600" b="1" dirty="0">
                    <a:solidFill>
                      <a:prstClr val="white"/>
                    </a:solidFill>
                    <a:latin typeface="微软雅黑" panose="020B0503020204020204" pitchFamily="34" charset="-122"/>
                    <a:ea typeface="微软雅黑" panose="020B0503020204020204" pitchFamily="34" charset="-122"/>
                    <a:cs typeface="+mn-ea"/>
                    <a:sym typeface="+mn-lt"/>
                  </a:rPr>
                  <a:t>3.</a:t>
                </a:r>
                <a:r>
                  <a:rPr lang="zh-CN" altLang="en-US" sz="1600" b="1" dirty="0">
                    <a:solidFill>
                      <a:prstClr val="white"/>
                    </a:solidFill>
                    <a:latin typeface="微软雅黑" panose="020B0503020204020204" pitchFamily="34" charset="-122"/>
                    <a:ea typeface="微软雅黑" panose="020B0503020204020204" pitchFamily="34" charset="-122"/>
                    <a:cs typeface="+mn-ea"/>
                    <a:sym typeface="+mn-lt"/>
                  </a:rPr>
                  <a:t>编码特征</a:t>
                </a:r>
                <a:endParaRPr lang="en-US" altLang="zh-CN" sz="16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文本框 50">
                <a:extLst>
                  <a:ext uri="{FF2B5EF4-FFF2-40B4-BE49-F238E27FC236}">
                    <a16:creationId xmlns:a16="http://schemas.microsoft.com/office/drawing/2014/main" id="{2E0FD340-DAAA-43B4-B661-AE805FB5C5C2}"/>
                  </a:ext>
                </a:extLst>
              </p:cNvPr>
              <p:cNvSpPr txBox="1"/>
              <p:nvPr/>
            </p:nvSpPr>
            <p:spPr>
              <a:xfrm>
                <a:off x="3379822" y="2901892"/>
                <a:ext cx="966503" cy="586520"/>
              </a:xfrm>
              <a:prstGeom prst="rect">
                <a:avLst/>
              </a:prstGeom>
              <a:noFill/>
            </p:spPr>
            <p:txBody>
              <a:bodyPr wrap="none">
                <a:noAutofit/>
              </a:bodyPr>
              <a:lstStyle/>
              <a:p>
                <a:pPr lvl="0" algn="ctr"/>
                <a:r>
                  <a:rPr lang="en-US" altLang="zh-CN" sz="1600" b="1" dirty="0">
                    <a:solidFill>
                      <a:prstClr val="white"/>
                    </a:solidFill>
                    <a:latin typeface="微软雅黑" panose="020B0503020204020204" pitchFamily="34" charset="-122"/>
                    <a:ea typeface="微软雅黑" panose="020B0503020204020204" pitchFamily="34" charset="-122"/>
                    <a:cs typeface="+mn-ea"/>
                    <a:sym typeface="+mn-lt"/>
                  </a:rPr>
                  <a:t>1.</a:t>
                </a:r>
                <a:r>
                  <a:rPr lang="zh-CN" altLang="en-US" sz="1600" b="1" dirty="0">
                    <a:solidFill>
                      <a:prstClr val="white"/>
                    </a:solidFill>
                    <a:latin typeface="微软雅黑" panose="020B0503020204020204" pitchFamily="34" charset="-122"/>
                    <a:ea typeface="微软雅黑" panose="020B0503020204020204" pitchFamily="34" charset="-122"/>
                    <a:cs typeface="+mn-ea"/>
                    <a:sym typeface="+mn-lt"/>
                  </a:rPr>
                  <a:t>分箱特征</a:t>
                </a:r>
              </a:p>
            </p:txBody>
          </p:sp>
          <p:grpSp>
            <p:nvGrpSpPr>
              <p:cNvPr id="22" name="组合 21">
                <a:extLst>
                  <a:ext uri="{FF2B5EF4-FFF2-40B4-BE49-F238E27FC236}">
                    <a16:creationId xmlns:a16="http://schemas.microsoft.com/office/drawing/2014/main" id="{26BA244B-4D93-43A9-9240-41BFE7B945B4}"/>
                  </a:ext>
                </a:extLst>
              </p:cNvPr>
              <p:cNvGrpSpPr/>
              <p:nvPr/>
            </p:nvGrpSpPr>
            <p:grpSpPr>
              <a:xfrm>
                <a:off x="5436921" y="2800655"/>
                <a:ext cx="811480" cy="811480"/>
                <a:chOff x="-909476" y="2412997"/>
                <a:chExt cx="909476" cy="909476"/>
              </a:xfrm>
            </p:grpSpPr>
            <p:sp>
              <p:nvSpPr>
                <p:cNvPr id="23" name="椭圆 22">
                  <a:extLst>
                    <a:ext uri="{FF2B5EF4-FFF2-40B4-BE49-F238E27FC236}">
                      <a16:creationId xmlns:a16="http://schemas.microsoft.com/office/drawing/2014/main" id="{FDB38F4E-ECAA-4D23-B346-809909DDBA6C}"/>
                    </a:ext>
                  </a:extLst>
                </p:cNvPr>
                <p:cNvSpPr/>
                <p:nvPr/>
              </p:nvSpPr>
              <p:spPr>
                <a:xfrm>
                  <a:off x="-909476" y="2412997"/>
                  <a:ext cx="909476" cy="9094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任意多边形: 形状 23">
                  <a:extLst>
                    <a:ext uri="{FF2B5EF4-FFF2-40B4-BE49-F238E27FC236}">
                      <a16:creationId xmlns:a16="http://schemas.microsoft.com/office/drawing/2014/main" id="{12917C58-2F0F-4D62-AEED-B21D57850C4A}"/>
                    </a:ext>
                  </a:extLst>
                </p:cNvPr>
                <p:cNvSpPr/>
                <p:nvPr/>
              </p:nvSpPr>
              <p:spPr bwMode="auto">
                <a:xfrm>
                  <a:off x="-685782" y="2625641"/>
                  <a:ext cx="462087" cy="484188"/>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a:noFill/>
                </a:ln>
              </p:spPr>
              <p:txBody>
                <a:bodyPr anchor="ctr"/>
                <a:lstStyle/>
                <a:p>
                  <a:pPr algn="ctr"/>
                  <a:endParaRPr>
                    <a:cs typeface="+mn-ea"/>
                    <a:sym typeface="+mn-lt"/>
                  </a:endParaRPr>
                </a:p>
              </p:txBody>
            </p:sp>
          </p:grpSp>
        </p:grpSp>
      </p:grpSp>
      <p:sp>
        <p:nvSpPr>
          <p:cNvPr id="34" name="任意多边形: 形状 33">
            <a:extLst>
              <a:ext uri="{FF2B5EF4-FFF2-40B4-BE49-F238E27FC236}">
                <a16:creationId xmlns:a16="http://schemas.microsoft.com/office/drawing/2014/main" id="{94202723-5DA3-4733-96A2-38F1BA2B1118}"/>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5" name="任意多边形: 形状 34">
            <a:extLst>
              <a:ext uri="{FF2B5EF4-FFF2-40B4-BE49-F238E27FC236}">
                <a16:creationId xmlns:a16="http://schemas.microsoft.com/office/drawing/2014/main" id="{AD0669A8-9102-4497-8C5D-FBBDED2E2A12}"/>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6" name="文本框 35">
            <a:extLst>
              <a:ext uri="{FF2B5EF4-FFF2-40B4-BE49-F238E27FC236}">
                <a16:creationId xmlns:a16="http://schemas.microsoft.com/office/drawing/2014/main" id="{15AFAEFC-8839-43A4-863D-63177338CB1A}"/>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37" name="文本框 36">
            <a:extLst>
              <a:ext uri="{FF2B5EF4-FFF2-40B4-BE49-F238E27FC236}">
                <a16:creationId xmlns:a16="http://schemas.microsoft.com/office/drawing/2014/main" id="{187E610A-F1A1-4AD3-813C-B365D0B963D8}"/>
              </a:ext>
            </a:extLst>
          </p:cNvPr>
          <p:cNvSpPr txBox="1"/>
          <p:nvPr/>
        </p:nvSpPr>
        <p:spPr>
          <a:xfrm>
            <a:off x="1473289" y="334546"/>
            <a:ext cx="510909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用户画像特征</a:t>
            </a:r>
          </a:p>
        </p:txBody>
      </p:sp>
      <p:sp>
        <p:nvSpPr>
          <p:cNvPr id="38" name="椭圆 37">
            <a:extLst>
              <a:ext uri="{FF2B5EF4-FFF2-40B4-BE49-F238E27FC236}">
                <a16:creationId xmlns:a16="http://schemas.microsoft.com/office/drawing/2014/main" id="{B8FF2D24-6565-4186-A6D0-839E9BA8BABE}"/>
              </a:ext>
            </a:extLst>
          </p:cNvPr>
          <p:cNvSpPr/>
          <p:nvPr/>
        </p:nvSpPr>
        <p:spPr>
          <a:xfrm>
            <a:off x="4919417" y="3339749"/>
            <a:ext cx="1035276" cy="1057178"/>
          </a:xfrm>
          <a:prstGeom prst="ellipse">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9" name="图形 38" descr="男学生">
            <a:extLst>
              <a:ext uri="{FF2B5EF4-FFF2-40B4-BE49-F238E27FC236}">
                <a16:creationId xmlns:a16="http://schemas.microsoft.com/office/drawing/2014/main" id="{E96EF9A3-9C94-4162-A9A6-B7CDBC2D1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5756" y="3363597"/>
            <a:ext cx="979888" cy="979888"/>
          </a:xfrm>
          <a:prstGeom prst="rect">
            <a:avLst/>
          </a:prstGeom>
        </p:spPr>
      </p:pic>
      <p:sp>
        <p:nvSpPr>
          <p:cNvPr id="40" name="文本框 39">
            <a:extLst>
              <a:ext uri="{FF2B5EF4-FFF2-40B4-BE49-F238E27FC236}">
                <a16:creationId xmlns:a16="http://schemas.microsoft.com/office/drawing/2014/main" id="{248E52DA-91AE-408F-89F8-E973856A293B}"/>
              </a:ext>
            </a:extLst>
          </p:cNvPr>
          <p:cNvSpPr txBox="1"/>
          <p:nvPr/>
        </p:nvSpPr>
        <p:spPr>
          <a:xfrm>
            <a:off x="7691245" y="1915942"/>
            <a:ext cx="3890670" cy="1477328"/>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交叉特征：</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保险机构和籍贯的交叉；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车型、品牌、车系之间的交叉；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当月服务发放和使用的比例；</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1" name="文本框 40">
            <a:extLst>
              <a:ext uri="{FF2B5EF4-FFF2-40B4-BE49-F238E27FC236}">
                <a16:creationId xmlns:a16="http://schemas.microsoft.com/office/drawing/2014/main" id="{9DB62EFF-A7E5-45CC-A6D9-41703113FEA1}"/>
              </a:ext>
            </a:extLst>
          </p:cNvPr>
          <p:cNvSpPr txBox="1"/>
          <p:nvPr/>
        </p:nvSpPr>
        <p:spPr>
          <a:xfrm>
            <a:off x="7650757" y="4185014"/>
            <a:ext cx="4224393" cy="120032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编码特征：</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对于车型、车系、车品牌以及籍贯这些高基数的类别特征进行性频数编码；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的特征进行标签编码；</a:t>
            </a:r>
            <a:endParaRPr lang="en-US" altLang="zh-CN"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F3AC3C30-A2D3-46CB-AF11-4D21348F5A2C}"/>
              </a:ext>
            </a:extLst>
          </p:cNvPr>
          <p:cNvSpPr txBox="1"/>
          <p:nvPr/>
        </p:nvSpPr>
        <p:spPr>
          <a:xfrm>
            <a:off x="387509" y="3638169"/>
            <a:ext cx="3214762" cy="1200329"/>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分箱特征：</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年龄分箱；</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2.90</a:t>
            </a:r>
            <a:r>
              <a:rPr lang="zh-CN" altLang="en-US" dirty="0">
                <a:latin typeface="微软雅黑" panose="020B0503020204020204" pitchFamily="34" charset="-122"/>
                <a:ea typeface="微软雅黑" panose="020B0503020204020204" pitchFamily="34" charset="-122"/>
              </a:rPr>
              <a:t>天的非车点击时长分箱；</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活跃天数分箱；</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372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圆角 53">
            <a:extLst>
              <a:ext uri="{FF2B5EF4-FFF2-40B4-BE49-F238E27FC236}">
                <a16:creationId xmlns:a16="http://schemas.microsoft.com/office/drawing/2014/main" id="{B301893E-196A-41CD-ACC7-30456952C98A}"/>
              </a:ext>
            </a:extLst>
          </p:cNvPr>
          <p:cNvSpPr/>
          <p:nvPr/>
        </p:nvSpPr>
        <p:spPr>
          <a:xfrm>
            <a:off x="7616983" y="2712900"/>
            <a:ext cx="1489166" cy="577479"/>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dirty="0">
                <a:solidFill>
                  <a:schemeClr val="tx1"/>
                </a:solidFill>
              </a:rPr>
              <a:t> 新车购置价</a:t>
            </a:r>
          </a:p>
        </p:txBody>
      </p:sp>
      <p:sp>
        <p:nvSpPr>
          <p:cNvPr id="57" name="矩形: 圆角 56">
            <a:extLst>
              <a:ext uri="{FF2B5EF4-FFF2-40B4-BE49-F238E27FC236}">
                <a16:creationId xmlns:a16="http://schemas.microsoft.com/office/drawing/2014/main" id="{47FC6AF1-FD1C-4598-BF34-431032F9A961}"/>
              </a:ext>
            </a:extLst>
          </p:cNvPr>
          <p:cNvSpPr/>
          <p:nvPr/>
        </p:nvSpPr>
        <p:spPr>
          <a:xfrm>
            <a:off x="4193498" y="3130661"/>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盗抢险</a:t>
            </a:r>
          </a:p>
        </p:txBody>
      </p:sp>
      <p:sp>
        <p:nvSpPr>
          <p:cNvPr id="58" name="矩形: 圆角 57">
            <a:extLst>
              <a:ext uri="{FF2B5EF4-FFF2-40B4-BE49-F238E27FC236}">
                <a16:creationId xmlns:a16="http://schemas.microsoft.com/office/drawing/2014/main" id="{B4E81875-9D66-44DC-B1D5-7732DF0C97BC}"/>
              </a:ext>
            </a:extLst>
          </p:cNvPr>
          <p:cNvSpPr/>
          <p:nvPr/>
        </p:nvSpPr>
        <p:spPr>
          <a:xfrm>
            <a:off x="4193498" y="2347086"/>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车损险</a:t>
            </a:r>
          </a:p>
        </p:txBody>
      </p:sp>
      <p:sp>
        <p:nvSpPr>
          <p:cNvPr id="60" name="矩形: 圆角 59">
            <a:extLst>
              <a:ext uri="{FF2B5EF4-FFF2-40B4-BE49-F238E27FC236}">
                <a16:creationId xmlns:a16="http://schemas.microsoft.com/office/drawing/2014/main" id="{B1B6627E-A9D5-4899-85C8-F55E8034C03F}"/>
              </a:ext>
            </a:extLst>
          </p:cNvPr>
          <p:cNvSpPr/>
          <p:nvPr/>
        </p:nvSpPr>
        <p:spPr>
          <a:xfrm>
            <a:off x="628287" y="4009830"/>
            <a:ext cx="1489166" cy="577479"/>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NCD</a:t>
            </a:r>
            <a:r>
              <a:rPr lang="zh-CN" altLang="en-US" dirty="0">
                <a:solidFill>
                  <a:schemeClr val="tx1"/>
                </a:solidFill>
              </a:rPr>
              <a:t>系数</a:t>
            </a:r>
          </a:p>
        </p:txBody>
      </p:sp>
      <p:sp>
        <p:nvSpPr>
          <p:cNvPr id="61" name="矩形: 圆角 60">
            <a:extLst>
              <a:ext uri="{FF2B5EF4-FFF2-40B4-BE49-F238E27FC236}">
                <a16:creationId xmlns:a16="http://schemas.microsoft.com/office/drawing/2014/main" id="{9627923D-F59B-4238-AFE7-55B33584C486}"/>
              </a:ext>
            </a:extLst>
          </p:cNvPr>
          <p:cNvSpPr/>
          <p:nvPr/>
        </p:nvSpPr>
        <p:spPr>
          <a:xfrm>
            <a:off x="4193498" y="4879745"/>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司机责任险</a:t>
            </a:r>
          </a:p>
        </p:txBody>
      </p:sp>
      <p:sp>
        <p:nvSpPr>
          <p:cNvPr id="84" name="矩形: 圆角 83">
            <a:extLst>
              <a:ext uri="{FF2B5EF4-FFF2-40B4-BE49-F238E27FC236}">
                <a16:creationId xmlns:a16="http://schemas.microsoft.com/office/drawing/2014/main" id="{0A3373A4-C8E1-424A-96CC-C8E76CD91DE1}"/>
              </a:ext>
            </a:extLst>
          </p:cNvPr>
          <p:cNvSpPr/>
          <p:nvPr/>
        </p:nvSpPr>
        <p:spPr>
          <a:xfrm>
            <a:off x="3565031" y="2023866"/>
            <a:ext cx="2749063" cy="4542464"/>
          </a:xfrm>
          <a:prstGeom prst="roundRect">
            <a:avLst/>
          </a:prstGeom>
          <a:no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DF82016-EBEC-4A92-9A0D-ECB99BBBD23A}"/>
              </a:ext>
            </a:extLst>
          </p:cNvPr>
          <p:cNvSpPr/>
          <p:nvPr/>
        </p:nvSpPr>
        <p:spPr>
          <a:xfrm>
            <a:off x="4193498" y="4009830"/>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商三险</a:t>
            </a:r>
          </a:p>
        </p:txBody>
      </p:sp>
      <p:sp>
        <p:nvSpPr>
          <p:cNvPr id="28" name="矩形: 圆角 27">
            <a:extLst>
              <a:ext uri="{FF2B5EF4-FFF2-40B4-BE49-F238E27FC236}">
                <a16:creationId xmlns:a16="http://schemas.microsoft.com/office/drawing/2014/main" id="{75E8DE44-B717-49BB-B7E3-234A453A42E7}"/>
              </a:ext>
            </a:extLst>
          </p:cNvPr>
          <p:cNvSpPr/>
          <p:nvPr/>
        </p:nvSpPr>
        <p:spPr>
          <a:xfrm>
            <a:off x="4193498" y="5684452"/>
            <a:ext cx="1489166" cy="577479"/>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乘客责任险</a:t>
            </a:r>
          </a:p>
        </p:txBody>
      </p:sp>
      <p:sp>
        <p:nvSpPr>
          <p:cNvPr id="29" name="矩形: 圆角 28">
            <a:extLst>
              <a:ext uri="{FF2B5EF4-FFF2-40B4-BE49-F238E27FC236}">
                <a16:creationId xmlns:a16="http://schemas.microsoft.com/office/drawing/2014/main" id="{7C4FDE31-3F0E-4E45-9BA2-7C2D5A7CB9C9}"/>
              </a:ext>
            </a:extLst>
          </p:cNvPr>
          <p:cNvSpPr/>
          <p:nvPr/>
        </p:nvSpPr>
        <p:spPr>
          <a:xfrm>
            <a:off x="3833360" y="2205802"/>
            <a:ext cx="2209442" cy="1638747"/>
          </a:xfrm>
          <a:prstGeom prst="roundRect">
            <a:avLst/>
          </a:prstGeom>
          <a:noFill/>
          <a:ln w="28575">
            <a:solidFill>
              <a:schemeClr val="accent5">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8417A631-DF69-4B5B-B608-9C92DCB002DB}"/>
              </a:ext>
            </a:extLst>
          </p:cNvPr>
          <p:cNvSpPr/>
          <p:nvPr/>
        </p:nvSpPr>
        <p:spPr>
          <a:xfrm>
            <a:off x="3833360" y="4752590"/>
            <a:ext cx="2209442" cy="1638747"/>
          </a:xfrm>
          <a:prstGeom prst="roundRect">
            <a:avLst/>
          </a:prstGeom>
          <a:noFill/>
          <a:ln w="28575">
            <a:solidFill>
              <a:schemeClr val="accent5">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F2FC436F-C317-4089-962F-C50D0D9428E8}"/>
              </a:ext>
            </a:extLst>
          </p:cNvPr>
          <p:cNvSpPr/>
          <p:nvPr/>
        </p:nvSpPr>
        <p:spPr>
          <a:xfrm>
            <a:off x="7590773" y="4213729"/>
            <a:ext cx="1662094"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rPr>
              <a:t>上年车险保费</a:t>
            </a:r>
          </a:p>
        </p:txBody>
      </p:sp>
      <p:sp>
        <p:nvSpPr>
          <p:cNvPr id="23" name="文本框 22">
            <a:extLst>
              <a:ext uri="{FF2B5EF4-FFF2-40B4-BE49-F238E27FC236}">
                <a16:creationId xmlns:a16="http://schemas.microsoft.com/office/drawing/2014/main" id="{1C3CB225-E297-4F38-98DB-9BABDFFBDF05}"/>
              </a:ext>
            </a:extLst>
          </p:cNvPr>
          <p:cNvSpPr txBox="1"/>
          <p:nvPr/>
        </p:nvSpPr>
        <p:spPr>
          <a:xfrm>
            <a:off x="6435831" y="4872449"/>
            <a:ext cx="2362301" cy="584775"/>
          </a:xfrm>
          <a:prstGeom prst="rect">
            <a:avLst/>
          </a:prstGeom>
          <a:solidFill>
            <a:schemeClr val="bg2">
              <a:lumMod val="90000"/>
            </a:schemeClr>
          </a:solidFill>
        </p:spPr>
        <p:txBody>
          <a:bodyPr wrap="square" rtlCol="0">
            <a:spAutoFit/>
          </a:bodyPr>
          <a:lstStyle/>
          <a:p>
            <a:r>
              <a:rPr lang="en-US" altLang="zh-CN" sz="1600" b="1" dirty="0"/>
              <a:t>6.</a:t>
            </a:r>
            <a:r>
              <a:rPr lang="zh-CN" altLang="en-US" sz="1600" b="1" dirty="0"/>
              <a:t>除去这五种车险之外的其他车险的保费保额</a:t>
            </a:r>
          </a:p>
        </p:txBody>
      </p:sp>
      <p:sp>
        <p:nvSpPr>
          <p:cNvPr id="59" name="文本框 58">
            <a:extLst>
              <a:ext uri="{FF2B5EF4-FFF2-40B4-BE49-F238E27FC236}">
                <a16:creationId xmlns:a16="http://schemas.microsoft.com/office/drawing/2014/main" id="{64B17B79-6A29-4E7A-8A11-82051471738B}"/>
              </a:ext>
            </a:extLst>
          </p:cNvPr>
          <p:cNvSpPr txBox="1"/>
          <p:nvPr/>
        </p:nvSpPr>
        <p:spPr>
          <a:xfrm>
            <a:off x="2090158" y="2745910"/>
            <a:ext cx="1600901" cy="584775"/>
          </a:xfrm>
          <a:prstGeom prst="rect">
            <a:avLst/>
          </a:prstGeom>
          <a:solidFill>
            <a:schemeClr val="bg2">
              <a:lumMod val="90000"/>
            </a:schemeClr>
          </a:solidFill>
        </p:spPr>
        <p:txBody>
          <a:bodyPr wrap="square" rtlCol="0">
            <a:spAutoFit/>
          </a:bodyPr>
          <a:lstStyle/>
          <a:p>
            <a:r>
              <a:rPr lang="en-US" altLang="zh-CN" sz="1600" b="1" dirty="0"/>
              <a:t>2.</a:t>
            </a:r>
            <a:r>
              <a:rPr lang="zh-CN" altLang="en-US" sz="1600" b="1" dirty="0"/>
              <a:t>关于车辆的保费保额总额</a:t>
            </a:r>
          </a:p>
        </p:txBody>
      </p:sp>
      <p:sp>
        <p:nvSpPr>
          <p:cNvPr id="62" name="文本框 61">
            <a:extLst>
              <a:ext uri="{FF2B5EF4-FFF2-40B4-BE49-F238E27FC236}">
                <a16:creationId xmlns:a16="http://schemas.microsoft.com/office/drawing/2014/main" id="{D5D9E9B7-1109-43E8-8B2F-25691A187B08}"/>
              </a:ext>
            </a:extLst>
          </p:cNvPr>
          <p:cNvSpPr txBox="1"/>
          <p:nvPr/>
        </p:nvSpPr>
        <p:spPr>
          <a:xfrm>
            <a:off x="2086188" y="5388416"/>
            <a:ext cx="1740820" cy="584775"/>
          </a:xfrm>
          <a:prstGeom prst="rect">
            <a:avLst/>
          </a:prstGeom>
          <a:solidFill>
            <a:schemeClr val="bg2">
              <a:lumMod val="90000"/>
            </a:schemeClr>
          </a:solidFill>
        </p:spPr>
        <p:txBody>
          <a:bodyPr wrap="square" rtlCol="0">
            <a:spAutoFit/>
          </a:bodyPr>
          <a:lstStyle/>
          <a:p>
            <a:r>
              <a:rPr lang="en-US" altLang="zh-CN" sz="1600" b="1" dirty="0"/>
              <a:t>3.</a:t>
            </a:r>
            <a:r>
              <a:rPr lang="zh-CN" altLang="en-US" sz="1600" b="1" dirty="0"/>
              <a:t>关于车内人员的保费保额总额</a:t>
            </a:r>
          </a:p>
        </p:txBody>
      </p:sp>
      <p:sp>
        <p:nvSpPr>
          <p:cNvPr id="65" name="文本框 64">
            <a:extLst>
              <a:ext uri="{FF2B5EF4-FFF2-40B4-BE49-F238E27FC236}">
                <a16:creationId xmlns:a16="http://schemas.microsoft.com/office/drawing/2014/main" id="{AFA82531-9690-47D6-BA9B-6FCCB60B6975}"/>
              </a:ext>
            </a:extLst>
          </p:cNvPr>
          <p:cNvSpPr txBox="1"/>
          <p:nvPr/>
        </p:nvSpPr>
        <p:spPr>
          <a:xfrm>
            <a:off x="2239425" y="4374162"/>
            <a:ext cx="1459702" cy="584775"/>
          </a:xfrm>
          <a:prstGeom prst="rect">
            <a:avLst/>
          </a:prstGeom>
          <a:solidFill>
            <a:schemeClr val="bg2">
              <a:lumMod val="90000"/>
            </a:schemeClr>
          </a:solidFill>
        </p:spPr>
        <p:txBody>
          <a:bodyPr wrap="square" rtlCol="0">
            <a:spAutoFit/>
          </a:bodyPr>
          <a:lstStyle/>
          <a:p>
            <a:r>
              <a:rPr lang="en-US" altLang="zh-CN" sz="1600" b="1" dirty="0"/>
              <a:t>1.</a:t>
            </a:r>
            <a:r>
              <a:rPr lang="zh-CN" altLang="en-US" sz="1600" b="1" dirty="0"/>
              <a:t>车险的折扣保费</a:t>
            </a:r>
          </a:p>
        </p:txBody>
      </p:sp>
      <p:sp>
        <p:nvSpPr>
          <p:cNvPr id="69" name="文本框 68">
            <a:extLst>
              <a:ext uri="{FF2B5EF4-FFF2-40B4-BE49-F238E27FC236}">
                <a16:creationId xmlns:a16="http://schemas.microsoft.com/office/drawing/2014/main" id="{8979EECB-C69C-4E46-96BF-B4138B958012}"/>
              </a:ext>
            </a:extLst>
          </p:cNvPr>
          <p:cNvSpPr txBox="1"/>
          <p:nvPr/>
        </p:nvSpPr>
        <p:spPr>
          <a:xfrm>
            <a:off x="6435831" y="2091447"/>
            <a:ext cx="2221287" cy="584775"/>
          </a:xfrm>
          <a:prstGeom prst="rect">
            <a:avLst/>
          </a:prstGeom>
          <a:solidFill>
            <a:schemeClr val="bg2">
              <a:lumMod val="90000"/>
            </a:schemeClr>
          </a:solidFill>
        </p:spPr>
        <p:txBody>
          <a:bodyPr wrap="square" rtlCol="0">
            <a:spAutoFit/>
          </a:bodyPr>
          <a:lstStyle/>
          <a:p>
            <a:r>
              <a:rPr lang="en-US" altLang="zh-CN" sz="1600" b="1" dirty="0"/>
              <a:t>5.</a:t>
            </a:r>
            <a:r>
              <a:rPr lang="zh-CN" altLang="en-US" sz="1600" b="1" dirty="0"/>
              <a:t>车价和车辆相关保额的大小比例</a:t>
            </a:r>
          </a:p>
        </p:txBody>
      </p:sp>
      <p:sp>
        <p:nvSpPr>
          <p:cNvPr id="71" name="文本框 70">
            <a:extLst>
              <a:ext uri="{FF2B5EF4-FFF2-40B4-BE49-F238E27FC236}">
                <a16:creationId xmlns:a16="http://schemas.microsoft.com/office/drawing/2014/main" id="{88768CD8-D45F-45CF-874F-267532EBC511}"/>
              </a:ext>
            </a:extLst>
          </p:cNvPr>
          <p:cNvSpPr txBox="1"/>
          <p:nvPr/>
        </p:nvSpPr>
        <p:spPr>
          <a:xfrm>
            <a:off x="9651002" y="3398225"/>
            <a:ext cx="1820060" cy="584775"/>
          </a:xfrm>
          <a:prstGeom prst="rect">
            <a:avLst/>
          </a:prstGeom>
          <a:solidFill>
            <a:schemeClr val="bg2">
              <a:lumMod val="90000"/>
            </a:schemeClr>
          </a:solidFill>
        </p:spPr>
        <p:txBody>
          <a:bodyPr wrap="square" rtlCol="0">
            <a:spAutoFit/>
          </a:bodyPr>
          <a:lstStyle/>
          <a:p>
            <a:r>
              <a:rPr lang="en-US" altLang="zh-CN" sz="1600" b="1" dirty="0"/>
              <a:t>7.</a:t>
            </a:r>
            <a:r>
              <a:rPr lang="zh-CN" altLang="en-US" sz="1600" b="1" dirty="0"/>
              <a:t>车价和车险保费总额的关系</a:t>
            </a:r>
          </a:p>
        </p:txBody>
      </p:sp>
      <p:sp>
        <p:nvSpPr>
          <p:cNvPr id="6" name="弧形 5">
            <a:extLst>
              <a:ext uri="{FF2B5EF4-FFF2-40B4-BE49-F238E27FC236}">
                <a16:creationId xmlns:a16="http://schemas.microsoft.com/office/drawing/2014/main" id="{6841E089-2DA0-4DE5-8E82-414FA8BF13AD}"/>
              </a:ext>
            </a:extLst>
          </p:cNvPr>
          <p:cNvSpPr/>
          <p:nvPr/>
        </p:nvSpPr>
        <p:spPr>
          <a:xfrm>
            <a:off x="5636945" y="3440533"/>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40DD77D3-F962-4CE5-A61C-32F13006CA42}"/>
              </a:ext>
            </a:extLst>
          </p:cNvPr>
          <p:cNvSpPr txBox="1"/>
          <p:nvPr/>
        </p:nvSpPr>
        <p:spPr>
          <a:xfrm>
            <a:off x="3565031" y="1360028"/>
            <a:ext cx="3148537" cy="584775"/>
          </a:xfrm>
          <a:prstGeom prst="rect">
            <a:avLst/>
          </a:prstGeom>
          <a:solidFill>
            <a:schemeClr val="bg2">
              <a:lumMod val="90000"/>
            </a:schemeClr>
          </a:solidFill>
        </p:spPr>
        <p:txBody>
          <a:bodyPr wrap="square" rtlCol="0">
            <a:spAutoFit/>
          </a:bodyPr>
          <a:lstStyle/>
          <a:p>
            <a:r>
              <a:rPr lang="en-US" altLang="zh-CN" sz="1600" b="1" dirty="0"/>
              <a:t>4.</a:t>
            </a:r>
            <a:r>
              <a:rPr lang="zh-CN" altLang="en-US" sz="1600" b="1" dirty="0"/>
              <a:t>五种车险的保费总额、保额总额，以及保费和保额的比例特征</a:t>
            </a:r>
          </a:p>
        </p:txBody>
      </p:sp>
      <p:cxnSp>
        <p:nvCxnSpPr>
          <p:cNvPr id="12" name="直接箭头连接符 11">
            <a:extLst>
              <a:ext uri="{FF2B5EF4-FFF2-40B4-BE49-F238E27FC236}">
                <a16:creationId xmlns:a16="http://schemas.microsoft.com/office/drawing/2014/main" id="{F63CE4AE-1DC6-4C36-9B05-DFA1A4FF8CD8}"/>
              </a:ext>
            </a:extLst>
          </p:cNvPr>
          <p:cNvCxnSpPr>
            <a:stCxn id="58" idx="1"/>
          </p:cNvCxnSpPr>
          <p:nvPr/>
        </p:nvCxnSpPr>
        <p:spPr>
          <a:xfrm flipH="1">
            <a:off x="3699127" y="2635826"/>
            <a:ext cx="494371" cy="2887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770275B-885C-4CB4-AC3B-A27132C67839}"/>
              </a:ext>
            </a:extLst>
          </p:cNvPr>
          <p:cNvCxnSpPr>
            <a:stCxn id="57" idx="1"/>
          </p:cNvCxnSpPr>
          <p:nvPr/>
        </p:nvCxnSpPr>
        <p:spPr>
          <a:xfrm flipH="1" flipV="1">
            <a:off x="3699127" y="3203737"/>
            <a:ext cx="494371" cy="215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BACCA69-0AAB-4420-B5EB-D83FEC2961C0}"/>
              </a:ext>
            </a:extLst>
          </p:cNvPr>
          <p:cNvCxnSpPr>
            <a:stCxn id="61" idx="1"/>
            <a:endCxn id="30" idx="1"/>
          </p:cNvCxnSpPr>
          <p:nvPr/>
        </p:nvCxnSpPr>
        <p:spPr>
          <a:xfrm flipH="1">
            <a:off x="3833360" y="5168485"/>
            <a:ext cx="360138" cy="4034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1D7A72E-406B-48C3-961C-EC60AC9FD7BF}"/>
              </a:ext>
            </a:extLst>
          </p:cNvPr>
          <p:cNvCxnSpPr>
            <a:stCxn id="28" idx="1"/>
          </p:cNvCxnSpPr>
          <p:nvPr/>
        </p:nvCxnSpPr>
        <p:spPr>
          <a:xfrm flipH="1" flipV="1">
            <a:off x="3833360" y="5813448"/>
            <a:ext cx="360138" cy="1597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B9C6478-F8DB-4193-B8B4-3B4AC0E83473}"/>
              </a:ext>
            </a:extLst>
          </p:cNvPr>
          <p:cNvCxnSpPr>
            <a:stCxn id="54" idx="3"/>
          </p:cNvCxnSpPr>
          <p:nvPr/>
        </p:nvCxnSpPr>
        <p:spPr>
          <a:xfrm>
            <a:off x="9106149" y="3001640"/>
            <a:ext cx="544853" cy="5942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E79CE4D1-1B67-443A-97A5-C24EE8300782}"/>
              </a:ext>
            </a:extLst>
          </p:cNvPr>
          <p:cNvCxnSpPr>
            <a:stCxn id="32" idx="3"/>
          </p:cNvCxnSpPr>
          <p:nvPr/>
        </p:nvCxnSpPr>
        <p:spPr>
          <a:xfrm flipV="1">
            <a:off x="9252867" y="3844549"/>
            <a:ext cx="398135" cy="6579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F3C839B-A377-4AF1-B008-6CD5E87F5847}"/>
              </a:ext>
            </a:extLst>
          </p:cNvPr>
          <p:cNvCxnSpPr/>
          <p:nvPr/>
        </p:nvCxnSpPr>
        <p:spPr>
          <a:xfrm>
            <a:off x="6061894" y="3051873"/>
            <a:ext cx="149674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3435BB45-C3DD-4E0B-887F-924A7523D7E4}"/>
              </a:ext>
            </a:extLst>
          </p:cNvPr>
          <p:cNvCxnSpPr>
            <a:cxnSpLocks/>
          </p:cNvCxnSpPr>
          <p:nvPr/>
        </p:nvCxnSpPr>
        <p:spPr>
          <a:xfrm>
            <a:off x="6372618" y="4502468"/>
            <a:ext cx="118601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DCB30630-2DA7-4790-94B4-48F6F86F051C}"/>
              </a:ext>
            </a:extLst>
          </p:cNvPr>
          <p:cNvCxnSpPr>
            <a:cxnSpLocks/>
          </p:cNvCxnSpPr>
          <p:nvPr/>
        </p:nvCxnSpPr>
        <p:spPr>
          <a:xfrm>
            <a:off x="6372618" y="4502469"/>
            <a:ext cx="118601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7836072E-3C02-42C1-888C-0888296D4681}"/>
              </a:ext>
            </a:extLst>
          </p:cNvPr>
          <p:cNvCxnSpPr>
            <a:cxnSpLocks/>
          </p:cNvCxnSpPr>
          <p:nvPr/>
        </p:nvCxnSpPr>
        <p:spPr>
          <a:xfrm>
            <a:off x="2239425" y="4209830"/>
            <a:ext cx="118601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任意多边形: 形状 32">
            <a:extLst>
              <a:ext uri="{FF2B5EF4-FFF2-40B4-BE49-F238E27FC236}">
                <a16:creationId xmlns:a16="http://schemas.microsoft.com/office/drawing/2014/main" id="{6314C21F-0846-4C17-9B09-CFC0B6C6D3D2}"/>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5" name="任意多边形: 形状 34">
            <a:extLst>
              <a:ext uri="{FF2B5EF4-FFF2-40B4-BE49-F238E27FC236}">
                <a16:creationId xmlns:a16="http://schemas.microsoft.com/office/drawing/2014/main" id="{B674C8AB-06AB-4618-8B70-FDE9B89762DC}"/>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37" name="文本框 36">
            <a:extLst>
              <a:ext uri="{FF2B5EF4-FFF2-40B4-BE49-F238E27FC236}">
                <a16:creationId xmlns:a16="http://schemas.microsoft.com/office/drawing/2014/main" id="{4D9B3F17-64F1-4F3B-A4D9-2D0F0498F114}"/>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39" name="文本框 38">
            <a:extLst>
              <a:ext uri="{FF2B5EF4-FFF2-40B4-BE49-F238E27FC236}">
                <a16:creationId xmlns:a16="http://schemas.microsoft.com/office/drawing/2014/main" id="{33030BF7-E4F5-46CD-935B-F6E919CC17D2}"/>
              </a:ext>
            </a:extLst>
          </p:cNvPr>
          <p:cNvSpPr txBox="1"/>
          <p:nvPr/>
        </p:nvSpPr>
        <p:spPr>
          <a:xfrm>
            <a:off x="1473289" y="334546"/>
            <a:ext cx="510909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车险相关特征</a:t>
            </a:r>
          </a:p>
        </p:txBody>
      </p:sp>
    </p:spTree>
    <p:extLst>
      <p:ext uri="{BB962C8B-B14F-4D97-AF65-F5344CB8AC3E}">
        <p14:creationId xmlns:p14="http://schemas.microsoft.com/office/powerpoint/2010/main" val="255719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BB1FADF-91A8-445F-B31A-75848B6461A6}"/>
              </a:ext>
            </a:extLst>
          </p:cNvPr>
          <p:cNvSpPr txBox="1"/>
          <p:nvPr/>
        </p:nvSpPr>
        <p:spPr>
          <a:xfrm>
            <a:off x="5773783" y="2573129"/>
            <a:ext cx="5956663" cy="3693319"/>
          </a:xfrm>
          <a:prstGeom prst="rect">
            <a:avLst/>
          </a:prstGeom>
          <a:noFill/>
        </p:spPr>
        <p:txBody>
          <a:bodyPr wrap="square" rtlCol="0">
            <a:spAutoFit/>
          </a:bodyPr>
          <a:lstStyle/>
          <a:p>
            <a:r>
              <a:rPr lang="zh-CN" altLang="en-US" dirty="0"/>
              <a:t>构造历史非车险保费的统计特征，用于刻画用户历史购买非车险的情况。</a:t>
            </a:r>
            <a:endParaRPr lang="en-US" altLang="zh-CN" dirty="0"/>
          </a:p>
          <a:p>
            <a:endParaRPr lang="en-US" altLang="zh-CN" dirty="0"/>
          </a:p>
          <a:p>
            <a:r>
              <a:rPr lang="zh-CN" altLang="en-US" dirty="0">
                <a:sym typeface="Wingdings 2" panose="05020102010507070707" pitchFamily="18" charset="2"/>
              </a:rPr>
              <a:t></a:t>
            </a:r>
            <a:r>
              <a:rPr lang="zh-CN" altLang="en-US" dirty="0"/>
              <a:t>每年相比前一年非车保费（保额）变化的差值，以及变化的方差、均值；</a:t>
            </a:r>
            <a:endParaRPr lang="en-US" altLang="zh-CN" dirty="0"/>
          </a:p>
          <a:p>
            <a:endParaRPr lang="en-US" altLang="zh-CN" dirty="0"/>
          </a:p>
          <a:p>
            <a:r>
              <a:rPr lang="zh-CN" altLang="en-US" dirty="0">
                <a:sym typeface="Wingdings 2" panose="05020102010507070707" pitchFamily="18" charset="2"/>
              </a:rPr>
              <a:t>每年</a:t>
            </a:r>
            <a:r>
              <a:rPr lang="zh-CN" altLang="en-US" dirty="0"/>
              <a:t>相比与前一年</a:t>
            </a:r>
            <a:r>
              <a:rPr lang="en-US" altLang="zh-CN" dirty="0"/>
              <a:t>,</a:t>
            </a:r>
            <a:r>
              <a:rPr lang="zh-CN" altLang="en-US" dirty="0"/>
              <a:t>保费（保额）增加</a:t>
            </a:r>
            <a:r>
              <a:rPr lang="en-US" altLang="zh-CN" dirty="0"/>
              <a:t>/</a:t>
            </a:r>
            <a:r>
              <a:rPr lang="zh-CN" altLang="en-US" dirty="0"/>
              <a:t>下降的年份计数；</a:t>
            </a:r>
            <a:endParaRPr lang="en-US" altLang="zh-CN" dirty="0"/>
          </a:p>
          <a:p>
            <a:endParaRPr lang="en-US" altLang="zh-CN" dirty="0"/>
          </a:p>
          <a:p>
            <a:r>
              <a:rPr lang="zh-CN" altLang="en-US" dirty="0">
                <a:sym typeface="Wingdings 2" panose="05020102010507070707" pitchFamily="18" charset="2"/>
              </a:rPr>
              <a:t>每年非车保费和保额的比例（只统计了</a:t>
            </a:r>
            <a:r>
              <a:rPr lang="en-US" altLang="zh-CN" dirty="0">
                <a:sym typeface="Wingdings 2" panose="05020102010507070707" pitchFamily="18" charset="2"/>
              </a:rPr>
              <a:t>20</a:t>
            </a:r>
            <a:r>
              <a:rPr lang="zh-CN" altLang="en-US" dirty="0">
                <a:sym typeface="Wingdings 2" panose="05020102010507070707" pitchFamily="18" charset="2"/>
              </a:rPr>
              <a:t>、</a:t>
            </a:r>
            <a:r>
              <a:rPr lang="en-US" altLang="zh-CN" dirty="0">
                <a:sym typeface="Wingdings 2" panose="05020102010507070707" pitchFamily="18" charset="2"/>
              </a:rPr>
              <a:t>19</a:t>
            </a:r>
            <a:r>
              <a:rPr lang="zh-CN" altLang="en-US" dirty="0">
                <a:sym typeface="Wingdings 2" panose="05020102010507070707" pitchFamily="18" charset="2"/>
              </a:rPr>
              <a:t>年）；</a:t>
            </a:r>
            <a:endParaRPr lang="en-US" altLang="zh-CN" dirty="0"/>
          </a:p>
          <a:p>
            <a:endParaRPr lang="en-US" altLang="zh-CN" dirty="0"/>
          </a:p>
          <a:p>
            <a:r>
              <a:rPr lang="zh-CN" altLang="en-US" dirty="0">
                <a:sym typeface="Wingdings 2" panose="05020102010507070707" pitchFamily="18" charset="2"/>
              </a:rPr>
              <a:t></a:t>
            </a:r>
            <a:r>
              <a:rPr lang="zh-CN" altLang="en-US" dirty="0"/>
              <a:t>近五年保费，保额，保费</a:t>
            </a:r>
            <a:r>
              <a:rPr lang="en-US" altLang="zh-CN" dirty="0"/>
              <a:t>/</a:t>
            </a:r>
            <a:r>
              <a:rPr lang="zh-CN" altLang="en-US" dirty="0"/>
              <a:t>保额的变化趋势（逐年增加</a:t>
            </a:r>
            <a:r>
              <a:rPr lang="en-US" altLang="zh-CN" dirty="0"/>
              <a:t>/</a:t>
            </a:r>
            <a:r>
              <a:rPr lang="zh-CN" altLang="en-US" dirty="0"/>
              <a:t>逐年减少</a:t>
            </a:r>
            <a:r>
              <a:rPr lang="en-US" altLang="zh-CN" dirty="0"/>
              <a:t>/</a:t>
            </a:r>
            <a:r>
              <a:rPr lang="zh-CN" altLang="en-US" dirty="0"/>
              <a:t>有增有减）。</a:t>
            </a:r>
            <a:endParaRPr lang="en-US" altLang="zh-CN" dirty="0"/>
          </a:p>
          <a:p>
            <a:endParaRPr lang="en-US" altLang="zh-CN" dirty="0"/>
          </a:p>
        </p:txBody>
      </p:sp>
      <p:sp>
        <p:nvSpPr>
          <p:cNvPr id="8" name="矩形: 圆角 7">
            <a:extLst>
              <a:ext uri="{FF2B5EF4-FFF2-40B4-BE49-F238E27FC236}">
                <a16:creationId xmlns:a16="http://schemas.microsoft.com/office/drawing/2014/main" id="{D73B9DDA-6BC3-497D-90D1-49CB89A6BC83}"/>
              </a:ext>
            </a:extLst>
          </p:cNvPr>
          <p:cNvSpPr/>
          <p:nvPr/>
        </p:nvSpPr>
        <p:spPr>
          <a:xfrm>
            <a:off x="672038" y="2512807"/>
            <a:ext cx="1828800" cy="57747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随车非车保费</a:t>
            </a:r>
          </a:p>
        </p:txBody>
      </p:sp>
      <p:sp>
        <p:nvSpPr>
          <p:cNvPr id="9" name="矩形: 圆角 8">
            <a:extLst>
              <a:ext uri="{FF2B5EF4-FFF2-40B4-BE49-F238E27FC236}">
                <a16:creationId xmlns:a16="http://schemas.microsoft.com/office/drawing/2014/main" id="{360EFFCB-7966-4A29-8FE3-95CEE93CF786}"/>
              </a:ext>
            </a:extLst>
          </p:cNvPr>
          <p:cNvSpPr/>
          <p:nvPr/>
        </p:nvSpPr>
        <p:spPr>
          <a:xfrm>
            <a:off x="670560" y="4010709"/>
            <a:ext cx="1828801" cy="57747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随车非车保额</a:t>
            </a:r>
          </a:p>
        </p:txBody>
      </p:sp>
      <p:sp>
        <p:nvSpPr>
          <p:cNvPr id="10" name="矩形: 圆角 9">
            <a:extLst>
              <a:ext uri="{FF2B5EF4-FFF2-40B4-BE49-F238E27FC236}">
                <a16:creationId xmlns:a16="http://schemas.microsoft.com/office/drawing/2014/main" id="{EF97629E-E328-4AEF-AB19-380C6ECAB0D4}"/>
              </a:ext>
            </a:extLst>
          </p:cNvPr>
          <p:cNvSpPr/>
          <p:nvPr/>
        </p:nvSpPr>
        <p:spPr>
          <a:xfrm>
            <a:off x="3222172" y="1860733"/>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16</a:t>
            </a:r>
            <a:r>
              <a:rPr lang="zh-CN" altLang="en-US" dirty="0">
                <a:solidFill>
                  <a:schemeClr val="tx1"/>
                </a:solidFill>
              </a:rPr>
              <a:t>年</a:t>
            </a:r>
          </a:p>
        </p:txBody>
      </p:sp>
      <p:sp>
        <p:nvSpPr>
          <p:cNvPr id="11" name="矩形: 圆角 10">
            <a:extLst>
              <a:ext uri="{FF2B5EF4-FFF2-40B4-BE49-F238E27FC236}">
                <a16:creationId xmlns:a16="http://schemas.microsoft.com/office/drawing/2014/main" id="{DA7CD0D7-9A7F-471A-A8D5-EC61A699BB14}"/>
              </a:ext>
            </a:extLst>
          </p:cNvPr>
          <p:cNvSpPr/>
          <p:nvPr/>
        </p:nvSpPr>
        <p:spPr>
          <a:xfrm>
            <a:off x="3222172" y="2779487"/>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17</a:t>
            </a:r>
            <a:r>
              <a:rPr lang="zh-CN" altLang="en-US" dirty="0">
                <a:solidFill>
                  <a:schemeClr val="tx1"/>
                </a:solidFill>
              </a:rPr>
              <a:t>年</a:t>
            </a:r>
          </a:p>
        </p:txBody>
      </p:sp>
      <p:sp>
        <p:nvSpPr>
          <p:cNvPr id="12" name="矩形: 圆角 11">
            <a:extLst>
              <a:ext uri="{FF2B5EF4-FFF2-40B4-BE49-F238E27FC236}">
                <a16:creationId xmlns:a16="http://schemas.microsoft.com/office/drawing/2014/main" id="{25710542-607B-468D-8076-D7343FF0A235}"/>
              </a:ext>
            </a:extLst>
          </p:cNvPr>
          <p:cNvSpPr/>
          <p:nvPr/>
        </p:nvSpPr>
        <p:spPr>
          <a:xfrm>
            <a:off x="3222172" y="3698241"/>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19</a:t>
            </a:r>
            <a:r>
              <a:rPr lang="zh-CN" altLang="en-US" dirty="0">
                <a:solidFill>
                  <a:schemeClr val="tx1"/>
                </a:solidFill>
              </a:rPr>
              <a:t>年</a:t>
            </a:r>
          </a:p>
        </p:txBody>
      </p:sp>
      <p:sp>
        <p:nvSpPr>
          <p:cNvPr id="13" name="矩形: 圆角 12">
            <a:extLst>
              <a:ext uri="{FF2B5EF4-FFF2-40B4-BE49-F238E27FC236}">
                <a16:creationId xmlns:a16="http://schemas.microsoft.com/office/drawing/2014/main" id="{5A1E8B68-EB83-47EC-8B85-143A565D8DE3}"/>
              </a:ext>
            </a:extLst>
          </p:cNvPr>
          <p:cNvSpPr/>
          <p:nvPr/>
        </p:nvSpPr>
        <p:spPr>
          <a:xfrm>
            <a:off x="3222172" y="4611916"/>
            <a:ext cx="1828800" cy="577479"/>
          </a:xfrm>
          <a:prstGeom prst="roundRect">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20</a:t>
            </a:r>
            <a:r>
              <a:rPr lang="zh-CN" altLang="en-US" dirty="0">
                <a:solidFill>
                  <a:schemeClr val="tx1"/>
                </a:solidFill>
              </a:rPr>
              <a:t>年</a:t>
            </a:r>
          </a:p>
        </p:txBody>
      </p:sp>
      <p:cxnSp>
        <p:nvCxnSpPr>
          <p:cNvPr id="14" name="直接箭头连接符 13">
            <a:extLst>
              <a:ext uri="{FF2B5EF4-FFF2-40B4-BE49-F238E27FC236}">
                <a16:creationId xmlns:a16="http://schemas.microsoft.com/office/drawing/2014/main" id="{60AE27EC-52A3-457A-8D2D-294E08F254FA}"/>
              </a:ext>
            </a:extLst>
          </p:cNvPr>
          <p:cNvCxnSpPr>
            <a:stCxn id="8" idx="3"/>
            <a:endCxn id="10" idx="1"/>
          </p:cNvCxnSpPr>
          <p:nvPr/>
        </p:nvCxnSpPr>
        <p:spPr>
          <a:xfrm flipV="1">
            <a:off x="2500838" y="2149473"/>
            <a:ext cx="721334" cy="65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192E0C0-4812-4355-BB69-5B9707E3A350}"/>
              </a:ext>
            </a:extLst>
          </p:cNvPr>
          <p:cNvCxnSpPr>
            <a:stCxn id="8" idx="3"/>
            <a:endCxn id="11" idx="1"/>
          </p:cNvCxnSpPr>
          <p:nvPr/>
        </p:nvCxnSpPr>
        <p:spPr>
          <a:xfrm>
            <a:off x="2500838" y="2801547"/>
            <a:ext cx="721334" cy="26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C35FAB9-6CC7-46F6-8836-052D0DEC1A3C}"/>
              </a:ext>
            </a:extLst>
          </p:cNvPr>
          <p:cNvCxnSpPr>
            <a:stCxn id="8" idx="3"/>
            <a:endCxn id="12" idx="1"/>
          </p:cNvCxnSpPr>
          <p:nvPr/>
        </p:nvCxnSpPr>
        <p:spPr>
          <a:xfrm>
            <a:off x="2500838" y="2801547"/>
            <a:ext cx="721334" cy="118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utoShape 3">
            <a:extLst>
              <a:ext uri="{FF2B5EF4-FFF2-40B4-BE49-F238E27FC236}">
                <a16:creationId xmlns:a16="http://schemas.microsoft.com/office/drawing/2014/main" id="{BA4F1AAC-3DBE-47A7-B910-F14A11B44D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1" name="直接箭头连接符 20">
            <a:extLst>
              <a:ext uri="{FF2B5EF4-FFF2-40B4-BE49-F238E27FC236}">
                <a16:creationId xmlns:a16="http://schemas.microsoft.com/office/drawing/2014/main" id="{2C0EF1EA-BD9A-45A1-AB8F-0D2AF07CE7D1}"/>
              </a:ext>
            </a:extLst>
          </p:cNvPr>
          <p:cNvCxnSpPr>
            <a:cxnSpLocks/>
            <a:stCxn id="8" idx="3"/>
            <a:endCxn id="13" idx="1"/>
          </p:cNvCxnSpPr>
          <p:nvPr/>
        </p:nvCxnSpPr>
        <p:spPr>
          <a:xfrm>
            <a:off x="2500838" y="2801547"/>
            <a:ext cx="721334" cy="209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101DD00-2788-45F0-9EA4-C40032CC866F}"/>
              </a:ext>
            </a:extLst>
          </p:cNvPr>
          <p:cNvCxnSpPr>
            <a:cxnSpLocks/>
            <a:stCxn id="9" idx="3"/>
            <a:endCxn id="10" idx="1"/>
          </p:cNvCxnSpPr>
          <p:nvPr/>
        </p:nvCxnSpPr>
        <p:spPr>
          <a:xfrm flipV="1">
            <a:off x="2499361" y="2149473"/>
            <a:ext cx="722811" cy="2149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55B52AF-6714-4E86-99D6-29F9787A0505}"/>
              </a:ext>
            </a:extLst>
          </p:cNvPr>
          <p:cNvCxnSpPr>
            <a:cxnSpLocks/>
            <a:stCxn id="9" idx="3"/>
            <a:endCxn id="11" idx="1"/>
          </p:cNvCxnSpPr>
          <p:nvPr/>
        </p:nvCxnSpPr>
        <p:spPr>
          <a:xfrm flipV="1">
            <a:off x="2499361" y="3068227"/>
            <a:ext cx="722811" cy="123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4AD51C8-D4BB-43C4-9FD0-7D4DB6C31B2D}"/>
              </a:ext>
            </a:extLst>
          </p:cNvPr>
          <p:cNvCxnSpPr>
            <a:cxnSpLocks/>
            <a:stCxn id="9" idx="3"/>
            <a:endCxn id="12" idx="1"/>
          </p:cNvCxnSpPr>
          <p:nvPr/>
        </p:nvCxnSpPr>
        <p:spPr>
          <a:xfrm flipV="1">
            <a:off x="2499361" y="3986981"/>
            <a:ext cx="722811" cy="312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3BF6482-664A-4451-B295-3AEE90AA2FC2}"/>
              </a:ext>
            </a:extLst>
          </p:cNvPr>
          <p:cNvCxnSpPr>
            <a:cxnSpLocks/>
            <a:stCxn id="9" idx="3"/>
            <a:endCxn id="13" idx="1"/>
          </p:cNvCxnSpPr>
          <p:nvPr/>
        </p:nvCxnSpPr>
        <p:spPr>
          <a:xfrm>
            <a:off x="2499361" y="4299449"/>
            <a:ext cx="722811" cy="60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箭头: 右弧形 35">
            <a:extLst>
              <a:ext uri="{FF2B5EF4-FFF2-40B4-BE49-F238E27FC236}">
                <a16:creationId xmlns:a16="http://schemas.microsoft.com/office/drawing/2014/main" id="{3ED65093-BF1F-4332-B0C0-88DDC8C4CF52}"/>
              </a:ext>
            </a:extLst>
          </p:cNvPr>
          <p:cNvSpPr/>
          <p:nvPr/>
        </p:nvSpPr>
        <p:spPr>
          <a:xfrm>
            <a:off x="5155474" y="2055223"/>
            <a:ext cx="269966" cy="10130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箭头: 右弧形 36">
            <a:extLst>
              <a:ext uri="{FF2B5EF4-FFF2-40B4-BE49-F238E27FC236}">
                <a16:creationId xmlns:a16="http://schemas.microsoft.com/office/drawing/2014/main" id="{EA2A12C4-9CC9-4235-9E78-09C6D210ED52}"/>
              </a:ext>
            </a:extLst>
          </p:cNvPr>
          <p:cNvSpPr/>
          <p:nvPr/>
        </p:nvSpPr>
        <p:spPr>
          <a:xfrm>
            <a:off x="5155474" y="3116501"/>
            <a:ext cx="361403" cy="8704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箭头: 右弧形 37">
            <a:extLst>
              <a:ext uri="{FF2B5EF4-FFF2-40B4-BE49-F238E27FC236}">
                <a16:creationId xmlns:a16="http://schemas.microsoft.com/office/drawing/2014/main" id="{413F28D0-71B6-496A-8A96-F00C8D57ED14}"/>
              </a:ext>
            </a:extLst>
          </p:cNvPr>
          <p:cNvSpPr/>
          <p:nvPr/>
        </p:nvSpPr>
        <p:spPr>
          <a:xfrm>
            <a:off x="5172892" y="4035255"/>
            <a:ext cx="269966" cy="10130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文本框 25">
            <a:extLst>
              <a:ext uri="{FF2B5EF4-FFF2-40B4-BE49-F238E27FC236}">
                <a16:creationId xmlns:a16="http://schemas.microsoft.com/office/drawing/2014/main" id="{B5A36CDF-2872-4AF7-A26F-B8C93BDE3CD5}"/>
              </a:ext>
            </a:extLst>
          </p:cNvPr>
          <p:cNvSpPr txBox="1"/>
          <p:nvPr/>
        </p:nvSpPr>
        <p:spPr>
          <a:xfrm>
            <a:off x="5704112" y="1237883"/>
            <a:ext cx="6096000" cy="1200329"/>
          </a:xfrm>
          <a:prstGeom prst="rect">
            <a:avLst/>
          </a:prstGeom>
          <a:noFill/>
        </p:spPr>
        <p:txBody>
          <a:bodyPr wrap="square">
            <a:spAutoFit/>
          </a:bodyPr>
          <a:lstStyle/>
          <a:p>
            <a:r>
              <a:rPr lang="zh-CN" altLang="en-US" dirty="0"/>
              <a:t>考虑历史购买非车险的保费保额的数值大小可能会直接影响用户现在购买非车险保费。</a:t>
            </a:r>
            <a:endParaRPr lang="en-US" altLang="zh-CN" dirty="0"/>
          </a:p>
          <a:p>
            <a:r>
              <a:rPr lang="zh-CN" altLang="en-US" i="1" dirty="0"/>
              <a:t>（</a:t>
            </a:r>
            <a:r>
              <a:rPr lang="en-US" altLang="zh-CN" b="1" i="1" dirty="0"/>
              <a:t>18</a:t>
            </a:r>
            <a:r>
              <a:rPr lang="zh-CN" altLang="en-US" b="1" i="1" dirty="0"/>
              <a:t>年</a:t>
            </a:r>
            <a:r>
              <a:rPr lang="zh-CN" altLang="en-US" i="1" dirty="0"/>
              <a:t>的数据存在</a:t>
            </a:r>
            <a:r>
              <a:rPr lang="zh-CN" altLang="en-US" b="1" i="1" dirty="0"/>
              <a:t>大量的缺失且只有少量非零值</a:t>
            </a:r>
            <a:r>
              <a:rPr lang="zh-CN" altLang="en-US" i="1" dirty="0"/>
              <a:t>，因此最后去掉了</a:t>
            </a:r>
            <a:r>
              <a:rPr lang="en-US" altLang="zh-CN" i="1" dirty="0"/>
              <a:t>18</a:t>
            </a:r>
            <a:r>
              <a:rPr lang="zh-CN" altLang="en-US" i="1" dirty="0"/>
              <a:t>年的数据）</a:t>
            </a:r>
            <a:endParaRPr lang="en-US" altLang="zh-CN" i="1" dirty="0"/>
          </a:p>
        </p:txBody>
      </p:sp>
      <p:sp>
        <p:nvSpPr>
          <p:cNvPr id="23" name="任意多边形: 形状 22">
            <a:extLst>
              <a:ext uri="{FF2B5EF4-FFF2-40B4-BE49-F238E27FC236}">
                <a16:creationId xmlns:a16="http://schemas.microsoft.com/office/drawing/2014/main" id="{CA555B7C-E1AC-46AE-B198-A12163EF3A68}"/>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5" name="任意多边形: 形状 24">
            <a:extLst>
              <a:ext uri="{FF2B5EF4-FFF2-40B4-BE49-F238E27FC236}">
                <a16:creationId xmlns:a16="http://schemas.microsoft.com/office/drawing/2014/main" id="{4C4A993E-A663-4A8B-9091-C910447F4F7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 name="文本框 27">
            <a:extLst>
              <a:ext uri="{FF2B5EF4-FFF2-40B4-BE49-F238E27FC236}">
                <a16:creationId xmlns:a16="http://schemas.microsoft.com/office/drawing/2014/main" id="{5C726F8C-AF8B-48E4-A733-0AD0D74B59A9}"/>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29" name="文本框 28">
            <a:extLst>
              <a:ext uri="{FF2B5EF4-FFF2-40B4-BE49-F238E27FC236}">
                <a16:creationId xmlns:a16="http://schemas.microsoft.com/office/drawing/2014/main" id="{4BD93C18-E51E-4190-B27B-248E301823D0}"/>
              </a:ext>
            </a:extLst>
          </p:cNvPr>
          <p:cNvSpPr txBox="1"/>
          <p:nvPr/>
        </p:nvSpPr>
        <p:spPr>
          <a:xfrm>
            <a:off x="1473289" y="334546"/>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历史非车险特征</a:t>
            </a:r>
          </a:p>
        </p:txBody>
      </p:sp>
    </p:spTree>
    <p:extLst>
      <p:ext uri="{BB962C8B-B14F-4D97-AF65-F5344CB8AC3E}">
        <p14:creationId xmlns:p14="http://schemas.microsoft.com/office/powerpoint/2010/main" val="375521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2ED6CE7D-D3BE-4DC3-9797-4D76F1689B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a:extLst>
              <a:ext uri="{FF2B5EF4-FFF2-40B4-BE49-F238E27FC236}">
                <a16:creationId xmlns:a16="http://schemas.microsoft.com/office/drawing/2014/main" id="{27738106-3F05-43B4-8C9E-1351DABCD271}"/>
              </a:ext>
            </a:extLst>
          </p:cNvPr>
          <p:cNvSpPr txBox="1"/>
          <p:nvPr/>
        </p:nvSpPr>
        <p:spPr>
          <a:xfrm>
            <a:off x="5123711" y="1629258"/>
            <a:ext cx="5748972" cy="3416320"/>
          </a:xfrm>
          <a:prstGeom prst="rect">
            <a:avLst/>
          </a:prstGeom>
          <a:noFill/>
        </p:spPr>
        <p:txBody>
          <a:bodyPr wrap="square" rtlCol="0">
            <a:spAutoFit/>
          </a:bodyPr>
          <a:lstStyle/>
          <a:p>
            <a:r>
              <a:rPr lang="zh-CN" altLang="en-US" dirty="0"/>
              <a:t>近五年内，随车非车保费相比前一年</a:t>
            </a:r>
            <a:r>
              <a:rPr lang="zh-CN" altLang="en-US" b="1" dirty="0"/>
              <a:t>保费 增加</a:t>
            </a:r>
            <a:r>
              <a:rPr lang="en-US" altLang="zh-CN" b="1" dirty="0"/>
              <a:t>/</a:t>
            </a:r>
            <a:r>
              <a:rPr lang="zh-CN" altLang="en-US" b="1" dirty="0"/>
              <a:t>减少的年份数</a:t>
            </a:r>
            <a:r>
              <a:rPr lang="zh-CN" altLang="en-US" dirty="0"/>
              <a:t>。</a:t>
            </a:r>
            <a:endParaRPr lang="en-US" altLang="zh-CN" dirty="0"/>
          </a:p>
          <a:p>
            <a:endParaRPr lang="en-US" altLang="zh-CN" dirty="0"/>
          </a:p>
          <a:p>
            <a:endParaRPr lang="en-US" altLang="zh-CN" dirty="0"/>
          </a:p>
          <a:p>
            <a:r>
              <a:rPr lang="zh-CN" altLang="en-US" dirty="0"/>
              <a:t>其中</a:t>
            </a:r>
            <a:r>
              <a:rPr lang="en-US" altLang="zh-CN" dirty="0"/>
              <a:t>0</a:t>
            </a:r>
            <a:r>
              <a:rPr lang="zh-CN" altLang="en-US" dirty="0"/>
              <a:t>表示过去五年内每年的非车险保费相比前一年都没有增加</a:t>
            </a:r>
            <a:r>
              <a:rPr lang="zh-CN" altLang="en-US" dirty="0">
                <a:sym typeface="Wingdings" panose="05000000000000000000" pitchFamily="2" charset="2"/>
              </a:rPr>
              <a:t>，</a:t>
            </a:r>
            <a:r>
              <a:rPr lang="en-US" altLang="zh-CN" dirty="0">
                <a:sym typeface="Wingdings" panose="05000000000000000000" pitchFamily="2" charset="2"/>
              </a:rPr>
              <a:t> </a:t>
            </a:r>
            <a:r>
              <a:rPr lang="zh-CN" altLang="en-US" dirty="0"/>
              <a:t>可能是部分用户近五年都可能没有随车非车保费的购买。</a:t>
            </a:r>
            <a:endParaRPr lang="en-US" altLang="zh-CN" dirty="0"/>
          </a:p>
          <a:p>
            <a:endParaRPr lang="en-US" altLang="zh-CN" dirty="0"/>
          </a:p>
          <a:p>
            <a:r>
              <a:rPr lang="zh-CN" altLang="en-US" dirty="0"/>
              <a:t>通过分析增加年份数</a:t>
            </a:r>
            <a:r>
              <a:rPr lang="en-US" altLang="zh-CN" dirty="0"/>
              <a:t>1</a:t>
            </a:r>
            <a:r>
              <a:rPr lang="zh-CN" altLang="en-US" dirty="0"/>
              <a:t>，</a:t>
            </a:r>
            <a:r>
              <a:rPr lang="en-US" altLang="zh-CN" dirty="0"/>
              <a:t>2</a:t>
            </a:r>
            <a:r>
              <a:rPr lang="zh-CN" altLang="en-US" dirty="0"/>
              <a:t>，</a:t>
            </a:r>
            <a:r>
              <a:rPr lang="en-US" altLang="zh-CN" dirty="0"/>
              <a:t>3</a:t>
            </a:r>
            <a:r>
              <a:rPr lang="zh-CN" altLang="en-US" dirty="0"/>
              <a:t>发现，</a:t>
            </a:r>
            <a:r>
              <a:rPr lang="zh-CN" altLang="en-US" b="1" dirty="0"/>
              <a:t>保费增加的年份数越高，购买非车险的保费也会更高。</a:t>
            </a:r>
            <a:r>
              <a:rPr lang="zh-CN" altLang="en-US" dirty="0"/>
              <a:t>（左边上面的图）</a:t>
            </a:r>
            <a:endParaRPr lang="en-US" altLang="zh-CN" dirty="0"/>
          </a:p>
          <a:p>
            <a:r>
              <a:rPr lang="zh-CN" altLang="en-US" dirty="0"/>
              <a:t>反之同理，对于保费减少的年份数而言，</a:t>
            </a:r>
            <a:r>
              <a:rPr lang="zh-CN" altLang="en-US" b="1" dirty="0"/>
              <a:t>减少的年份数越多，购买非车险的保费是会更低。</a:t>
            </a:r>
            <a:r>
              <a:rPr lang="zh-CN" altLang="en-US" dirty="0"/>
              <a:t>（左边下面的图）</a:t>
            </a:r>
          </a:p>
        </p:txBody>
      </p:sp>
      <p:pic>
        <p:nvPicPr>
          <p:cNvPr id="6" name="图片 5">
            <a:extLst>
              <a:ext uri="{FF2B5EF4-FFF2-40B4-BE49-F238E27FC236}">
                <a16:creationId xmlns:a16="http://schemas.microsoft.com/office/drawing/2014/main" id="{70BA20ED-ED4A-4A12-B976-B4F0180864E1}"/>
              </a:ext>
            </a:extLst>
          </p:cNvPr>
          <p:cNvPicPr>
            <a:picLocks noChangeAspect="1"/>
          </p:cNvPicPr>
          <p:nvPr/>
        </p:nvPicPr>
        <p:blipFill>
          <a:blip r:embed="rId3"/>
          <a:stretch>
            <a:fillRect/>
          </a:stretch>
        </p:blipFill>
        <p:spPr>
          <a:xfrm>
            <a:off x="1015914" y="1328216"/>
            <a:ext cx="3386368" cy="4832304"/>
          </a:xfrm>
          <a:prstGeom prst="rect">
            <a:avLst/>
          </a:prstGeom>
        </p:spPr>
      </p:pic>
      <p:sp>
        <p:nvSpPr>
          <p:cNvPr id="7" name="任意多边形: 形状 6">
            <a:extLst>
              <a:ext uri="{FF2B5EF4-FFF2-40B4-BE49-F238E27FC236}">
                <a16:creationId xmlns:a16="http://schemas.microsoft.com/office/drawing/2014/main" id="{C9F1B157-5F43-42EB-BB8F-3451635A6F33}"/>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 name="任意多边形: 形状 7">
            <a:extLst>
              <a:ext uri="{FF2B5EF4-FFF2-40B4-BE49-F238E27FC236}">
                <a16:creationId xmlns:a16="http://schemas.microsoft.com/office/drawing/2014/main" id="{D792A9CF-078B-4B5E-A5A3-477D4EECB6AA}"/>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9" name="文本框 8">
            <a:extLst>
              <a:ext uri="{FF2B5EF4-FFF2-40B4-BE49-F238E27FC236}">
                <a16:creationId xmlns:a16="http://schemas.microsoft.com/office/drawing/2014/main" id="{208CBE05-0C7B-4269-A33D-2AD98B4D73C5}"/>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10" name="文本框 9">
            <a:extLst>
              <a:ext uri="{FF2B5EF4-FFF2-40B4-BE49-F238E27FC236}">
                <a16:creationId xmlns:a16="http://schemas.microsoft.com/office/drawing/2014/main" id="{D837FBD3-0D36-4C7A-ABE0-4CD264801467}"/>
              </a:ext>
            </a:extLst>
          </p:cNvPr>
          <p:cNvSpPr txBox="1"/>
          <p:nvPr/>
        </p:nvSpPr>
        <p:spPr>
          <a:xfrm>
            <a:off x="1473289" y="334546"/>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历史非车险特征</a:t>
            </a:r>
          </a:p>
        </p:txBody>
      </p:sp>
    </p:spTree>
    <p:extLst>
      <p:ext uri="{BB962C8B-B14F-4D97-AF65-F5344CB8AC3E}">
        <p14:creationId xmlns:p14="http://schemas.microsoft.com/office/powerpoint/2010/main" val="5908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0354B4-FB33-4A64-9CE1-3C4F8E9C6F96}"/>
              </a:ext>
            </a:extLst>
          </p:cNvPr>
          <p:cNvPicPr>
            <a:picLocks noChangeAspect="1"/>
          </p:cNvPicPr>
          <p:nvPr/>
        </p:nvPicPr>
        <p:blipFill>
          <a:blip r:embed="rId3"/>
          <a:stretch>
            <a:fillRect/>
          </a:stretch>
        </p:blipFill>
        <p:spPr>
          <a:xfrm>
            <a:off x="731520" y="2145323"/>
            <a:ext cx="7221050" cy="3822567"/>
          </a:xfrm>
          <a:prstGeom prst="rect">
            <a:avLst/>
          </a:prstGeom>
        </p:spPr>
      </p:pic>
      <p:sp>
        <p:nvSpPr>
          <p:cNvPr id="9" name="文本框 8">
            <a:extLst>
              <a:ext uri="{FF2B5EF4-FFF2-40B4-BE49-F238E27FC236}">
                <a16:creationId xmlns:a16="http://schemas.microsoft.com/office/drawing/2014/main" id="{41E3A63C-6D84-4AF6-ACF6-FA6EBEC6D7D0}"/>
              </a:ext>
            </a:extLst>
          </p:cNvPr>
          <p:cNvSpPr txBox="1"/>
          <p:nvPr/>
        </p:nvSpPr>
        <p:spPr>
          <a:xfrm>
            <a:off x="731520" y="1560312"/>
            <a:ext cx="5691555" cy="338554"/>
          </a:xfrm>
          <a:prstGeom prst="rect">
            <a:avLst/>
          </a:prstGeom>
          <a:noFill/>
        </p:spPr>
        <p:txBody>
          <a:bodyPr wrap="square" rtlCol="0">
            <a:spAutoFit/>
          </a:bodyPr>
          <a:lstStyle/>
          <a:p>
            <a:r>
              <a:rPr lang="en-US" altLang="zh-CN" sz="1600" dirty="0" err="1"/>
              <a:t>Lightgbm</a:t>
            </a:r>
            <a:r>
              <a:rPr lang="zh-CN" altLang="en-US" sz="1600" dirty="0"/>
              <a:t>模型输出特征重要度，降序排序，选择</a:t>
            </a:r>
            <a:r>
              <a:rPr lang="en-US" altLang="zh-CN" sz="1600" dirty="0"/>
              <a:t>top20</a:t>
            </a:r>
            <a:r>
              <a:rPr lang="zh-CN" altLang="en-US" sz="1600" dirty="0"/>
              <a:t>可视化</a:t>
            </a:r>
          </a:p>
        </p:txBody>
      </p:sp>
      <p:sp>
        <p:nvSpPr>
          <p:cNvPr id="10" name="矩形: 圆角 9">
            <a:extLst>
              <a:ext uri="{FF2B5EF4-FFF2-40B4-BE49-F238E27FC236}">
                <a16:creationId xmlns:a16="http://schemas.microsoft.com/office/drawing/2014/main" id="{F04633B3-15CC-4DF7-9E27-953003D803A4}"/>
              </a:ext>
            </a:extLst>
          </p:cNvPr>
          <p:cNvSpPr/>
          <p:nvPr/>
        </p:nvSpPr>
        <p:spPr>
          <a:xfrm>
            <a:off x="8932984" y="2145323"/>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1.</a:t>
            </a:r>
            <a:r>
              <a:rPr lang="zh-CN" altLang="en-US" sz="1600" dirty="0"/>
              <a:t>机构</a:t>
            </a:r>
          </a:p>
        </p:txBody>
      </p:sp>
      <p:sp>
        <p:nvSpPr>
          <p:cNvPr id="11" name="矩形: 圆角 10">
            <a:extLst>
              <a:ext uri="{FF2B5EF4-FFF2-40B4-BE49-F238E27FC236}">
                <a16:creationId xmlns:a16="http://schemas.microsoft.com/office/drawing/2014/main" id="{0D804E01-26D5-47D3-B573-0BF5505CA83B}"/>
              </a:ext>
            </a:extLst>
          </p:cNvPr>
          <p:cNvSpPr/>
          <p:nvPr/>
        </p:nvSpPr>
        <p:spPr>
          <a:xfrm>
            <a:off x="8932984" y="2905780"/>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2.</a:t>
            </a:r>
            <a:r>
              <a:rPr lang="zh-CN" altLang="en-US" sz="1600" dirty="0"/>
              <a:t>提前续保时间</a:t>
            </a:r>
          </a:p>
        </p:txBody>
      </p:sp>
      <p:sp>
        <p:nvSpPr>
          <p:cNvPr id="12" name="矩形: 圆角 11">
            <a:extLst>
              <a:ext uri="{FF2B5EF4-FFF2-40B4-BE49-F238E27FC236}">
                <a16:creationId xmlns:a16="http://schemas.microsoft.com/office/drawing/2014/main" id="{A6847998-6B54-4BC8-93B7-19DA8EC51CF2}"/>
              </a:ext>
            </a:extLst>
          </p:cNvPr>
          <p:cNvSpPr/>
          <p:nvPr/>
        </p:nvSpPr>
        <p:spPr>
          <a:xfrm>
            <a:off x="8932984" y="3728359"/>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3.</a:t>
            </a:r>
            <a:r>
              <a:rPr lang="zh-CN" altLang="en-US" sz="1600" dirty="0"/>
              <a:t>近一年的活跃天数</a:t>
            </a:r>
          </a:p>
        </p:txBody>
      </p:sp>
      <p:sp>
        <p:nvSpPr>
          <p:cNvPr id="13" name="矩形: 圆角 12">
            <a:extLst>
              <a:ext uri="{FF2B5EF4-FFF2-40B4-BE49-F238E27FC236}">
                <a16:creationId xmlns:a16="http://schemas.microsoft.com/office/drawing/2014/main" id="{0CC38E09-8A39-420D-8160-BF6DE727E9D0}"/>
              </a:ext>
            </a:extLst>
          </p:cNvPr>
          <p:cNvSpPr/>
          <p:nvPr/>
        </p:nvSpPr>
        <p:spPr>
          <a:xfrm>
            <a:off x="8932984" y="4613451"/>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4.</a:t>
            </a:r>
            <a:r>
              <a:rPr lang="zh-CN" altLang="en-US" sz="1600" dirty="0"/>
              <a:t>新车价格和车损保额的比例</a:t>
            </a:r>
          </a:p>
        </p:txBody>
      </p:sp>
      <p:sp>
        <p:nvSpPr>
          <p:cNvPr id="14" name="矩形: 圆角 13">
            <a:extLst>
              <a:ext uri="{FF2B5EF4-FFF2-40B4-BE49-F238E27FC236}">
                <a16:creationId xmlns:a16="http://schemas.microsoft.com/office/drawing/2014/main" id="{B19FA913-D071-4608-9E89-2B99417AC2DF}"/>
              </a:ext>
            </a:extLst>
          </p:cNvPr>
          <p:cNvSpPr/>
          <p:nvPr/>
        </p:nvSpPr>
        <p:spPr>
          <a:xfrm>
            <a:off x="8932984" y="5444670"/>
            <a:ext cx="1729154" cy="5232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t>5.</a:t>
            </a:r>
            <a:r>
              <a:rPr lang="zh-CN" altLang="en-US" sz="1600" dirty="0"/>
              <a:t>车型的频数编码特征</a:t>
            </a:r>
          </a:p>
        </p:txBody>
      </p:sp>
      <p:sp>
        <p:nvSpPr>
          <p:cNvPr id="15" name="任意多边形: 形状 14">
            <a:extLst>
              <a:ext uri="{FF2B5EF4-FFF2-40B4-BE49-F238E27FC236}">
                <a16:creationId xmlns:a16="http://schemas.microsoft.com/office/drawing/2014/main" id="{E373E0B5-A1D2-4D39-A0F4-608B32506A1D}"/>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6" name="任意多边形: 形状 15">
            <a:extLst>
              <a:ext uri="{FF2B5EF4-FFF2-40B4-BE49-F238E27FC236}">
                <a16:creationId xmlns:a16="http://schemas.microsoft.com/office/drawing/2014/main" id="{FD3AB8D8-B331-4B1B-A307-805029570C7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7" name="文本框 16">
            <a:extLst>
              <a:ext uri="{FF2B5EF4-FFF2-40B4-BE49-F238E27FC236}">
                <a16:creationId xmlns:a16="http://schemas.microsoft.com/office/drawing/2014/main" id="{3D7437E3-4BD5-41B6-94FF-198D3483756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sp>
        <p:nvSpPr>
          <p:cNvPr id="18" name="文本框 17">
            <a:extLst>
              <a:ext uri="{FF2B5EF4-FFF2-40B4-BE49-F238E27FC236}">
                <a16:creationId xmlns:a16="http://schemas.microsoft.com/office/drawing/2014/main" id="{C24217DC-49A0-45CF-83B5-80BC8463E739}"/>
              </a:ext>
            </a:extLst>
          </p:cNvPr>
          <p:cNvSpPr txBox="1"/>
          <p:nvPr/>
        </p:nvSpPr>
        <p:spPr>
          <a:xfrm>
            <a:off x="1473289" y="334546"/>
            <a:ext cx="46987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特征工程</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特征重要度</a:t>
            </a:r>
          </a:p>
        </p:txBody>
      </p:sp>
    </p:spTree>
    <p:extLst>
      <p:ext uri="{BB962C8B-B14F-4D97-AF65-F5344CB8AC3E}">
        <p14:creationId xmlns:p14="http://schemas.microsoft.com/office/powerpoint/2010/main" val="36654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模型框架</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04</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336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F00AB2D-87D5-4B05-8642-7F3A49A2FAE0}"/>
              </a:ext>
            </a:extLst>
          </p:cNvPr>
          <p:cNvSpPr/>
          <p:nvPr/>
        </p:nvSpPr>
        <p:spPr>
          <a:xfrm>
            <a:off x="766672" y="2760999"/>
            <a:ext cx="1708660" cy="64742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Lightgbm</a:t>
            </a:r>
            <a:endParaRPr lang="zh-CN" altLang="en-US" dirty="0"/>
          </a:p>
        </p:txBody>
      </p:sp>
      <p:sp>
        <p:nvSpPr>
          <p:cNvPr id="39" name="矩形: 圆角 38">
            <a:extLst>
              <a:ext uri="{FF2B5EF4-FFF2-40B4-BE49-F238E27FC236}">
                <a16:creationId xmlns:a16="http://schemas.microsoft.com/office/drawing/2014/main" id="{6C099DB1-4386-47B9-9697-E1CFC82AA257}"/>
              </a:ext>
            </a:extLst>
          </p:cNvPr>
          <p:cNvSpPr/>
          <p:nvPr/>
        </p:nvSpPr>
        <p:spPr>
          <a:xfrm>
            <a:off x="766672" y="4390678"/>
            <a:ext cx="1708660" cy="64742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CatBoost</a:t>
            </a:r>
            <a:endParaRPr lang="zh-CN" altLang="en-US" dirty="0"/>
          </a:p>
        </p:txBody>
      </p:sp>
      <p:sp>
        <p:nvSpPr>
          <p:cNvPr id="3" name="矩形: 圆角 2">
            <a:extLst>
              <a:ext uri="{FF2B5EF4-FFF2-40B4-BE49-F238E27FC236}">
                <a16:creationId xmlns:a16="http://schemas.microsoft.com/office/drawing/2014/main" id="{637BA459-2079-4255-AA01-A2A2B1F24211}"/>
              </a:ext>
            </a:extLst>
          </p:cNvPr>
          <p:cNvSpPr/>
          <p:nvPr/>
        </p:nvSpPr>
        <p:spPr>
          <a:xfrm>
            <a:off x="3389621" y="2149173"/>
            <a:ext cx="1421658" cy="3410645"/>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r>
              <a:rPr lang="zh-CN" altLang="en-US" dirty="0"/>
              <a:t>折交叉验证</a:t>
            </a:r>
          </a:p>
        </p:txBody>
      </p:sp>
      <p:sp>
        <p:nvSpPr>
          <p:cNvPr id="7" name="矩形: 圆角 6">
            <a:extLst>
              <a:ext uri="{FF2B5EF4-FFF2-40B4-BE49-F238E27FC236}">
                <a16:creationId xmlns:a16="http://schemas.microsoft.com/office/drawing/2014/main" id="{FCA60289-DF40-4CCB-9C4A-F8BB86B78936}"/>
              </a:ext>
            </a:extLst>
          </p:cNvPr>
          <p:cNvSpPr/>
          <p:nvPr/>
        </p:nvSpPr>
        <p:spPr>
          <a:xfrm>
            <a:off x="6298680" y="2648089"/>
            <a:ext cx="1374937" cy="241281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a:t>
            </a:r>
            <a:r>
              <a:rPr lang="zh-CN" altLang="en-US" dirty="0">
                <a:solidFill>
                  <a:srgbClr val="FF0000"/>
                </a:solidFill>
              </a:rPr>
              <a:t>不同模型</a:t>
            </a:r>
            <a:r>
              <a:rPr lang="zh-CN" altLang="en-US" dirty="0"/>
              <a:t>、</a:t>
            </a:r>
            <a:r>
              <a:rPr lang="zh-CN" altLang="en-US" dirty="0">
                <a:solidFill>
                  <a:srgbClr val="FF0000"/>
                </a:solidFill>
              </a:rPr>
              <a:t>多个种子</a:t>
            </a:r>
            <a:r>
              <a:rPr lang="zh-CN" altLang="en-US" dirty="0"/>
              <a:t>的五折验证的预测结果拼接。</a:t>
            </a:r>
          </a:p>
          <a:p>
            <a:pPr algn="ctr"/>
            <a:endParaRPr lang="zh-CN" altLang="en-US" dirty="0"/>
          </a:p>
        </p:txBody>
      </p:sp>
      <p:sp>
        <p:nvSpPr>
          <p:cNvPr id="41" name="矩形: 圆角 40">
            <a:extLst>
              <a:ext uri="{FF2B5EF4-FFF2-40B4-BE49-F238E27FC236}">
                <a16:creationId xmlns:a16="http://schemas.microsoft.com/office/drawing/2014/main" id="{98A4BBD2-1F0B-4B80-AC12-660CA7079B8A}"/>
              </a:ext>
            </a:extLst>
          </p:cNvPr>
          <p:cNvSpPr/>
          <p:nvPr/>
        </p:nvSpPr>
        <p:spPr>
          <a:xfrm>
            <a:off x="527283" y="1655265"/>
            <a:ext cx="4778908" cy="4645419"/>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32E9DEFE-9B56-472A-803E-62B2CBFCBD30}"/>
              </a:ext>
            </a:extLst>
          </p:cNvPr>
          <p:cNvSpPr/>
          <p:nvPr/>
        </p:nvSpPr>
        <p:spPr>
          <a:xfrm>
            <a:off x="2593026" y="2976806"/>
            <a:ext cx="647422" cy="22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28416AC6-7188-4706-97D5-449572F5AF38}"/>
              </a:ext>
            </a:extLst>
          </p:cNvPr>
          <p:cNvSpPr/>
          <p:nvPr/>
        </p:nvSpPr>
        <p:spPr>
          <a:xfrm>
            <a:off x="2593026" y="4595362"/>
            <a:ext cx="647422" cy="22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a:extLst>
              <a:ext uri="{FF2B5EF4-FFF2-40B4-BE49-F238E27FC236}">
                <a16:creationId xmlns:a16="http://schemas.microsoft.com/office/drawing/2014/main" id="{B2DE4605-7757-4A47-B76C-59B0B4FBED82}"/>
              </a:ext>
            </a:extLst>
          </p:cNvPr>
          <p:cNvSpPr/>
          <p:nvPr/>
        </p:nvSpPr>
        <p:spPr>
          <a:xfrm>
            <a:off x="5498856" y="3708771"/>
            <a:ext cx="647422" cy="22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弧形 44">
            <a:extLst>
              <a:ext uri="{FF2B5EF4-FFF2-40B4-BE49-F238E27FC236}">
                <a16:creationId xmlns:a16="http://schemas.microsoft.com/office/drawing/2014/main" id="{CDB09131-F8CC-474E-BADE-F1018DE19535}"/>
              </a:ext>
            </a:extLst>
          </p:cNvPr>
          <p:cNvSpPr/>
          <p:nvPr/>
        </p:nvSpPr>
        <p:spPr>
          <a:xfrm rot="13782627">
            <a:off x="4757122" y="1481622"/>
            <a:ext cx="1028781" cy="575326"/>
          </a:xfrm>
          <a:prstGeom prst="curvedUp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文本框 45">
            <a:extLst>
              <a:ext uri="{FF2B5EF4-FFF2-40B4-BE49-F238E27FC236}">
                <a16:creationId xmlns:a16="http://schemas.microsoft.com/office/drawing/2014/main" id="{6A4C305B-B097-4FAF-93C3-D03EC383BA50}"/>
              </a:ext>
            </a:extLst>
          </p:cNvPr>
          <p:cNvSpPr txBox="1"/>
          <p:nvPr/>
        </p:nvSpPr>
        <p:spPr>
          <a:xfrm>
            <a:off x="5593191" y="1412629"/>
            <a:ext cx="1962397" cy="369332"/>
          </a:xfrm>
          <a:prstGeom prst="rect">
            <a:avLst/>
          </a:prstGeom>
          <a:noFill/>
        </p:spPr>
        <p:txBody>
          <a:bodyPr wrap="square" rtlCol="0">
            <a:spAutoFit/>
          </a:bodyPr>
          <a:lstStyle/>
          <a:p>
            <a:r>
              <a:rPr lang="en-US" altLang="zh-CN" dirty="0"/>
              <a:t>3.</a:t>
            </a:r>
            <a:r>
              <a:rPr lang="zh-CN" altLang="en-US" dirty="0"/>
              <a:t>训练多个种子</a:t>
            </a:r>
          </a:p>
        </p:txBody>
      </p:sp>
      <p:sp>
        <p:nvSpPr>
          <p:cNvPr id="47" name="矩形: 圆角 46">
            <a:extLst>
              <a:ext uri="{FF2B5EF4-FFF2-40B4-BE49-F238E27FC236}">
                <a16:creationId xmlns:a16="http://schemas.microsoft.com/office/drawing/2014/main" id="{961FA62F-7517-490A-9165-E0CE8D3BBFC6}"/>
              </a:ext>
            </a:extLst>
          </p:cNvPr>
          <p:cNvSpPr/>
          <p:nvPr/>
        </p:nvSpPr>
        <p:spPr>
          <a:xfrm>
            <a:off x="8564436" y="2734857"/>
            <a:ext cx="1248122" cy="2174759"/>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线性回归模型</a:t>
            </a:r>
          </a:p>
        </p:txBody>
      </p:sp>
      <p:sp>
        <p:nvSpPr>
          <p:cNvPr id="48" name="文本框 47">
            <a:extLst>
              <a:ext uri="{FF2B5EF4-FFF2-40B4-BE49-F238E27FC236}">
                <a16:creationId xmlns:a16="http://schemas.microsoft.com/office/drawing/2014/main" id="{0DEC7520-1F29-483B-8478-5B303D0D8FE2}"/>
              </a:ext>
            </a:extLst>
          </p:cNvPr>
          <p:cNvSpPr txBox="1"/>
          <p:nvPr/>
        </p:nvSpPr>
        <p:spPr>
          <a:xfrm>
            <a:off x="6614491" y="2278757"/>
            <a:ext cx="941098" cy="369332"/>
          </a:xfrm>
          <a:prstGeom prst="rect">
            <a:avLst/>
          </a:prstGeom>
          <a:noFill/>
        </p:spPr>
        <p:txBody>
          <a:bodyPr wrap="square" rtlCol="0">
            <a:spAutoFit/>
          </a:bodyPr>
          <a:lstStyle/>
          <a:p>
            <a:r>
              <a:rPr lang="en-US" altLang="zh-CN" dirty="0"/>
              <a:t>4.stack</a:t>
            </a:r>
            <a:endParaRPr lang="zh-CN" altLang="en-US" dirty="0"/>
          </a:p>
        </p:txBody>
      </p:sp>
      <p:sp>
        <p:nvSpPr>
          <p:cNvPr id="49" name="文本框 48">
            <a:extLst>
              <a:ext uri="{FF2B5EF4-FFF2-40B4-BE49-F238E27FC236}">
                <a16:creationId xmlns:a16="http://schemas.microsoft.com/office/drawing/2014/main" id="{2EBAA885-A82F-4ED3-9A78-EB8C38C7957E}"/>
              </a:ext>
            </a:extLst>
          </p:cNvPr>
          <p:cNvSpPr txBox="1"/>
          <p:nvPr/>
        </p:nvSpPr>
        <p:spPr>
          <a:xfrm>
            <a:off x="1313057" y="2046362"/>
            <a:ext cx="941098" cy="369332"/>
          </a:xfrm>
          <a:prstGeom prst="rect">
            <a:avLst/>
          </a:prstGeom>
          <a:noFill/>
        </p:spPr>
        <p:txBody>
          <a:bodyPr wrap="square" rtlCol="0">
            <a:spAutoFit/>
          </a:bodyPr>
          <a:lstStyle/>
          <a:p>
            <a:r>
              <a:rPr lang="en-US" altLang="zh-CN" dirty="0"/>
              <a:t>1.</a:t>
            </a:r>
            <a:r>
              <a:rPr lang="zh-CN" altLang="en-US" dirty="0"/>
              <a:t>模型</a:t>
            </a:r>
          </a:p>
        </p:txBody>
      </p:sp>
      <p:sp>
        <p:nvSpPr>
          <p:cNvPr id="50" name="文本框 49">
            <a:extLst>
              <a:ext uri="{FF2B5EF4-FFF2-40B4-BE49-F238E27FC236}">
                <a16:creationId xmlns:a16="http://schemas.microsoft.com/office/drawing/2014/main" id="{99FE447A-7218-41AD-A232-919EE9505A36}"/>
              </a:ext>
            </a:extLst>
          </p:cNvPr>
          <p:cNvSpPr txBox="1"/>
          <p:nvPr/>
        </p:nvSpPr>
        <p:spPr>
          <a:xfrm>
            <a:off x="3726967" y="1717553"/>
            <a:ext cx="941098" cy="369332"/>
          </a:xfrm>
          <a:prstGeom prst="rect">
            <a:avLst/>
          </a:prstGeom>
          <a:noFill/>
        </p:spPr>
        <p:txBody>
          <a:bodyPr wrap="square" rtlCol="0">
            <a:spAutoFit/>
          </a:bodyPr>
          <a:lstStyle/>
          <a:p>
            <a:r>
              <a:rPr lang="en-US" altLang="zh-CN" dirty="0"/>
              <a:t>2.</a:t>
            </a:r>
            <a:r>
              <a:rPr lang="zh-CN" altLang="en-US" dirty="0"/>
              <a:t>训练</a:t>
            </a:r>
          </a:p>
        </p:txBody>
      </p:sp>
      <p:sp>
        <p:nvSpPr>
          <p:cNvPr id="51" name="箭头: 右 50">
            <a:extLst>
              <a:ext uri="{FF2B5EF4-FFF2-40B4-BE49-F238E27FC236}">
                <a16:creationId xmlns:a16="http://schemas.microsoft.com/office/drawing/2014/main" id="{2172CF85-3484-4CA0-860C-D97144969178}"/>
              </a:ext>
            </a:extLst>
          </p:cNvPr>
          <p:cNvSpPr/>
          <p:nvPr/>
        </p:nvSpPr>
        <p:spPr>
          <a:xfrm>
            <a:off x="7824347" y="3744369"/>
            <a:ext cx="589358" cy="203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25E52909-A505-47AB-88FD-9BD3D7BD5FF8}"/>
              </a:ext>
            </a:extLst>
          </p:cNvPr>
          <p:cNvSpPr txBox="1"/>
          <p:nvPr/>
        </p:nvSpPr>
        <p:spPr>
          <a:xfrm>
            <a:off x="8717948" y="2347215"/>
            <a:ext cx="941098" cy="369332"/>
          </a:xfrm>
          <a:prstGeom prst="rect">
            <a:avLst/>
          </a:prstGeom>
          <a:noFill/>
        </p:spPr>
        <p:txBody>
          <a:bodyPr wrap="square" rtlCol="0">
            <a:spAutoFit/>
          </a:bodyPr>
          <a:lstStyle/>
          <a:p>
            <a:r>
              <a:rPr lang="en-US" altLang="zh-CN" dirty="0"/>
              <a:t>5.</a:t>
            </a:r>
            <a:r>
              <a:rPr lang="zh-CN" altLang="en-US" dirty="0"/>
              <a:t>融合</a:t>
            </a:r>
          </a:p>
        </p:txBody>
      </p:sp>
      <p:sp>
        <p:nvSpPr>
          <p:cNvPr id="53" name="矩形: 圆角 52">
            <a:extLst>
              <a:ext uri="{FF2B5EF4-FFF2-40B4-BE49-F238E27FC236}">
                <a16:creationId xmlns:a16="http://schemas.microsoft.com/office/drawing/2014/main" id="{703F13E6-4148-4507-B8D4-F2413553CAE9}"/>
              </a:ext>
            </a:extLst>
          </p:cNvPr>
          <p:cNvSpPr/>
          <p:nvPr/>
        </p:nvSpPr>
        <p:spPr>
          <a:xfrm>
            <a:off x="10632404" y="3203738"/>
            <a:ext cx="947772" cy="132154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预测结果</a:t>
            </a:r>
          </a:p>
        </p:txBody>
      </p:sp>
      <p:sp>
        <p:nvSpPr>
          <p:cNvPr id="54" name="箭头: 右 53">
            <a:extLst>
              <a:ext uri="{FF2B5EF4-FFF2-40B4-BE49-F238E27FC236}">
                <a16:creationId xmlns:a16="http://schemas.microsoft.com/office/drawing/2014/main" id="{3EFEC875-559C-4A97-A9D6-299028253EA2}"/>
              </a:ext>
            </a:extLst>
          </p:cNvPr>
          <p:cNvSpPr/>
          <p:nvPr/>
        </p:nvSpPr>
        <p:spPr>
          <a:xfrm>
            <a:off x="9947160" y="3774403"/>
            <a:ext cx="589358" cy="203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B89E6E11-2E97-4360-8CEB-AB5FDB138FDE}"/>
              </a:ext>
            </a:extLst>
          </p:cNvPr>
          <p:cNvSpPr txBox="1"/>
          <p:nvPr/>
        </p:nvSpPr>
        <p:spPr>
          <a:xfrm>
            <a:off x="10612937" y="2396220"/>
            <a:ext cx="941098" cy="369332"/>
          </a:xfrm>
          <a:prstGeom prst="rect">
            <a:avLst/>
          </a:prstGeom>
          <a:noFill/>
        </p:spPr>
        <p:txBody>
          <a:bodyPr wrap="square" rtlCol="0">
            <a:spAutoFit/>
          </a:bodyPr>
          <a:lstStyle/>
          <a:p>
            <a:r>
              <a:rPr lang="en-US" altLang="zh-CN" dirty="0"/>
              <a:t>6.</a:t>
            </a:r>
            <a:r>
              <a:rPr lang="zh-CN" altLang="en-US" dirty="0"/>
              <a:t>输出</a:t>
            </a:r>
          </a:p>
        </p:txBody>
      </p:sp>
      <p:sp>
        <p:nvSpPr>
          <p:cNvPr id="22" name="任意多边形: 形状 21">
            <a:extLst>
              <a:ext uri="{FF2B5EF4-FFF2-40B4-BE49-F238E27FC236}">
                <a16:creationId xmlns:a16="http://schemas.microsoft.com/office/drawing/2014/main" id="{1B7B8468-385C-46E9-AECC-F085538F2ADF}"/>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任意多边形: 形状 22">
            <a:extLst>
              <a:ext uri="{FF2B5EF4-FFF2-40B4-BE49-F238E27FC236}">
                <a16:creationId xmlns:a16="http://schemas.microsoft.com/office/drawing/2014/main" id="{AC793120-11A7-45E8-80FB-FEB3A2452ED8}"/>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4" name="文本框 23">
            <a:extLst>
              <a:ext uri="{FF2B5EF4-FFF2-40B4-BE49-F238E27FC236}">
                <a16:creationId xmlns:a16="http://schemas.microsoft.com/office/drawing/2014/main" id="{1B8AE27E-D253-4CD8-AA1A-BD7ECC56DE4F}"/>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04</a:t>
            </a:r>
            <a:endParaRPr lang="zh-CN" altLang="en-US" sz="4000" dirty="0">
              <a:solidFill>
                <a:schemeClr val="accent1"/>
              </a:solidFill>
              <a:latin typeface="Century Gothic" panose="020B0502020202020204" pitchFamily="34" charset="0"/>
            </a:endParaRPr>
          </a:p>
        </p:txBody>
      </p:sp>
      <p:sp>
        <p:nvSpPr>
          <p:cNvPr id="25" name="文本框 24">
            <a:extLst>
              <a:ext uri="{FF2B5EF4-FFF2-40B4-BE49-F238E27FC236}">
                <a16:creationId xmlns:a16="http://schemas.microsoft.com/office/drawing/2014/main" id="{D0F4AAD4-28B8-412E-9B54-E690ED871DD1}"/>
              </a:ext>
            </a:extLst>
          </p:cNvPr>
          <p:cNvSpPr txBox="1"/>
          <p:nvPr/>
        </p:nvSpPr>
        <p:spPr>
          <a:xfrm>
            <a:off x="1473289" y="33454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模型框架</a:t>
            </a:r>
          </a:p>
        </p:txBody>
      </p:sp>
    </p:spTree>
    <p:extLst>
      <p:ext uri="{BB962C8B-B14F-4D97-AF65-F5344CB8AC3E}">
        <p14:creationId xmlns:p14="http://schemas.microsoft.com/office/powerpoint/2010/main" val="170756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业务应用</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05</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154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611857E-022F-4866-AB56-0D51B830B96E}"/>
              </a:ext>
            </a:extLst>
          </p:cNvPr>
          <p:cNvSpPr txBox="1"/>
          <p:nvPr/>
        </p:nvSpPr>
        <p:spPr>
          <a:xfrm>
            <a:off x="798919" y="1577208"/>
            <a:ext cx="3911229" cy="230832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车险购买情况：</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购买的车险</a:t>
            </a:r>
            <a:r>
              <a:rPr lang="zh-CN" altLang="en-US" b="1" dirty="0">
                <a:latin typeface="微软雅黑" panose="020B0503020204020204" pitchFamily="34" charset="-122"/>
                <a:ea typeface="微软雅黑" panose="020B0503020204020204" pitchFamily="34" charset="-122"/>
              </a:rPr>
              <a:t>险种</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险别</a:t>
            </a:r>
            <a:r>
              <a:rPr lang="zh-CN" altLang="en-US" dirty="0">
                <a:latin typeface="微软雅黑" panose="020B0503020204020204" pitchFamily="34" charset="-122"/>
                <a:ea typeface="微软雅黑" panose="020B0503020204020204" pitchFamily="34" charset="-122"/>
              </a:rPr>
              <a:t>，以及购买车险的</a:t>
            </a:r>
            <a:r>
              <a:rPr lang="zh-CN" altLang="en-US" b="1" dirty="0">
                <a:latin typeface="微软雅黑" panose="020B0503020204020204" pitchFamily="34" charset="-122"/>
                <a:ea typeface="微软雅黑" panose="020B0503020204020204" pitchFamily="34" charset="-122"/>
              </a:rPr>
              <a:t>机构。</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对于某些机构的非车险购买整体消费更高，以及购买不同险种、险别时用户非车险保费也有明显差异，</a:t>
            </a:r>
            <a:r>
              <a:rPr lang="zh-CN" altLang="en-US" b="1" dirty="0">
                <a:solidFill>
                  <a:srgbClr val="FF0000"/>
                </a:solidFill>
                <a:latin typeface="微软雅黑" panose="020B0503020204020204" pitchFamily="34" charset="-122"/>
                <a:ea typeface="微软雅黑" panose="020B0503020204020204" pitchFamily="34" charset="-122"/>
              </a:rPr>
              <a:t>可以根据不同种类选择推荐非车险的不同套餐。</a:t>
            </a:r>
          </a:p>
        </p:txBody>
      </p:sp>
      <p:sp>
        <p:nvSpPr>
          <p:cNvPr id="17" name="文本框 16">
            <a:extLst>
              <a:ext uri="{FF2B5EF4-FFF2-40B4-BE49-F238E27FC236}">
                <a16:creationId xmlns:a16="http://schemas.microsoft.com/office/drawing/2014/main" id="{C38192B1-9BCA-4AC6-AEBE-540B90BE8D02}"/>
              </a:ext>
            </a:extLst>
          </p:cNvPr>
          <p:cNvSpPr txBox="1"/>
          <p:nvPr/>
        </p:nvSpPr>
        <p:spPr>
          <a:xfrm>
            <a:off x="7719693" y="1983476"/>
            <a:ext cx="3911229" cy="369331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用户的基本信息：</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财产信息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车辆的价值、品牌、车辆年限，家庭房产价值等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推荐不同价格的非车险套餐</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以及根据家庭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是否有老人小孩等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推荐一些“老人意外险”、“熊孩子险”之类非车险</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根据用户活跃度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过去</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天活跃度以及点击时长等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，是否是银行有效客户以及是否产险微信粉丝等，选择</a:t>
            </a:r>
            <a:r>
              <a:rPr lang="zh-CN" altLang="en-US" b="1" dirty="0">
                <a:solidFill>
                  <a:srgbClr val="FF0000"/>
                </a:solidFill>
                <a:latin typeface="微软雅黑" panose="020B0503020204020204" pitchFamily="34" charset="-122"/>
                <a:ea typeface="微软雅黑" panose="020B0503020204020204" pitchFamily="34" charset="-122"/>
              </a:rPr>
              <a:t>推荐对象</a:t>
            </a:r>
            <a:r>
              <a:rPr lang="zh-CN" altLang="en-US" dirty="0">
                <a:latin typeface="微软雅黑" panose="020B0503020204020204" pitchFamily="34" charset="-122"/>
                <a:ea typeface="微软雅黑" panose="020B0503020204020204" pitchFamily="34" charset="-122"/>
              </a:rPr>
              <a:t>进行</a:t>
            </a:r>
            <a:r>
              <a:rPr lang="zh-CN" altLang="en-US" b="1" dirty="0">
                <a:solidFill>
                  <a:srgbClr val="FF0000"/>
                </a:solidFill>
                <a:latin typeface="微软雅黑" panose="020B0503020204020204" pitchFamily="34" charset="-122"/>
                <a:ea typeface="微软雅黑" panose="020B0503020204020204" pitchFamily="34" charset="-122"/>
              </a:rPr>
              <a:t>推荐非车险</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非推荐对象用户</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也</a:t>
            </a:r>
            <a:r>
              <a:rPr lang="zh-CN" altLang="en-US" dirty="0">
                <a:latin typeface="微软雅黑" panose="020B0503020204020204" pitchFamily="34" charset="-122"/>
                <a:ea typeface="微软雅黑" panose="020B0503020204020204" pitchFamily="34" charset="-122"/>
              </a:rPr>
              <a:t>可以进行</a:t>
            </a:r>
            <a:r>
              <a:rPr lang="zh-CN" altLang="en-US" b="1" dirty="0">
                <a:solidFill>
                  <a:srgbClr val="FF0000"/>
                </a:solidFill>
                <a:latin typeface="微软雅黑" panose="020B0503020204020204" pitchFamily="34" charset="-122"/>
                <a:ea typeface="微软雅黑" panose="020B0503020204020204" pitchFamily="34" charset="-122"/>
              </a:rPr>
              <a:t>非车险的基本介绍</a:t>
            </a:r>
            <a:r>
              <a:rPr lang="zh-CN" altLang="en-US" dirty="0">
                <a:latin typeface="微软雅黑" panose="020B0503020204020204" pitchFamily="34" charset="-122"/>
                <a:ea typeface="微软雅黑" panose="020B0503020204020204" pitchFamily="34" charset="-122"/>
              </a:rPr>
              <a:t>。</a:t>
            </a:r>
          </a:p>
        </p:txBody>
      </p:sp>
      <p:sp>
        <p:nvSpPr>
          <p:cNvPr id="18" name="文本框 17">
            <a:extLst>
              <a:ext uri="{FF2B5EF4-FFF2-40B4-BE49-F238E27FC236}">
                <a16:creationId xmlns:a16="http://schemas.microsoft.com/office/drawing/2014/main" id="{44579570-5FD2-4F03-A2A2-B096D0EF0022}"/>
              </a:ext>
            </a:extLst>
          </p:cNvPr>
          <p:cNvSpPr txBox="1"/>
          <p:nvPr/>
        </p:nvSpPr>
        <p:spPr>
          <a:xfrm>
            <a:off x="760253" y="4330024"/>
            <a:ext cx="3911229" cy="2585323"/>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历史非车险购买情况</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过去</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年内是否购买过非车险，以及历史非车险购买保费的趋势，如果呈现上升趋势，</a:t>
            </a:r>
            <a:r>
              <a:rPr lang="zh-CN" altLang="en-US" b="1" dirty="0">
                <a:solidFill>
                  <a:srgbClr val="FF0000"/>
                </a:solidFill>
                <a:latin typeface="微软雅黑" panose="020B0503020204020204" pitchFamily="34" charset="-122"/>
                <a:ea typeface="微软雅黑" panose="020B0503020204020204" pitchFamily="34" charset="-122"/>
              </a:rPr>
              <a:t>可以基于去年非车险保费推荐相同或更高等级的套餐</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以及结合近三年</a:t>
            </a:r>
            <a:r>
              <a:rPr lang="zh-CN" altLang="en-US" b="1" dirty="0">
                <a:solidFill>
                  <a:srgbClr val="FF0000"/>
                </a:solidFill>
                <a:latin typeface="微软雅黑" panose="020B0503020204020204" pitchFamily="34" charset="-122"/>
                <a:ea typeface="微软雅黑" panose="020B0503020204020204" pitchFamily="34" charset="-122"/>
              </a:rPr>
              <a:t>非车险出险次数来选择不同等级套餐</a:t>
            </a:r>
            <a:r>
              <a:rPr lang="zh-CN" altLang="en-US" dirty="0">
                <a:latin typeface="微软雅黑" panose="020B0503020204020204" pitchFamily="34" charset="-122"/>
                <a:ea typeface="微软雅黑" panose="020B0503020204020204" pitchFamily="34" charset="-122"/>
              </a:rPr>
              <a:t>，出险次数多则升级套餐，反之减少。</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19" name="椭圆 18">
            <a:extLst>
              <a:ext uri="{FF2B5EF4-FFF2-40B4-BE49-F238E27FC236}">
                <a16:creationId xmlns:a16="http://schemas.microsoft.com/office/drawing/2014/main" id="{344BE7A9-64FE-45F8-8CCF-390607CA6C59}"/>
              </a:ext>
            </a:extLst>
          </p:cNvPr>
          <p:cNvSpPr/>
          <p:nvPr/>
        </p:nvSpPr>
        <p:spPr>
          <a:xfrm>
            <a:off x="5072795" y="2788606"/>
            <a:ext cx="2062406" cy="210912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客群划分</a:t>
            </a:r>
          </a:p>
        </p:txBody>
      </p:sp>
      <p:sp>
        <p:nvSpPr>
          <p:cNvPr id="20" name="文本框 19">
            <a:extLst>
              <a:ext uri="{FF2B5EF4-FFF2-40B4-BE49-F238E27FC236}">
                <a16:creationId xmlns:a16="http://schemas.microsoft.com/office/drawing/2014/main" id="{32409D34-9F39-45BE-8C41-C14C4E48171A}"/>
              </a:ext>
            </a:extLst>
          </p:cNvPr>
          <p:cNvSpPr txBox="1"/>
          <p:nvPr/>
        </p:nvSpPr>
        <p:spPr>
          <a:xfrm>
            <a:off x="4773398" y="6340767"/>
            <a:ext cx="3464041" cy="369332"/>
          </a:xfrm>
          <a:prstGeom prst="rect">
            <a:avLst/>
          </a:prstGeom>
          <a:noFill/>
        </p:spPr>
        <p:txBody>
          <a:bodyPr wrap="square" rtlCol="0">
            <a:spAutoFit/>
          </a:bodyPr>
          <a:lstStyle/>
          <a:p>
            <a:r>
              <a:rPr lang="zh-CN" altLang="en-US" i="1" dirty="0"/>
              <a:t>具体如何选择不同套餐的非车险？</a:t>
            </a:r>
          </a:p>
        </p:txBody>
      </p:sp>
      <p:sp>
        <p:nvSpPr>
          <p:cNvPr id="21" name="矩形: 圆角 20">
            <a:extLst>
              <a:ext uri="{FF2B5EF4-FFF2-40B4-BE49-F238E27FC236}">
                <a16:creationId xmlns:a16="http://schemas.microsoft.com/office/drawing/2014/main" id="{17FE59F3-DF17-4D89-9B02-B1EC8674ABBF}"/>
              </a:ext>
            </a:extLst>
          </p:cNvPr>
          <p:cNvSpPr/>
          <p:nvPr/>
        </p:nvSpPr>
        <p:spPr>
          <a:xfrm>
            <a:off x="616802" y="1428704"/>
            <a:ext cx="4105265" cy="25377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BA2C6DF0-1BE7-4A77-9580-3153EAA4A762}"/>
              </a:ext>
            </a:extLst>
          </p:cNvPr>
          <p:cNvSpPr/>
          <p:nvPr/>
        </p:nvSpPr>
        <p:spPr>
          <a:xfrm>
            <a:off x="7604795" y="1627927"/>
            <a:ext cx="4105265" cy="43064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7C324DC-ADE8-4365-807B-A2F0B9A54AC2}"/>
              </a:ext>
            </a:extLst>
          </p:cNvPr>
          <p:cNvSpPr/>
          <p:nvPr/>
        </p:nvSpPr>
        <p:spPr>
          <a:xfrm>
            <a:off x="585657" y="4212503"/>
            <a:ext cx="4093346" cy="25377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36529DDF-3ACB-4ED1-AE14-270E3F572ACB}"/>
              </a:ext>
            </a:extLst>
          </p:cNvPr>
          <p:cNvSpPr/>
          <p:nvPr/>
        </p:nvSpPr>
        <p:spPr>
          <a:xfrm rot="1955385">
            <a:off x="4846817" y="3034240"/>
            <a:ext cx="344844" cy="160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59B78398-E552-4B37-ABE1-A9106C133C4C}"/>
              </a:ext>
            </a:extLst>
          </p:cNvPr>
          <p:cNvSpPr/>
          <p:nvPr/>
        </p:nvSpPr>
        <p:spPr>
          <a:xfrm rot="19228185">
            <a:off x="4759608" y="5013430"/>
            <a:ext cx="788858" cy="180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1028134B-0E42-44C8-9517-8E765C86F43D}"/>
              </a:ext>
            </a:extLst>
          </p:cNvPr>
          <p:cNvSpPr/>
          <p:nvPr/>
        </p:nvSpPr>
        <p:spPr>
          <a:xfrm rot="10800000">
            <a:off x="7163328" y="3771318"/>
            <a:ext cx="353746" cy="19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E0BB565D-CC7E-4454-A552-A37745F6869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任意多边形: 形状 14">
            <a:extLst>
              <a:ext uri="{FF2B5EF4-FFF2-40B4-BE49-F238E27FC236}">
                <a16:creationId xmlns:a16="http://schemas.microsoft.com/office/drawing/2014/main" id="{939F75BD-F96B-45D0-AD0E-21503DDDF4D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7" name="文本框 26">
            <a:extLst>
              <a:ext uri="{FF2B5EF4-FFF2-40B4-BE49-F238E27FC236}">
                <a16:creationId xmlns:a16="http://schemas.microsoft.com/office/drawing/2014/main" id="{44B2CE4A-4E66-435A-9552-D713A9D07F0D}"/>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05</a:t>
            </a:r>
            <a:endParaRPr lang="zh-CN" altLang="en-US" sz="4000" dirty="0">
              <a:solidFill>
                <a:schemeClr val="accent1"/>
              </a:solidFill>
              <a:latin typeface="Century Gothic" panose="020B0502020202020204" pitchFamily="34" charset="0"/>
            </a:endParaRPr>
          </a:p>
        </p:txBody>
      </p:sp>
      <p:sp>
        <p:nvSpPr>
          <p:cNvPr id="28" name="文本框 27">
            <a:extLst>
              <a:ext uri="{FF2B5EF4-FFF2-40B4-BE49-F238E27FC236}">
                <a16:creationId xmlns:a16="http://schemas.microsoft.com/office/drawing/2014/main" id="{FFD77C1E-97EF-4EED-8BE4-8EF9EB84BA5E}"/>
              </a:ext>
            </a:extLst>
          </p:cNvPr>
          <p:cNvSpPr txBox="1"/>
          <p:nvPr/>
        </p:nvSpPr>
        <p:spPr>
          <a:xfrm>
            <a:off x="1473289" y="334546"/>
            <a:ext cx="4288353"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业务应用</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客群划分</a:t>
            </a:r>
          </a:p>
        </p:txBody>
      </p:sp>
    </p:spTree>
    <p:extLst>
      <p:ext uri="{BB962C8B-B14F-4D97-AF65-F5344CB8AC3E}">
        <p14:creationId xmlns:p14="http://schemas.microsoft.com/office/powerpoint/2010/main" val="181852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p:nvPr/>
        </p:nvSpPr>
        <p:spPr bwMode="auto">
          <a:xfrm>
            <a:off x="2208769" y="1653351"/>
            <a:ext cx="2191898" cy="248949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50" name="矩形 49"/>
          <p:cNvSpPr/>
          <p:nvPr/>
        </p:nvSpPr>
        <p:spPr>
          <a:xfrm>
            <a:off x="6000019" y="1871660"/>
            <a:ext cx="3968586"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01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题目理解</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1" name="矩形 50"/>
          <p:cNvSpPr/>
          <p:nvPr/>
        </p:nvSpPr>
        <p:spPr>
          <a:xfrm>
            <a:off x="6000019" y="2466791"/>
            <a:ext cx="3260452"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02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数据探索</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2" name="矩形 51"/>
          <p:cNvSpPr/>
          <p:nvPr/>
        </p:nvSpPr>
        <p:spPr>
          <a:xfrm>
            <a:off x="5978185" y="3061922"/>
            <a:ext cx="3626299"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03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特征构造</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15" name="Freeform 5"/>
          <p:cNvSpPr/>
          <p:nvPr/>
        </p:nvSpPr>
        <p:spPr bwMode="auto">
          <a:xfrm>
            <a:off x="1872834" y="2133256"/>
            <a:ext cx="2360418" cy="268089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6193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45" name="TextBox 59"/>
          <p:cNvSpPr txBox="1">
            <a:spLocks noChangeArrowheads="1"/>
          </p:cNvSpPr>
          <p:nvPr/>
        </p:nvSpPr>
        <p:spPr bwMode="auto">
          <a:xfrm flipH="1">
            <a:off x="1911203" y="2921171"/>
            <a:ext cx="2217186" cy="1015378"/>
          </a:xfrm>
          <a:prstGeom prst="rect">
            <a:avLst/>
          </a:prstGeom>
          <a:noFill/>
          <a:ln>
            <a:noFill/>
          </a:ln>
        </p:spPr>
        <p:txBody>
          <a:bodyPr wrap="square" lIns="91412" tIns="45706" rIns="91412"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599" b="1" kern="0" dirty="0">
                <a:solidFill>
                  <a:schemeClr val="bg1"/>
                </a:solidFill>
                <a:latin typeface="方正兰亭超细黑简体" panose="02000000000000000000" pitchFamily="2" charset="-122"/>
                <a:ea typeface="方正兰亭超细黑简体" panose="02000000000000000000" pitchFamily="2" charset="-122"/>
              </a:rPr>
              <a:t>目录</a:t>
            </a:r>
            <a:endParaRPr lang="en-US" altLang="zh-CN" sz="3599"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sz="2399"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sz="2399"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9" name="矩形 8">
            <a:extLst>
              <a:ext uri="{FF2B5EF4-FFF2-40B4-BE49-F238E27FC236}">
                <a16:creationId xmlns:a16="http://schemas.microsoft.com/office/drawing/2014/main" id="{48C41679-52AF-41C8-8CE6-D89D287CFC9B}"/>
              </a:ext>
            </a:extLst>
          </p:cNvPr>
          <p:cNvSpPr/>
          <p:nvPr/>
        </p:nvSpPr>
        <p:spPr>
          <a:xfrm>
            <a:off x="6000019" y="4252184"/>
            <a:ext cx="3626299"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05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业务应用</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E6A18A54-909A-43B5-9A2C-232AEA20FE56}"/>
              </a:ext>
            </a:extLst>
          </p:cNvPr>
          <p:cNvSpPr/>
          <p:nvPr/>
        </p:nvSpPr>
        <p:spPr>
          <a:xfrm>
            <a:off x="5978184" y="3657053"/>
            <a:ext cx="3626299" cy="523192"/>
          </a:xfrm>
          <a:prstGeom prst="rect">
            <a:avLst/>
          </a:prstGeom>
        </p:spPr>
        <p:txBody>
          <a:bodyPr wrap="square" lIns="91412" tIns="45706" rIns="91412" bIns="45706">
            <a:spAutoFit/>
          </a:bodyPr>
          <a:lstStyle/>
          <a:p>
            <a:pPr>
              <a:defRPr/>
            </a:pPr>
            <a:r>
              <a:rPr lang="en-US"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04 / </a:t>
            </a:r>
            <a:r>
              <a:rPr lang="zh-CN" altLang="en-US"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模型框架</a:t>
            </a:r>
            <a:endParaRPr lang="zh-CN" altLang="zh-CN" sz="28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481908E-2AC1-42C2-A630-EDF3868493D9}"/>
              </a:ext>
            </a:extLst>
          </p:cNvPr>
          <p:cNvPicPr>
            <a:picLocks noChangeAspect="1"/>
          </p:cNvPicPr>
          <p:nvPr/>
        </p:nvPicPr>
        <p:blipFill>
          <a:blip r:embed="rId2"/>
          <a:stretch>
            <a:fillRect/>
          </a:stretch>
        </p:blipFill>
        <p:spPr>
          <a:xfrm>
            <a:off x="575213" y="1780884"/>
            <a:ext cx="5039009" cy="3143145"/>
          </a:xfrm>
          <a:prstGeom prst="rect">
            <a:avLst/>
          </a:prstGeom>
        </p:spPr>
      </p:pic>
      <p:sp>
        <p:nvSpPr>
          <p:cNvPr id="7" name="文本框 6">
            <a:extLst>
              <a:ext uri="{FF2B5EF4-FFF2-40B4-BE49-F238E27FC236}">
                <a16:creationId xmlns:a16="http://schemas.microsoft.com/office/drawing/2014/main" id="{0C82318E-83A4-4126-A8AA-357F5209798E}"/>
              </a:ext>
            </a:extLst>
          </p:cNvPr>
          <p:cNvSpPr txBox="1"/>
          <p:nvPr/>
        </p:nvSpPr>
        <p:spPr>
          <a:xfrm>
            <a:off x="5715481" y="1678318"/>
            <a:ext cx="5146003"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90%</a:t>
            </a:r>
            <a:r>
              <a:rPr lang="zh-CN" altLang="en-US" dirty="0">
                <a:latin typeface="微软雅黑" panose="020B0503020204020204" pitchFamily="34" charset="-122"/>
                <a:ea typeface="微软雅黑" panose="020B0503020204020204" pitchFamily="34" charset="-122"/>
              </a:rPr>
              <a:t>的用户非车险保费都小于</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，因此对于</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以下和</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以上的分开考虑。</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）如左图所示，</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以下的非车险保费呈现多峰的分布，即购买非车险保费有明显的不同区间聚集情况，可以以此进行划分区间（如左图中的红色虚线所示）。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以上的保费则进行等距离划分，</a:t>
            </a:r>
            <a:r>
              <a:rPr lang="en-US" altLang="zh-CN" dirty="0">
                <a:latin typeface="微软雅黑" panose="020B0503020204020204" pitchFamily="34" charset="-122"/>
                <a:ea typeface="微软雅黑" panose="020B0503020204020204" pitchFamily="34" charset="-122"/>
              </a:rPr>
              <a:t>1000-2000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2000-3000</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08123FBF-C589-45EC-BA7D-9158A1C6FB88}"/>
              </a:ext>
            </a:extLst>
          </p:cNvPr>
          <p:cNvCxnSpPr>
            <a:cxnSpLocks/>
          </p:cNvCxnSpPr>
          <p:nvPr/>
        </p:nvCxnSpPr>
        <p:spPr>
          <a:xfrm>
            <a:off x="1897694"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58AE1871-5133-4AB3-B443-C54F8598B426}"/>
              </a:ext>
            </a:extLst>
          </p:cNvPr>
          <p:cNvCxnSpPr>
            <a:cxnSpLocks/>
          </p:cNvCxnSpPr>
          <p:nvPr/>
        </p:nvCxnSpPr>
        <p:spPr>
          <a:xfrm>
            <a:off x="2210282"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接连接符 10">
            <a:extLst>
              <a:ext uri="{FF2B5EF4-FFF2-40B4-BE49-F238E27FC236}">
                <a16:creationId xmlns:a16="http://schemas.microsoft.com/office/drawing/2014/main" id="{8905C1A1-6F7A-4B6B-AC46-858CF3E1B508}"/>
              </a:ext>
            </a:extLst>
          </p:cNvPr>
          <p:cNvCxnSpPr>
            <a:cxnSpLocks/>
          </p:cNvCxnSpPr>
          <p:nvPr/>
        </p:nvCxnSpPr>
        <p:spPr>
          <a:xfrm>
            <a:off x="2497283"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连接符 11">
            <a:extLst>
              <a:ext uri="{FF2B5EF4-FFF2-40B4-BE49-F238E27FC236}">
                <a16:creationId xmlns:a16="http://schemas.microsoft.com/office/drawing/2014/main" id="{526BAE78-D070-4FCB-81B0-10DB8B16D458}"/>
              </a:ext>
            </a:extLst>
          </p:cNvPr>
          <p:cNvCxnSpPr>
            <a:cxnSpLocks/>
          </p:cNvCxnSpPr>
          <p:nvPr/>
        </p:nvCxnSpPr>
        <p:spPr>
          <a:xfrm>
            <a:off x="2991190"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77FE99D7-AC40-4466-BBF1-4572AD2E1E4F}"/>
              </a:ext>
            </a:extLst>
          </p:cNvPr>
          <p:cNvCxnSpPr>
            <a:cxnSpLocks/>
          </p:cNvCxnSpPr>
          <p:nvPr/>
        </p:nvCxnSpPr>
        <p:spPr>
          <a:xfrm>
            <a:off x="3591893"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9C687200-7A68-4E74-BDE5-92D77CE50C04}"/>
              </a:ext>
            </a:extLst>
          </p:cNvPr>
          <p:cNvCxnSpPr>
            <a:cxnSpLocks/>
          </p:cNvCxnSpPr>
          <p:nvPr/>
        </p:nvCxnSpPr>
        <p:spPr>
          <a:xfrm>
            <a:off x="3905592"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a:extLst>
              <a:ext uri="{FF2B5EF4-FFF2-40B4-BE49-F238E27FC236}">
                <a16:creationId xmlns:a16="http://schemas.microsoft.com/office/drawing/2014/main" id="{056CABA4-FFB5-4441-A790-B0D3F7AA4423}"/>
              </a:ext>
            </a:extLst>
          </p:cNvPr>
          <p:cNvCxnSpPr>
            <a:cxnSpLocks/>
          </p:cNvCxnSpPr>
          <p:nvPr/>
        </p:nvCxnSpPr>
        <p:spPr>
          <a:xfrm>
            <a:off x="4326082"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a:extLst>
              <a:ext uri="{FF2B5EF4-FFF2-40B4-BE49-F238E27FC236}">
                <a16:creationId xmlns:a16="http://schemas.microsoft.com/office/drawing/2014/main" id="{EF37AA7F-0DF7-45F8-B30F-F6C201FFBCBA}"/>
              </a:ext>
            </a:extLst>
          </p:cNvPr>
          <p:cNvCxnSpPr>
            <a:cxnSpLocks/>
          </p:cNvCxnSpPr>
          <p:nvPr/>
        </p:nvCxnSpPr>
        <p:spPr>
          <a:xfrm>
            <a:off x="4539665" y="2180831"/>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连接符 16">
            <a:extLst>
              <a:ext uri="{FF2B5EF4-FFF2-40B4-BE49-F238E27FC236}">
                <a16:creationId xmlns:a16="http://schemas.microsoft.com/office/drawing/2014/main" id="{20323195-1E21-4F8C-8FE1-6E04D41030A9}"/>
              </a:ext>
            </a:extLst>
          </p:cNvPr>
          <p:cNvCxnSpPr>
            <a:cxnSpLocks/>
          </p:cNvCxnSpPr>
          <p:nvPr/>
        </p:nvCxnSpPr>
        <p:spPr>
          <a:xfrm>
            <a:off x="1395998" y="2227552"/>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a:extLst>
              <a:ext uri="{FF2B5EF4-FFF2-40B4-BE49-F238E27FC236}">
                <a16:creationId xmlns:a16="http://schemas.microsoft.com/office/drawing/2014/main" id="{A331F77B-52C0-4B4B-B28C-748F737884B2}"/>
              </a:ext>
            </a:extLst>
          </p:cNvPr>
          <p:cNvCxnSpPr>
            <a:cxnSpLocks/>
          </p:cNvCxnSpPr>
          <p:nvPr/>
        </p:nvCxnSpPr>
        <p:spPr>
          <a:xfrm>
            <a:off x="4940132" y="2114086"/>
            <a:ext cx="0" cy="2426554"/>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文本框 18">
            <a:extLst>
              <a:ext uri="{FF2B5EF4-FFF2-40B4-BE49-F238E27FC236}">
                <a16:creationId xmlns:a16="http://schemas.microsoft.com/office/drawing/2014/main" id="{982D4597-BF5D-44D8-A12C-C559D52849A8}"/>
              </a:ext>
            </a:extLst>
          </p:cNvPr>
          <p:cNvSpPr txBox="1"/>
          <p:nvPr/>
        </p:nvSpPr>
        <p:spPr>
          <a:xfrm>
            <a:off x="5715481" y="5068418"/>
            <a:ext cx="5866844" cy="1200329"/>
          </a:xfrm>
          <a:prstGeom prst="rect">
            <a:avLst/>
          </a:prstGeom>
          <a:noFill/>
        </p:spPr>
        <p:txBody>
          <a:bodyPr wrap="square" rtlCol="0">
            <a:spAutoFit/>
          </a:bodyPr>
          <a:lstStyle/>
          <a:p>
            <a:r>
              <a:rPr lang="zh-CN" altLang="en-US" b="1" dirty="0">
                <a:solidFill>
                  <a:srgbClr val="FF0000"/>
                </a:solidFill>
              </a:rPr>
              <a:t>不同区间对应不同的非车险保费水平，具体推荐非车险的不同套餐时，可根据模型最终预测值坐落在的区间，选择相应区间的不同套餐进行推荐。</a:t>
            </a:r>
            <a:endParaRPr lang="en-US" altLang="zh-CN" b="1" dirty="0">
              <a:solidFill>
                <a:srgbClr val="FF0000"/>
              </a:solidFill>
            </a:endParaRPr>
          </a:p>
          <a:p>
            <a:endParaRPr lang="zh-CN" altLang="en-US" b="1" dirty="0">
              <a:solidFill>
                <a:srgbClr val="FF0000"/>
              </a:solidFill>
            </a:endParaRPr>
          </a:p>
        </p:txBody>
      </p:sp>
      <p:sp>
        <p:nvSpPr>
          <p:cNvPr id="20" name="任意多边形: 形状 19">
            <a:extLst>
              <a:ext uri="{FF2B5EF4-FFF2-40B4-BE49-F238E27FC236}">
                <a16:creationId xmlns:a16="http://schemas.microsoft.com/office/drawing/2014/main" id="{3ED74516-28FF-4BAE-90A1-3F1BAB1184FF}"/>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1" name="任意多边形: 形状 20">
            <a:extLst>
              <a:ext uri="{FF2B5EF4-FFF2-40B4-BE49-F238E27FC236}">
                <a16:creationId xmlns:a16="http://schemas.microsoft.com/office/drawing/2014/main" id="{62FA9EE1-F016-4E58-BF84-F71AA41973FE}"/>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2" name="文本框 21">
            <a:extLst>
              <a:ext uri="{FF2B5EF4-FFF2-40B4-BE49-F238E27FC236}">
                <a16:creationId xmlns:a16="http://schemas.microsoft.com/office/drawing/2014/main" id="{134B6C32-1ADE-4C39-8631-329798572E3E}"/>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05</a:t>
            </a:r>
            <a:endParaRPr lang="zh-CN" altLang="en-US" sz="4000" dirty="0">
              <a:solidFill>
                <a:schemeClr val="accent1"/>
              </a:solidFill>
              <a:latin typeface="Century Gothic" panose="020B0502020202020204" pitchFamily="34" charset="0"/>
            </a:endParaRPr>
          </a:p>
        </p:txBody>
      </p:sp>
      <p:sp>
        <p:nvSpPr>
          <p:cNvPr id="23" name="文本框 22">
            <a:extLst>
              <a:ext uri="{FF2B5EF4-FFF2-40B4-BE49-F238E27FC236}">
                <a16:creationId xmlns:a16="http://schemas.microsoft.com/office/drawing/2014/main" id="{43B313BC-F05E-4E7F-8236-411415478C62}"/>
              </a:ext>
            </a:extLst>
          </p:cNvPr>
          <p:cNvSpPr txBox="1"/>
          <p:nvPr/>
        </p:nvSpPr>
        <p:spPr>
          <a:xfrm>
            <a:off x="1473289" y="334546"/>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业务应用</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非车险保费区间划分</a:t>
            </a:r>
          </a:p>
        </p:txBody>
      </p:sp>
    </p:spTree>
    <p:extLst>
      <p:ext uri="{BB962C8B-B14F-4D97-AF65-F5344CB8AC3E}">
        <p14:creationId xmlns:p14="http://schemas.microsoft.com/office/powerpoint/2010/main" val="1051343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720E9CFC-1004-498D-96AF-FED8086A2AB8}"/>
              </a:ext>
            </a:extLst>
          </p:cNvPr>
          <p:cNvSpPr/>
          <p:nvPr/>
        </p:nvSpPr>
        <p:spPr>
          <a:xfrm>
            <a:off x="1722008" y="1814180"/>
            <a:ext cx="8463206" cy="3990525"/>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A611857E-022F-4866-AB56-0D51B830B96E}"/>
              </a:ext>
            </a:extLst>
          </p:cNvPr>
          <p:cNvSpPr txBox="1"/>
          <p:nvPr/>
        </p:nvSpPr>
        <p:spPr>
          <a:xfrm>
            <a:off x="2362753" y="3147132"/>
            <a:ext cx="3163691" cy="1754326"/>
          </a:xfrm>
          <a:prstGeom prst="rect">
            <a:avLst/>
          </a:prstGeom>
          <a:noFill/>
        </p:spPr>
        <p:txBody>
          <a:bodyPr wrap="square" rtlCol="0">
            <a:spAutoFit/>
          </a:bodyPr>
          <a:lstStyle/>
          <a:p>
            <a:r>
              <a:rPr lang="en-US" altLang="zh-CN" b="1" dirty="0"/>
              <a:t>1.</a:t>
            </a:r>
            <a:r>
              <a:rPr lang="zh-CN" altLang="en-US" b="1" dirty="0"/>
              <a:t>线上销售</a:t>
            </a:r>
            <a:r>
              <a:rPr lang="en-US" altLang="zh-CN" dirty="0"/>
              <a:t>(</a:t>
            </a:r>
            <a:r>
              <a:rPr lang="zh-CN" altLang="en-US" dirty="0"/>
              <a:t>移动端、</a:t>
            </a:r>
            <a:r>
              <a:rPr lang="en-US" altLang="zh-CN" dirty="0"/>
              <a:t>pc</a:t>
            </a:r>
            <a:r>
              <a:rPr lang="zh-CN" altLang="en-US" dirty="0"/>
              <a:t>端等</a:t>
            </a:r>
            <a:r>
              <a:rPr lang="en-US" altLang="zh-CN" dirty="0"/>
              <a:t>)</a:t>
            </a:r>
            <a:r>
              <a:rPr lang="zh-CN" altLang="en-US" dirty="0"/>
              <a:t>：根据用户可能购买的非车险品种和套餐等级，在用户浏览非车险的场景下进行</a:t>
            </a:r>
            <a:r>
              <a:rPr lang="zh-CN" altLang="en-US" b="1" dirty="0">
                <a:solidFill>
                  <a:srgbClr val="FF0000"/>
                </a:solidFill>
              </a:rPr>
              <a:t>绑定的销售（可选），一起购买则会提供一定的优惠。</a:t>
            </a:r>
          </a:p>
        </p:txBody>
      </p:sp>
      <p:sp>
        <p:nvSpPr>
          <p:cNvPr id="18" name="文本框 17">
            <a:extLst>
              <a:ext uri="{FF2B5EF4-FFF2-40B4-BE49-F238E27FC236}">
                <a16:creationId xmlns:a16="http://schemas.microsoft.com/office/drawing/2014/main" id="{44579570-5FD2-4F03-A2A2-B096D0EF0022}"/>
              </a:ext>
            </a:extLst>
          </p:cNvPr>
          <p:cNvSpPr txBox="1"/>
          <p:nvPr/>
        </p:nvSpPr>
        <p:spPr>
          <a:xfrm>
            <a:off x="6345733" y="3147132"/>
            <a:ext cx="3163691" cy="1754326"/>
          </a:xfrm>
          <a:prstGeom prst="rect">
            <a:avLst/>
          </a:prstGeom>
          <a:noFill/>
        </p:spPr>
        <p:txBody>
          <a:bodyPr wrap="square" rtlCol="0">
            <a:spAutoFit/>
          </a:bodyPr>
          <a:lstStyle/>
          <a:p>
            <a:r>
              <a:rPr lang="en-US" altLang="zh-CN" b="1" dirty="0"/>
              <a:t>2.</a:t>
            </a:r>
            <a:r>
              <a:rPr lang="zh-CN" altLang="en-US" b="1" dirty="0"/>
              <a:t>线下销售</a:t>
            </a:r>
            <a:r>
              <a:rPr lang="zh-CN" altLang="en-US" dirty="0"/>
              <a:t>：可</a:t>
            </a:r>
            <a:r>
              <a:rPr lang="zh-CN" altLang="en-US" b="1" dirty="0">
                <a:solidFill>
                  <a:srgbClr val="FF0000"/>
                </a:solidFill>
              </a:rPr>
              <a:t>结合不同的销售机构、地区，在车险场景下进行一些特定品种的非车险推荐</a:t>
            </a:r>
            <a:r>
              <a:rPr lang="zh-CN" altLang="en-US" dirty="0"/>
              <a:t>，例如当地台风、暴雨等比较多，可推荐“家财宝”、“意外险”之类的险种。</a:t>
            </a:r>
          </a:p>
        </p:txBody>
      </p:sp>
      <p:sp>
        <p:nvSpPr>
          <p:cNvPr id="2" name="矩形: 圆角 1">
            <a:extLst>
              <a:ext uri="{FF2B5EF4-FFF2-40B4-BE49-F238E27FC236}">
                <a16:creationId xmlns:a16="http://schemas.microsoft.com/office/drawing/2014/main" id="{027C8DA8-E101-44C4-A812-FC1C80C2A9ED}"/>
              </a:ext>
            </a:extLst>
          </p:cNvPr>
          <p:cNvSpPr/>
          <p:nvPr/>
        </p:nvSpPr>
        <p:spPr>
          <a:xfrm>
            <a:off x="2252626" y="2782847"/>
            <a:ext cx="3383947" cy="24828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2176BDA-10CF-43DC-9C28-8802CC81E5B9}"/>
              </a:ext>
            </a:extLst>
          </p:cNvPr>
          <p:cNvSpPr/>
          <p:nvPr/>
        </p:nvSpPr>
        <p:spPr>
          <a:xfrm>
            <a:off x="6235606" y="2782847"/>
            <a:ext cx="3383947" cy="24828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52C8C77-E26B-4DE0-AE83-BDFA436DAE5A}"/>
              </a:ext>
            </a:extLst>
          </p:cNvPr>
          <p:cNvSpPr txBox="1"/>
          <p:nvPr/>
        </p:nvSpPr>
        <p:spPr>
          <a:xfrm>
            <a:off x="5154344" y="2114118"/>
            <a:ext cx="2162523" cy="461665"/>
          </a:xfrm>
          <a:prstGeom prst="rect">
            <a:avLst/>
          </a:prstGeom>
          <a:noFill/>
        </p:spPr>
        <p:txBody>
          <a:bodyPr wrap="square" rtlCol="0">
            <a:spAutoFit/>
          </a:bodyPr>
          <a:lstStyle/>
          <a:p>
            <a:r>
              <a:rPr lang="zh-CN" altLang="en-US" sz="2400" b="1" dirty="0"/>
              <a:t>销售场景</a:t>
            </a:r>
          </a:p>
        </p:txBody>
      </p:sp>
      <p:sp>
        <p:nvSpPr>
          <p:cNvPr id="10" name="任意多边形: 形状 9">
            <a:extLst>
              <a:ext uri="{FF2B5EF4-FFF2-40B4-BE49-F238E27FC236}">
                <a16:creationId xmlns:a16="http://schemas.microsoft.com/office/drawing/2014/main" id="{34F1FC7A-9DA4-413F-926F-8B6685C7856D}"/>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1" name="任意多边形: 形状 10">
            <a:extLst>
              <a:ext uri="{FF2B5EF4-FFF2-40B4-BE49-F238E27FC236}">
                <a16:creationId xmlns:a16="http://schemas.microsoft.com/office/drawing/2014/main" id="{D17CEAF9-2DFC-448A-95F3-465275F30E6E}"/>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2" name="文本框 11">
            <a:extLst>
              <a:ext uri="{FF2B5EF4-FFF2-40B4-BE49-F238E27FC236}">
                <a16:creationId xmlns:a16="http://schemas.microsoft.com/office/drawing/2014/main" id="{90DCB3FA-1340-49A2-96FC-ACB930EC1B61}"/>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05</a:t>
            </a:r>
            <a:endParaRPr lang="zh-CN" altLang="en-US" sz="4000" dirty="0">
              <a:solidFill>
                <a:schemeClr val="accent1"/>
              </a:solidFill>
              <a:latin typeface="Century Gothic" panose="020B0502020202020204" pitchFamily="34" charset="0"/>
            </a:endParaRPr>
          </a:p>
        </p:txBody>
      </p:sp>
      <p:sp>
        <p:nvSpPr>
          <p:cNvPr id="13" name="文本框 12">
            <a:extLst>
              <a:ext uri="{FF2B5EF4-FFF2-40B4-BE49-F238E27FC236}">
                <a16:creationId xmlns:a16="http://schemas.microsoft.com/office/drawing/2014/main" id="{77183510-2D65-4D4F-B9BC-12A5A9259003}"/>
              </a:ext>
            </a:extLst>
          </p:cNvPr>
          <p:cNvSpPr txBox="1"/>
          <p:nvPr/>
        </p:nvSpPr>
        <p:spPr>
          <a:xfrm>
            <a:off x="1473289" y="334546"/>
            <a:ext cx="4288353"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业务应用</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销售场景</a:t>
            </a:r>
          </a:p>
        </p:txBody>
      </p:sp>
    </p:spTree>
    <p:extLst>
      <p:ext uri="{BB962C8B-B14F-4D97-AF65-F5344CB8AC3E}">
        <p14:creationId xmlns:p14="http://schemas.microsoft.com/office/powerpoint/2010/main" val="1358821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extLst>
              <a:ext uri="{28A0092B-C50C-407E-A947-70E740481C1C}">
                <a14:useLocalDpi xmlns:a14="http://schemas.microsoft.com/office/drawing/2010/main" val="0"/>
              </a:ext>
            </a:extLst>
          </a:blip>
          <a:srcRect l="17632" r="49845" b="47264"/>
          <a:stretch>
            <a:fillRect/>
          </a:stretch>
        </p:blipFill>
        <p:spPr>
          <a:xfrm>
            <a:off x="8255573" y="0"/>
            <a:ext cx="2831441" cy="4820725"/>
          </a:xfrm>
          <a:prstGeom prst="rect">
            <a:avLst/>
          </a:prstGeom>
        </p:spPr>
      </p:pic>
      <p:pic>
        <p:nvPicPr>
          <p:cNvPr id="5" name="图片 4"/>
          <p:cNvPicPr>
            <a:picLocks noChangeAspect="1"/>
          </p:cNvPicPr>
          <p:nvPr/>
        </p:nvPicPr>
        <p:blipFill>
          <a:blip r:embed="rId7" cstate="screen">
            <a:extLst>
              <a:ext uri="{28A0092B-C50C-407E-A947-70E740481C1C}">
                <a14:useLocalDpi xmlns:a14="http://schemas.microsoft.com/office/drawing/2010/main" val="0"/>
              </a:ext>
            </a:extLst>
          </a:blip>
          <a:srcRect l="3307" t="29111" r="82360" b="55664"/>
          <a:stretch>
            <a:fillRect/>
          </a:stretch>
        </p:blipFill>
        <p:spPr>
          <a:xfrm>
            <a:off x="3394883" y="2024716"/>
            <a:ext cx="1247754" cy="1391725"/>
          </a:xfrm>
          <a:prstGeom prst="rect">
            <a:avLst/>
          </a:prstGeom>
        </p:spPr>
      </p:pic>
      <p:sp>
        <p:nvSpPr>
          <p:cNvPr id="6" name="PA_文本框 6"/>
          <p:cNvSpPr txBox="1"/>
          <p:nvPr>
            <p:custDataLst>
              <p:tags r:id="rId1"/>
            </p:custDataLst>
          </p:nvPr>
        </p:nvSpPr>
        <p:spPr>
          <a:xfrm>
            <a:off x="1344938" y="3855810"/>
            <a:ext cx="6340197" cy="903261"/>
          </a:xfrm>
          <a:prstGeom prst="rect">
            <a:avLst/>
          </a:prstGeom>
          <a:noFill/>
        </p:spPr>
        <p:txBody>
          <a:bodyPr wrap="none" rtlCol="0" anchor="ctr">
            <a:spAutoFit/>
          </a:bodyPr>
          <a:lstStyle/>
          <a:p>
            <a:pPr>
              <a:lnSpc>
                <a:spcPct val="120000"/>
              </a:lnSpc>
            </a:pPr>
            <a:r>
              <a:rPr lang="zh-CN" altLang="en-US" sz="4798" b="1" dirty="0">
                <a:solidFill>
                  <a:schemeClr val="accent1"/>
                </a:solidFill>
                <a:latin typeface="方正兰亭超细黑简体" panose="02000000000000000000" pitchFamily="2" charset="-122"/>
                <a:ea typeface="方正兰亭超细黑简体" panose="02000000000000000000" pitchFamily="2" charset="-122"/>
              </a:rPr>
              <a:t>感谢各位老师的聆听！</a:t>
            </a:r>
          </a:p>
        </p:txBody>
      </p:sp>
      <p:sp>
        <p:nvSpPr>
          <p:cNvPr id="7" name="PA_半闭框 7"/>
          <p:cNvSpPr/>
          <p:nvPr>
            <p:custDataLst>
              <p:tags r:id="rId2"/>
            </p:custDataLst>
          </p:nvPr>
        </p:nvSpPr>
        <p:spPr>
          <a:xfrm>
            <a:off x="1296948" y="3704384"/>
            <a:ext cx="2831441" cy="1295744"/>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solidFill>
            </a:endParaRPr>
          </a:p>
        </p:txBody>
      </p:sp>
      <p:sp>
        <p:nvSpPr>
          <p:cNvPr id="10" name="PA_文本框 6"/>
          <p:cNvSpPr txBox="1"/>
          <p:nvPr>
            <p:custDataLst>
              <p:tags r:id="rId3"/>
            </p:custDataLst>
          </p:nvPr>
        </p:nvSpPr>
        <p:spPr>
          <a:xfrm>
            <a:off x="2256759" y="1570437"/>
            <a:ext cx="1027845" cy="1894493"/>
          </a:xfrm>
          <a:prstGeom prst="rect">
            <a:avLst/>
          </a:prstGeom>
          <a:noFill/>
        </p:spPr>
        <p:txBody>
          <a:bodyPr wrap="none" rtlCol="0" anchor="ctr">
            <a:spAutoFit/>
          </a:bodyPr>
          <a:lstStyle/>
          <a:p>
            <a:pPr>
              <a:lnSpc>
                <a:spcPct val="120000"/>
              </a:lnSpc>
            </a:pPr>
            <a:r>
              <a:rPr lang="en-US" altLang="zh-CN"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1" name="PA_文本框 6"/>
          <p:cNvSpPr txBox="1"/>
          <p:nvPr>
            <p:custDataLst>
              <p:tags r:id="rId4"/>
            </p:custDataLst>
          </p:nvPr>
        </p:nvSpPr>
        <p:spPr>
          <a:xfrm>
            <a:off x="4594647" y="1618428"/>
            <a:ext cx="1871025" cy="1894493"/>
          </a:xfrm>
          <a:prstGeom prst="rect">
            <a:avLst/>
          </a:prstGeom>
          <a:noFill/>
        </p:spPr>
        <p:txBody>
          <a:bodyPr wrap="none" rtlCol="0" anchor="ctr">
            <a:spAutoFit/>
          </a:bodyPr>
          <a:lstStyle/>
          <a:p>
            <a:pPr>
              <a:lnSpc>
                <a:spcPct val="120000"/>
              </a:lnSpc>
            </a:pPr>
            <a:r>
              <a:rPr lang="en-US" altLang="zh-CN"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21</a:t>
            </a:r>
            <a:endParaRPr lang="zh-CN" altLang="en-US" sz="10663"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5"/>
            </p:custDataLst>
          </p:nvPr>
        </p:nvSpPr>
        <p:spPr>
          <a:xfrm flipH="1" flipV="1">
            <a:off x="5579280" y="4051493"/>
            <a:ext cx="2532322" cy="900645"/>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题目理解</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01</a:t>
            </a:r>
            <a:endParaRPr lang="zh-CN" altLang="en-US" sz="4000" dirty="0">
              <a:solidFill>
                <a:schemeClr val="accent1"/>
              </a:solidFill>
              <a:latin typeface="Century Gothic" panose="020B0502020202020204" pitchFamily="34" charset="0"/>
            </a:endParaRPr>
          </a:p>
        </p:txBody>
      </p:sp>
      <p:sp>
        <p:nvSpPr>
          <p:cNvPr id="23" name="文本框 22"/>
          <p:cNvSpPr txBox="1"/>
          <p:nvPr/>
        </p:nvSpPr>
        <p:spPr>
          <a:xfrm>
            <a:off x="1473289" y="371367"/>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赛题背景</a:t>
            </a:r>
          </a:p>
        </p:txBody>
      </p:sp>
      <p:sp>
        <p:nvSpPr>
          <p:cNvPr id="25" name="文本框 24">
            <a:extLst>
              <a:ext uri="{FF2B5EF4-FFF2-40B4-BE49-F238E27FC236}">
                <a16:creationId xmlns:a16="http://schemas.microsoft.com/office/drawing/2014/main" id="{FADAE1AE-7AB9-4B57-80DB-DA9A9F84E45A}"/>
              </a:ext>
            </a:extLst>
          </p:cNvPr>
          <p:cNvSpPr txBox="1"/>
          <p:nvPr/>
        </p:nvSpPr>
        <p:spPr>
          <a:xfrm>
            <a:off x="2111031" y="2119363"/>
            <a:ext cx="926431" cy="369332"/>
          </a:xfrm>
          <a:prstGeom prst="rect">
            <a:avLst/>
          </a:prstGeom>
          <a:noFill/>
        </p:spPr>
        <p:txBody>
          <a:bodyPr wrap="square" rtlCol="0">
            <a:spAutoFit/>
          </a:bodyPr>
          <a:lstStyle/>
          <a:p>
            <a:r>
              <a:rPr lang="en-US" altLang="zh-CN" b="1" dirty="0"/>
              <a:t>1.</a:t>
            </a:r>
            <a:r>
              <a:rPr lang="zh-CN" altLang="en-US" b="1" dirty="0"/>
              <a:t>背景</a:t>
            </a:r>
          </a:p>
        </p:txBody>
      </p:sp>
      <p:sp>
        <p:nvSpPr>
          <p:cNvPr id="30" name="矩形: 圆角 29">
            <a:extLst>
              <a:ext uri="{FF2B5EF4-FFF2-40B4-BE49-F238E27FC236}">
                <a16:creationId xmlns:a16="http://schemas.microsoft.com/office/drawing/2014/main" id="{E26377C2-67F9-422E-8A48-5867C260C229}"/>
              </a:ext>
            </a:extLst>
          </p:cNvPr>
          <p:cNvSpPr/>
          <p:nvPr/>
        </p:nvSpPr>
        <p:spPr>
          <a:xfrm>
            <a:off x="505124" y="2641039"/>
            <a:ext cx="4138247" cy="22156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altLang="zh-CN" sz="1800" dirty="0">
              <a:solidFill>
                <a:schemeClr val="tx1">
                  <a:lumMod val="95000"/>
                  <a:lumOff val="5000"/>
                </a:schemeClr>
              </a:solidFill>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2020</a:t>
            </a:r>
            <a:r>
              <a:rPr lang="zh-CN" altLang="en-US" sz="1800" dirty="0">
                <a:effectLst/>
                <a:ea typeface="等线" panose="02010600030101010101" pitchFamily="2" charset="-122"/>
                <a:cs typeface="Times New Roman" panose="02020603050405020304" pitchFamily="18" charset="0"/>
              </a:rPr>
              <a:t>年，</a:t>
            </a:r>
            <a:r>
              <a:rPr lang="zh-CN" altLang="zh-CN" sz="1800" dirty="0">
                <a:effectLst/>
                <a:ea typeface="等线" panose="02010600030101010101" pitchFamily="2" charset="-122"/>
                <a:cs typeface="Times New Roman" panose="02020603050405020304" pitchFamily="18" charset="0"/>
              </a:rPr>
              <a:t>疫情和车险综合改革下，车险保费增速下降，</a:t>
            </a:r>
            <a:r>
              <a:rPr lang="zh-CN" altLang="en-US" sz="1800" dirty="0">
                <a:effectLst/>
                <a:ea typeface="等线" panose="02010600030101010101" pitchFamily="2" charset="-122"/>
                <a:cs typeface="Times New Roman" panose="02020603050405020304" pitchFamily="18" charset="0"/>
              </a:rPr>
              <a:t>单</a:t>
            </a:r>
            <a:r>
              <a:rPr lang="zh-CN" altLang="zh-CN" sz="1800" dirty="0">
                <a:effectLst/>
                <a:ea typeface="等线" panose="02010600030101010101" pitchFamily="2" charset="-122"/>
                <a:cs typeface="Times New Roman" panose="02020603050405020304" pitchFamily="18" charset="0"/>
              </a:rPr>
              <a:t>非车险保费保持较高增速；且</a:t>
            </a:r>
            <a:r>
              <a:rPr lang="en-US" altLang="zh-CN" sz="1800" dirty="0">
                <a:effectLst/>
                <a:ea typeface="等线" panose="02010600030101010101" pitchFamily="2" charset="-122"/>
                <a:cs typeface="Times New Roman" panose="02020603050405020304" pitchFamily="18" charset="0"/>
              </a:rPr>
              <a:t>60%</a:t>
            </a:r>
            <a:r>
              <a:rPr lang="zh-CN" altLang="zh-CN" sz="1800" dirty="0">
                <a:effectLst/>
                <a:ea typeface="等线" panose="02010600030101010101" pitchFamily="2" charset="-122"/>
                <a:cs typeface="Times New Roman" panose="02020603050405020304" pitchFamily="18" charset="0"/>
              </a:rPr>
              <a:t>的非车险是在车险销售环境下购买。</a:t>
            </a:r>
            <a:endParaRPr lang="en-US" altLang="zh-CN" sz="1800" dirty="0">
              <a:effectLst/>
              <a:ea typeface="等线" panose="02010600030101010101" pitchFamily="2" charset="-122"/>
              <a:cs typeface="Times New Roman" panose="02020603050405020304" pitchFamily="18" charset="0"/>
            </a:endParaRPr>
          </a:p>
          <a:p>
            <a:r>
              <a:rPr lang="zh-CN" altLang="en-US" b="0" i="0" dirty="0">
                <a:solidFill>
                  <a:schemeClr val="bg1"/>
                </a:solidFill>
                <a:effectLst/>
                <a:latin typeface="Helvetica Neue"/>
              </a:rPr>
              <a:t>而车险作为刚需产品，因此为非车险等多种保险产品销售提供了有效通道。</a:t>
            </a:r>
            <a:endParaRPr lang="zh-CN" altLang="en-US" dirty="0">
              <a:solidFill>
                <a:schemeClr val="bg1"/>
              </a:solidFill>
            </a:endParaRPr>
          </a:p>
          <a:p>
            <a:pPr algn="ctr"/>
            <a:endParaRPr lang="zh-CN" altLang="en-US" dirty="0"/>
          </a:p>
        </p:txBody>
      </p:sp>
      <p:sp>
        <p:nvSpPr>
          <p:cNvPr id="31" name="矩形: 圆角 30">
            <a:extLst>
              <a:ext uri="{FF2B5EF4-FFF2-40B4-BE49-F238E27FC236}">
                <a16:creationId xmlns:a16="http://schemas.microsoft.com/office/drawing/2014/main" id="{403FF9CD-0681-4D89-9BC7-664FD627AC8C}"/>
              </a:ext>
            </a:extLst>
          </p:cNvPr>
          <p:cNvSpPr/>
          <p:nvPr/>
        </p:nvSpPr>
        <p:spPr>
          <a:xfrm>
            <a:off x="5371373" y="2576563"/>
            <a:ext cx="2711380" cy="22801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t>初赛</a:t>
            </a:r>
            <a:r>
              <a:rPr lang="zh-CN" altLang="en-US" dirty="0"/>
              <a:t>：预测购买非车险的意向（分类问题）</a:t>
            </a:r>
          </a:p>
          <a:p>
            <a:pPr algn="ctr"/>
            <a:r>
              <a:rPr lang="zh-CN" altLang="en-US" b="1" dirty="0"/>
              <a:t>决赛</a:t>
            </a:r>
            <a:r>
              <a:rPr lang="zh-CN" altLang="en-US" dirty="0"/>
              <a:t>：预测购买非车险得保费（回归问题）</a:t>
            </a:r>
          </a:p>
        </p:txBody>
      </p:sp>
      <p:sp>
        <p:nvSpPr>
          <p:cNvPr id="32" name="矩形: 圆角 31">
            <a:extLst>
              <a:ext uri="{FF2B5EF4-FFF2-40B4-BE49-F238E27FC236}">
                <a16:creationId xmlns:a16="http://schemas.microsoft.com/office/drawing/2014/main" id="{F6E89791-102F-4A6B-8BA9-F8D88F820A03}"/>
              </a:ext>
            </a:extLst>
          </p:cNvPr>
          <p:cNvSpPr/>
          <p:nvPr/>
        </p:nvSpPr>
        <p:spPr>
          <a:xfrm>
            <a:off x="8964496" y="2608801"/>
            <a:ext cx="2297723" cy="22156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结合挖掘建模得到的可解释性信息进行业务应用</a:t>
            </a:r>
          </a:p>
        </p:txBody>
      </p:sp>
      <p:sp>
        <p:nvSpPr>
          <p:cNvPr id="33" name="箭头: 右 32">
            <a:extLst>
              <a:ext uri="{FF2B5EF4-FFF2-40B4-BE49-F238E27FC236}">
                <a16:creationId xmlns:a16="http://schemas.microsoft.com/office/drawing/2014/main" id="{16238027-7555-4823-AC50-D65C2C6592C7}"/>
              </a:ext>
            </a:extLst>
          </p:cNvPr>
          <p:cNvSpPr/>
          <p:nvPr/>
        </p:nvSpPr>
        <p:spPr>
          <a:xfrm>
            <a:off x="4755911" y="3551738"/>
            <a:ext cx="615462" cy="310662"/>
          </a:xfrm>
          <a:prstGeom prst="rightArrow">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F413D5FC-2830-4ACE-8893-C1053963FC57}"/>
              </a:ext>
            </a:extLst>
          </p:cNvPr>
          <p:cNvSpPr/>
          <p:nvPr/>
        </p:nvSpPr>
        <p:spPr>
          <a:xfrm>
            <a:off x="8161465" y="3551738"/>
            <a:ext cx="615462" cy="310662"/>
          </a:xfrm>
          <a:prstGeom prst="rightArrow">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F347BD6-FF9C-4363-90AE-05B42A7E2378}"/>
              </a:ext>
            </a:extLst>
          </p:cNvPr>
          <p:cNvSpPr txBox="1"/>
          <p:nvPr/>
        </p:nvSpPr>
        <p:spPr>
          <a:xfrm>
            <a:off x="6291633" y="2119363"/>
            <a:ext cx="1017429" cy="369332"/>
          </a:xfrm>
          <a:prstGeom prst="rect">
            <a:avLst/>
          </a:prstGeom>
          <a:noFill/>
        </p:spPr>
        <p:txBody>
          <a:bodyPr wrap="square" rtlCol="0">
            <a:spAutoFit/>
          </a:bodyPr>
          <a:lstStyle/>
          <a:p>
            <a:r>
              <a:rPr lang="en-US" altLang="zh-CN" b="1" dirty="0"/>
              <a:t>2.</a:t>
            </a:r>
            <a:r>
              <a:rPr lang="zh-CN" altLang="en-US" b="1" dirty="0"/>
              <a:t>需求</a:t>
            </a:r>
          </a:p>
        </p:txBody>
      </p:sp>
      <p:sp>
        <p:nvSpPr>
          <p:cNvPr id="36" name="文本框 35">
            <a:extLst>
              <a:ext uri="{FF2B5EF4-FFF2-40B4-BE49-F238E27FC236}">
                <a16:creationId xmlns:a16="http://schemas.microsoft.com/office/drawing/2014/main" id="{FBB3F5B0-580F-40AE-9101-2E473E0E3A0C}"/>
              </a:ext>
            </a:extLst>
          </p:cNvPr>
          <p:cNvSpPr txBox="1"/>
          <p:nvPr/>
        </p:nvSpPr>
        <p:spPr>
          <a:xfrm>
            <a:off x="9569252" y="2119363"/>
            <a:ext cx="1383323" cy="369332"/>
          </a:xfrm>
          <a:prstGeom prst="rect">
            <a:avLst/>
          </a:prstGeom>
          <a:noFill/>
        </p:spPr>
        <p:txBody>
          <a:bodyPr wrap="square" rtlCol="0">
            <a:spAutoFit/>
          </a:bodyPr>
          <a:lstStyle/>
          <a:p>
            <a:r>
              <a:rPr lang="en-US" altLang="zh-CN" b="1" dirty="0"/>
              <a:t>3.</a:t>
            </a:r>
            <a:r>
              <a:rPr lang="zh-CN" altLang="en-US" b="1" dirty="0"/>
              <a:t>业务应用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p:cNvSpPr/>
          <p:nvPr/>
        </p:nvSpPr>
        <p:spPr>
          <a:xfrm>
            <a:off x="419285" y="200840"/>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01</a:t>
            </a:r>
            <a:endParaRPr lang="zh-CN" altLang="en-US" sz="4000" dirty="0">
              <a:solidFill>
                <a:schemeClr val="accent1"/>
              </a:solidFill>
              <a:latin typeface="Century Gothic" panose="020B0502020202020204" pitchFamily="34" charset="0"/>
            </a:endParaRPr>
          </a:p>
        </p:txBody>
      </p:sp>
      <p:sp>
        <p:nvSpPr>
          <p:cNvPr id="23" name="文本框 22"/>
          <p:cNvSpPr txBox="1"/>
          <p:nvPr/>
        </p:nvSpPr>
        <p:spPr>
          <a:xfrm>
            <a:off x="1473289" y="371367"/>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赛题数据</a:t>
            </a:r>
          </a:p>
        </p:txBody>
      </p:sp>
      <p:graphicFrame>
        <p:nvGraphicFramePr>
          <p:cNvPr id="16" name="表格 4">
            <a:extLst>
              <a:ext uri="{FF2B5EF4-FFF2-40B4-BE49-F238E27FC236}">
                <a16:creationId xmlns:a16="http://schemas.microsoft.com/office/drawing/2014/main" id="{2E2FBD93-F85E-4585-AB44-E6CD588BDF6C}"/>
              </a:ext>
            </a:extLst>
          </p:cNvPr>
          <p:cNvGraphicFramePr>
            <a:graphicFrameLocks noGrp="1"/>
          </p:cNvGraphicFramePr>
          <p:nvPr>
            <p:extLst>
              <p:ext uri="{D42A27DB-BD31-4B8C-83A1-F6EECF244321}">
                <p14:modId xmlns:p14="http://schemas.microsoft.com/office/powerpoint/2010/main" val="94884533"/>
              </p:ext>
            </p:extLst>
          </p:nvPr>
        </p:nvGraphicFramePr>
        <p:xfrm>
          <a:off x="969281" y="1654646"/>
          <a:ext cx="4171347" cy="4771579"/>
        </p:xfrm>
        <a:graphic>
          <a:graphicData uri="http://schemas.openxmlformats.org/drawingml/2006/table">
            <a:tbl>
              <a:tblPr firstRow="1" bandRow="1">
                <a:tableStyleId>{5C22544A-7EE6-4342-B048-85BDC9FD1C3A}</a:tableStyleId>
              </a:tblPr>
              <a:tblGrid>
                <a:gridCol w="2033180">
                  <a:extLst>
                    <a:ext uri="{9D8B030D-6E8A-4147-A177-3AD203B41FA5}">
                      <a16:colId xmlns:a16="http://schemas.microsoft.com/office/drawing/2014/main" val="3669831972"/>
                    </a:ext>
                  </a:extLst>
                </a:gridCol>
                <a:gridCol w="2138167">
                  <a:extLst>
                    <a:ext uri="{9D8B030D-6E8A-4147-A177-3AD203B41FA5}">
                      <a16:colId xmlns:a16="http://schemas.microsoft.com/office/drawing/2014/main" val="3628513942"/>
                    </a:ext>
                  </a:extLst>
                </a:gridCol>
              </a:tblGrid>
              <a:tr h="370840">
                <a:tc>
                  <a:txBody>
                    <a:bodyPr/>
                    <a:lstStyle/>
                    <a:p>
                      <a:r>
                        <a:rPr lang="zh-CN" altLang="en-US" sz="1400" dirty="0"/>
                        <a:t>字段名</a:t>
                      </a:r>
                    </a:p>
                  </a:txBody>
                  <a:tcPr/>
                </a:tc>
                <a:tc>
                  <a:txBody>
                    <a:bodyPr/>
                    <a:lstStyle/>
                    <a:p>
                      <a:r>
                        <a:rPr lang="zh-CN" altLang="en-US" sz="1400" dirty="0"/>
                        <a:t>含义</a:t>
                      </a:r>
                    </a:p>
                  </a:txBody>
                  <a:tcPr/>
                </a:tc>
                <a:extLst>
                  <a:ext uri="{0D108BD9-81ED-4DB2-BD59-A6C34878D82A}">
                    <a16:rowId xmlns:a16="http://schemas.microsoft.com/office/drawing/2014/main" val="2760636800"/>
                  </a:ext>
                </a:extLst>
              </a:tr>
              <a:tr h="286704">
                <a:tc>
                  <a:txBody>
                    <a:bodyPr/>
                    <a:lstStyle/>
                    <a:p>
                      <a:r>
                        <a:rPr lang="en-US" altLang="zh-CN" sz="1200" b="0" i="0" kern="1200" dirty="0">
                          <a:solidFill>
                            <a:schemeClr val="dk1"/>
                          </a:solidFill>
                          <a:effectLst/>
                          <a:latin typeface="+mn-lt"/>
                          <a:ea typeface="+mn-ea"/>
                          <a:cs typeface="+mn-cs"/>
                        </a:rPr>
                        <a:t>p1_gender</a:t>
                      </a:r>
                      <a:endParaRPr lang="zh-CN" altLang="en-US" sz="1200" dirty="0"/>
                    </a:p>
                  </a:txBody>
                  <a:tcPr/>
                </a:tc>
                <a:tc>
                  <a:txBody>
                    <a:bodyPr/>
                    <a:lstStyle/>
                    <a:p>
                      <a:r>
                        <a:rPr lang="zh-CN" altLang="en-US" sz="1200" dirty="0"/>
                        <a:t>性别</a:t>
                      </a:r>
                    </a:p>
                  </a:txBody>
                  <a:tcPr/>
                </a:tc>
                <a:extLst>
                  <a:ext uri="{0D108BD9-81ED-4DB2-BD59-A6C34878D82A}">
                    <a16:rowId xmlns:a16="http://schemas.microsoft.com/office/drawing/2014/main" val="151078187"/>
                  </a:ext>
                </a:extLst>
              </a:tr>
              <a:tr h="294774">
                <a:tc>
                  <a:txBody>
                    <a:bodyPr/>
                    <a:lstStyle/>
                    <a:p>
                      <a:r>
                        <a:rPr lang="en-US" altLang="zh-CN" sz="1200" b="0" i="0" kern="1200" dirty="0">
                          <a:solidFill>
                            <a:schemeClr val="dk1"/>
                          </a:solidFill>
                          <a:effectLst/>
                          <a:latin typeface="+mn-lt"/>
                          <a:ea typeface="+mn-ea"/>
                          <a:cs typeface="+mn-cs"/>
                        </a:rPr>
                        <a:t>p1_age</a:t>
                      </a:r>
                      <a:endParaRPr lang="zh-CN" altLang="en-US" sz="1200" dirty="0"/>
                    </a:p>
                  </a:txBody>
                  <a:tcPr/>
                </a:tc>
                <a:tc>
                  <a:txBody>
                    <a:bodyPr/>
                    <a:lstStyle/>
                    <a:p>
                      <a:r>
                        <a:rPr lang="zh-CN" altLang="en-US" sz="1200" dirty="0"/>
                        <a:t>年龄</a:t>
                      </a:r>
                    </a:p>
                  </a:txBody>
                  <a:tcPr/>
                </a:tc>
                <a:extLst>
                  <a:ext uri="{0D108BD9-81ED-4DB2-BD59-A6C34878D82A}">
                    <a16:rowId xmlns:a16="http://schemas.microsoft.com/office/drawing/2014/main" val="3763222400"/>
                  </a:ext>
                </a:extLst>
              </a:tr>
              <a:tr h="300789">
                <a:tc>
                  <a:txBody>
                    <a:bodyPr/>
                    <a:lstStyle/>
                    <a:p>
                      <a:r>
                        <a:rPr lang="en-US" altLang="zh-CN" sz="1200" b="0" i="0" kern="1200" dirty="0">
                          <a:solidFill>
                            <a:schemeClr val="dk1"/>
                          </a:solidFill>
                          <a:effectLst/>
                          <a:latin typeface="+mn-lt"/>
                          <a:ea typeface="+mn-ea"/>
                          <a:cs typeface="+mn-cs"/>
                        </a:rPr>
                        <a:t>p1_census_register</a:t>
                      </a:r>
                      <a:endParaRPr lang="zh-CN" altLang="en-US" sz="1200" dirty="0"/>
                    </a:p>
                  </a:txBody>
                  <a:tcPr/>
                </a:tc>
                <a:tc>
                  <a:txBody>
                    <a:bodyPr/>
                    <a:lstStyle/>
                    <a:p>
                      <a:r>
                        <a:rPr lang="zh-CN" altLang="en-US" sz="1200" dirty="0"/>
                        <a:t>籍贯</a:t>
                      </a:r>
                    </a:p>
                  </a:txBody>
                  <a:tcPr/>
                </a:tc>
                <a:extLst>
                  <a:ext uri="{0D108BD9-81ED-4DB2-BD59-A6C34878D82A}">
                    <a16:rowId xmlns:a16="http://schemas.microsoft.com/office/drawing/2014/main" val="2850513231"/>
                  </a:ext>
                </a:extLst>
              </a:tr>
              <a:tr h="276727">
                <a:tc>
                  <a:txBody>
                    <a:bodyPr/>
                    <a:lstStyle/>
                    <a:p>
                      <a:r>
                        <a:rPr lang="en-US" altLang="zh-CN" sz="1200" b="0" i="0" kern="1200" dirty="0" err="1">
                          <a:solidFill>
                            <a:schemeClr val="dk1"/>
                          </a:solidFill>
                          <a:effectLst/>
                          <a:latin typeface="+mn-lt"/>
                          <a:ea typeface="+mn-ea"/>
                          <a:cs typeface="+mn-cs"/>
                        </a:rPr>
                        <a:t>birth_month</a:t>
                      </a:r>
                      <a:endParaRPr lang="zh-CN" altLang="en-US" sz="1200" dirty="0"/>
                    </a:p>
                  </a:txBody>
                  <a:tcPr/>
                </a:tc>
                <a:tc>
                  <a:txBody>
                    <a:bodyPr/>
                    <a:lstStyle/>
                    <a:p>
                      <a:r>
                        <a:rPr lang="zh-CN" altLang="en-US" sz="1200" dirty="0"/>
                        <a:t>出生月份</a:t>
                      </a:r>
                    </a:p>
                  </a:txBody>
                  <a:tcPr/>
                </a:tc>
                <a:extLst>
                  <a:ext uri="{0D108BD9-81ED-4DB2-BD59-A6C34878D82A}">
                    <a16:rowId xmlns:a16="http://schemas.microsoft.com/office/drawing/2014/main" val="932016639"/>
                  </a:ext>
                </a:extLst>
              </a:tr>
              <a:tr h="270710">
                <a:tc>
                  <a:txBody>
                    <a:bodyPr/>
                    <a:lstStyle/>
                    <a:p>
                      <a:r>
                        <a:rPr lang="en-US" altLang="zh-CN" sz="1200" b="0" i="0" kern="1200" dirty="0">
                          <a:solidFill>
                            <a:schemeClr val="dk1"/>
                          </a:solidFill>
                          <a:effectLst/>
                          <a:latin typeface="+mn-lt"/>
                          <a:ea typeface="+mn-ea"/>
                          <a:cs typeface="+mn-cs"/>
                        </a:rPr>
                        <a:t>p2_marital_status</a:t>
                      </a:r>
                      <a:endParaRPr lang="zh-CN" altLang="en-US" sz="1200" dirty="0"/>
                    </a:p>
                  </a:txBody>
                  <a:tcPr/>
                </a:tc>
                <a:tc>
                  <a:txBody>
                    <a:bodyPr/>
                    <a:lstStyle/>
                    <a:p>
                      <a:r>
                        <a:rPr lang="zh-CN" altLang="en-US" sz="1200" dirty="0"/>
                        <a:t>婚姻状况</a:t>
                      </a:r>
                    </a:p>
                  </a:txBody>
                  <a:tcPr/>
                </a:tc>
                <a:extLst>
                  <a:ext uri="{0D108BD9-81ED-4DB2-BD59-A6C34878D82A}">
                    <a16:rowId xmlns:a16="http://schemas.microsoft.com/office/drawing/2014/main" val="1432266992"/>
                  </a:ext>
                </a:extLst>
              </a:tr>
              <a:tr h="279132">
                <a:tc>
                  <a:txBody>
                    <a:bodyPr/>
                    <a:lstStyle/>
                    <a:p>
                      <a:r>
                        <a:rPr lang="en-US" altLang="zh-CN" sz="1200" b="0" i="0" kern="1200" dirty="0">
                          <a:solidFill>
                            <a:schemeClr val="dk1"/>
                          </a:solidFill>
                          <a:effectLst/>
                          <a:latin typeface="+mn-lt"/>
                          <a:ea typeface="+mn-ea"/>
                          <a:cs typeface="+mn-cs"/>
                        </a:rPr>
                        <a:t>f1_child_flag</a:t>
                      </a:r>
                      <a:endParaRPr lang="zh-CN" altLang="en-US" sz="1200" dirty="0"/>
                    </a:p>
                  </a:txBody>
                  <a:tcPr/>
                </a:tc>
                <a:tc>
                  <a:txBody>
                    <a:bodyPr/>
                    <a:lstStyle/>
                    <a:p>
                      <a:r>
                        <a:rPr lang="zh-CN" altLang="en-US" sz="1200" dirty="0"/>
                        <a:t>是否有子女</a:t>
                      </a:r>
                    </a:p>
                  </a:txBody>
                  <a:tcPr/>
                </a:tc>
                <a:extLst>
                  <a:ext uri="{0D108BD9-81ED-4DB2-BD59-A6C34878D82A}">
                    <a16:rowId xmlns:a16="http://schemas.microsoft.com/office/drawing/2014/main" val="3438038222"/>
                  </a:ext>
                </a:extLst>
              </a:tr>
              <a:tr h="276727">
                <a:tc>
                  <a:txBody>
                    <a:bodyPr/>
                    <a:lstStyle/>
                    <a:p>
                      <a:r>
                        <a:rPr lang="en-US" altLang="zh-CN" sz="1200" b="0" i="0" kern="1200" dirty="0">
                          <a:solidFill>
                            <a:schemeClr val="dk1"/>
                          </a:solidFill>
                          <a:effectLst/>
                          <a:latin typeface="+mn-lt"/>
                          <a:ea typeface="+mn-ea"/>
                          <a:cs typeface="+mn-cs"/>
                        </a:rPr>
                        <a:t>p2_is_child_under_15_family</a:t>
                      </a:r>
                      <a:endParaRPr lang="zh-CN" altLang="en-US" sz="1200" dirty="0"/>
                    </a:p>
                  </a:txBody>
                  <a:tcPr/>
                </a:tc>
                <a:tc>
                  <a:txBody>
                    <a:bodyPr/>
                    <a:lstStyle/>
                    <a:p>
                      <a:r>
                        <a:rPr lang="zh-CN" altLang="en-US" sz="1200" b="0" i="0" kern="1200" dirty="0">
                          <a:solidFill>
                            <a:schemeClr val="dk1"/>
                          </a:solidFill>
                          <a:effectLst/>
                          <a:latin typeface="+mn-lt"/>
                          <a:ea typeface="+mn-ea"/>
                          <a:cs typeface="+mn-cs"/>
                        </a:rPr>
                        <a:t>家庭是否有 </a:t>
                      </a:r>
                      <a:r>
                        <a:rPr lang="en-US" altLang="zh-CN" sz="1200" b="0" i="0" kern="1200" dirty="0">
                          <a:solidFill>
                            <a:schemeClr val="dk1"/>
                          </a:solidFill>
                          <a:effectLst/>
                          <a:latin typeface="+mn-lt"/>
                          <a:ea typeface="+mn-ea"/>
                          <a:cs typeface="+mn-cs"/>
                        </a:rPr>
                        <a:t>15 </a:t>
                      </a:r>
                      <a:r>
                        <a:rPr lang="zh-CN" altLang="en-US" sz="1200" b="0" i="0" kern="1200" dirty="0">
                          <a:solidFill>
                            <a:schemeClr val="dk1"/>
                          </a:solidFill>
                          <a:effectLst/>
                          <a:latin typeface="+mn-lt"/>
                          <a:ea typeface="+mn-ea"/>
                          <a:cs typeface="+mn-cs"/>
                        </a:rPr>
                        <a:t>岁以下小孩</a:t>
                      </a:r>
                      <a:endParaRPr lang="zh-CN" altLang="en-US" sz="1200" dirty="0"/>
                    </a:p>
                  </a:txBody>
                  <a:tcPr/>
                </a:tc>
                <a:extLst>
                  <a:ext uri="{0D108BD9-81ED-4DB2-BD59-A6C34878D82A}">
                    <a16:rowId xmlns:a16="http://schemas.microsoft.com/office/drawing/2014/main" val="2965041631"/>
                  </a:ext>
                </a:extLst>
              </a:tr>
              <a:tr h="276726">
                <a:tc>
                  <a:txBody>
                    <a:bodyPr/>
                    <a:lstStyle/>
                    <a:p>
                      <a:r>
                        <a:rPr lang="en-US" altLang="zh-CN" sz="1200" b="0" i="0" kern="1200" dirty="0">
                          <a:solidFill>
                            <a:schemeClr val="dk1"/>
                          </a:solidFill>
                          <a:effectLst/>
                          <a:latin typeface="+mn-lt"/>
                          <a:ea typeface="+mn-ea"/>
                          <a:cs typeface="+mn-cs"/>
                        </a:rPr>
                        <a:t>p2_is_adult_over_55_family</a:t>
                      </a:r>
                      <a:endParaRPr lang="zh-CN" altLang="en-US" sz="1200" dirty="0"/>
                    </a:p>
                  </a:txBody>
                  <a:tcPr/>
                </a:tc>
                <a:tc>
                  <a:txBody>
                    <a:bodyPr/>
                    <a:lstStyle/>
                    <a:p>
                      <a:r>
                        <a:rPr lang="zh-CN" altLang="en-US" sz="1200" b="0" i="0" kern="1200" dirty="0">
                          <a:solidFill>
                            <a:schemeClr val="dk1"/>
                          </a:solidFill>
                          <a:effectLst/>
                          <a:latin typeface="+mn-lt"/>
                          <a:ea typeface="+mn-ea"/>
                          <a:cs typeface="+mn-cs"/>
                        </a:rPr>
                        <a:t>家庭是否有 </a:t>
                      </a:r>
                      <a:r>
                        <a:rPr lang="en-US" altLang="zh-CN" sz="1200" b="0" i="0" kern="1200" dirty="0">
                          <a:solidFill>
                            <a:schemeClr val="dk1"/>
                          </a:solidFill>
                          <a:effectLst/>
                          <a:latin typeface="+mn-lt"/>
                          <a:ea typeface="+mn-ea"/>
                          <a:cs typeface="+mn-cs"/>
                        </a:rPr>
                        <a:t>55 </a:t>
                      </a:r>
                      <a:r>
                        <a:rPr lang="zh-CN" altLang="en-US" sz="1200" b="0" i="0" kern="1200" dirty="0">
                          <a:solidFill>
                            <a:schemeClr val="dk1"/>
                          </a:solidFill>
                          <a:effectLst/>
                          <a:latin typeface="+mn-lt"/>
                          <a:ea typeface="+mn-ea"/>
                          <a:cs typeface="+mn-cs"/>
                        </a:rPr>
                        <a:t>岁以上老人</a:t>
                      </a:r>
                      <a:endParaRPr lang="zh-CN" altLang="en-US" sz="1200" dirty="0"/>
                    </a:p>
                  </a:txBody>
                  <a:tcPr/>
                </a:tc>
                <a:extLst>
                  <a:ext uri="{0D108BD9-81ED-4DB2-BD59-A6C34878D82A}">
                    <a16:rowId xmlns:a16="http://schemas.microsoft.com/office/drawing/2014/main" val="2555733436"/>
                  </a:ext>
                </a:extLst>
              </a:tr>
              <a:tr h="282742">
                <a:tc>
                  <a:txBody>
                    <a:bodyPr/>
                    <a:lstStyle/>
                    <a:p>
                      <a:r>
                        <a:rPr lang="en-US" altLang="zh-CN" sz="1200" b="0" i="0" kern="1200" dirty="0">
                          <a:solidFill>
                            <a:schemeClr val="dk1"/>
                          </a:solidFill>
                          <a:effectLst/>
                          <a:latin typeface="+mn-lt"/>
                          <a:ea typeface="+mn-ea"/>
                          <a:cs typeface="+mn-cs"/>
                        </a:rPr>
                        <a:t>p1_is_bank_eff</a:t>
                      </a:r>
                      <a:endParaRPr lang="zh-CN" altLang="en-US" sz="1200" dirty="0"/>
                    </a:p>
                  </a:txBody>
                  <a:tcPr/>
                </a:tc>
                <a:tc>
                  <a:txBody>
                    <a:bodyPr/>
                    <a:lstStyle/>
                    <a:p>
                      <a:r>
                        <a:rPr lang="zh-CN" altLang="en-US" sz="1200" b="0" i="0" kern="1200" dirty="0">
                          <a:solidFill>
                            <a:schemeClr val="dk1"/>
                          </a:solidFill>
                          <a:effectLst/>
                          <a:latin typeface="+mn-lt"/>
                          <a:ea typeface="+mn-ea"/>
                          <a:cs typeface="+mn-cs"/>
                        </a:rPr>
                        <a:t>是否银行有效客户</a:t>
                      </a:r>
                      <a:endParaRPr lang="zh-CN" altLang="en-US" sz="1200" dirty="0"/>
                    </a:p>
                  </a:txBody>
                  <a:tcPr/>
                </a:tc>
                <a:extLst>
                  <a:ext uri="{0D108BD9-81ED-4DB2-BD59-A6C34878D82A}">
                    <a16:rowId xmlns:a16="http://schemas.microsoft.com/office/drawing/2014/main" val="2508512275"/>
                  </a:ext>
                </a:extLst>
              </a:tr>
              <a:tr h="282742">
                <a:tc>
                  <a:txBody>
                    <a:bodyPr/>
                    <a:lstStyle/>
                    <a:p>
                      <a:r>
                        <a:rPr lang="en-US" altLang="zh-CN" sz="1200" b="0" i="0" kern="1200" dirty="0">
                          <a:solidFill>
                            <a:schemeClr val="dk1"/>
                          </a:solidFill>
                          <a:effectLst/>
                          <a:latin typeface="+mn-lt"/>
                          <a:ea typeface="+mn-ea"/>
                          <a:cs typeface="+mn-cs"/>
                        </a:rPr>
                        <a:t>p2_is_enterprise_owner</a:t>
                      </a:r>
                      <a:endParaRPr lang="zh-CN" altLang="en-US" sz="1200" dirty="0"/>
                    </a:p>
                  </a:txBody>
                  <a:tcPr/>
                </a:tc>
                <a:tc>
                  <a:txBody>
                    <a:bodyPr/>
                    <a:lstStyle/>
                    <a:p>
                      <a:r>
                        <a:rPr lang="zh-CN" altLang="en-US" sz="1200" b="0" i="0" kern="1200" dirty="0">
                          <a:solidFill>
                            <a:schemeClr val="dk1"/>
                          </a:solidFill>
                          <a:effectLst/>
                          <a:latin typeface="+mn-lt"/>
                          <a:ea typeface="+mn-ea"/>
                          <a:cs typeface="+mn-cs"/>
                        </a:rPr>
                        <a:t>是否为企业主</a:t>
                      </a:r>
                      <a:endParaRPr lang="zh-CN" altLang="en-US" sz="1200" dirty="0"/>
                    </a:p>
                  </a:txBody>
                  <a:tcPr/>
                </a:tc>
                <a:extLst>
                  <a:ext uri="{0D108BD9-81ED-4DB2-BD59-A6C34878D82A}">
                    <a16:rowId xmlns:a16="http://schemas.microsoft.com/office/drawing/2014/main" val="3664833517"/>
                  </a:ext>
                </a:extLst>
              </a:tr>
              <a:tr h="282742">
                <a:tc>
                  <a:txBody>
                    <a:bodyPr/>
                    <a:lstStyle/>
                    <a:p>
                      <a:r>
                        <a:rPr lang="en-US" altLang="zh-CN" sz="1200" b="0" i="0" kern="1200" dirty="0">
                          <a:solidFill>
                            <a:schemeClr val="dk1"/>
                          </a:solidFill>
                          <a:effectLst/>
                          <a:latin typeface="+mn-lt"/>
                          <a:ea typeface="+mn-ea"/>
                          <a:cs typeface="+mn-cs"/>
                        </a:rPr>
                        <a:t>p2_is_smeowner</a:t>
                      </a:r>
                      <a:endParaRPr lang="zh-CN" altLang="en-US" sz="1200" dirty="0"/>
                    </a:p>
                  </a:txBody>
                  <a:tcPr/>
                </a:tc>
                <a:tc>
                  <a:txBody>
                    <a:bodyPr/>
                    <a:lstStyle/>
                    <a:p>
                      <a:r>
                        <a:rPr lang="zh-CN" altLang="en-US" sz="1200" dirty="0"/>
                        <a:t>是否为小微企业主</a:t>
                      </a:r>
                    </a:p>
                  </a:txBody>
                  <a:tcPr/>
                </a:tc>
                <a:extLst>
                  <a:ext uri="{0D108BD9-81ED-4DB2-BD59-A6C34878D82A}">
                    <a16:rowId xmlns:a16="http://schemas.microsoft.com/office/drawing/2014/main" val="4049449092"/>
                  </a:ext>
                </a:extLst>
              </a:tr>
              <a:tr h="288758">
                <a:tc>
                  <a:txBody>
                    <a:bodyPr/>
                    <a:lstStyle/>
                    <a:p>
                      <a:r>
                        <a:rPr lang="en-US" altLang="zh-CN" sz="1200" b="0" i="0" kern="1200" dirty="0">
                          <a:solidFill>
                            <a:schemeClr val="dk1"/>
                          </a:solidFill>
                          <a:effectLst/>
                          <a:latin typeface="+mn-lt"/>
                          <a:ea typeface="+mn-ea"/>
                          <a:cs typeface="+mn-cs"/>
                        </a:rPr>
                        <a:t>f2_posses_house_flag</a:t>
                      </a:r>
                      <a:endParaRPr lang="zh-CN" altLang="en-US" sz="1200" dirty="0"/>
                    </a:p>
                  </a:txBody>
                  <a:tcPr/>
                </a:tc>
                <a:tc>
                  <a:txBody>
                    <a:bodyPr/>
                    <a:lstStyle/>
                    <a:p>
                      <a:r>
                        <a:rPr lang="zh-CN" altLang="en-US" sz="1200" dirty="0"/>
                        <a:t>是否有房</a:t>
                      </a:r>
                    </a:p>
                  </a:txBody>
                  <a:tcPr/>
                </a:tc>
                <a:extLst>
                  <a:ext uri="{0D108BD9-81ED-4DB2-BD59-A6C34878D82A}">
                    <a16:rowId xmlns:a16="http://schemas.microsoft.com/office/drawing/2014/main" val="3810267552"/>
                  </a:ext>
                </a:extLst>
              </a:tr>
              <a:tr h="294774">
                <a:tc>
                  <a:txBody>
                    <a:bodyPr/>
                    <a:lstStyle/>
                    <a:p>
                      <a:pPr algn="l"/>
                      <a:r>
                        <a:rPr lang="en-US" sz="1200" dirty="0">
                          <a:effectLst/>
                        </a:rPr>
                        <a:t> f2_cust_housing_price_total</a:t>
                      </a:r>
                    </a:p>
                  </a:txBody>
                  <a:tcPr marL="43543" marR="43543" marT="65314" marB="65314" anchor="ctr"/>
                </a:tc>
                <a:tc>
                  <a:txBody>
                    <a:bodyPr/>
                    <a:lstStyle/>
                    <a:p>
                      <a:r>
                        <a:rPr lang="zh-CN" altLang="en-US" sz="1200" dirty="0"/>
                        <a:t>房产总价</a:t>
                      </a:r>
                    </a:p>
                  </a:txBody>
                  <a:tcPr/>
                </a:tc>
                <a:extLst>
                  <a:ext uri="{0D108BD9-81ED-4DB2-BD59-A6C34878D82A}">
                    <a16:rowId xmlns:a16="http://schemas.microsoft.com/office/drawing/2014/main" val="3119240547"/>
                  </a:ext>
                </a:extLst>
              </a:tr>
              <a:tr h="276039">
                <a:tc>
                  <a:txBody>
                    <a:bodyPr/>
                    <a:lstStyle/>
                    <a:p>
                      <a:pPr algn="l"/>
                      <a:r>
                        <a:rPr lang="en-US" sz="1200" dirty="0">
                          <a:effectLst/>
                        </a:rPr>
                        <a:t> </a:t>
                      </a:r>
                      <a:r>
                        <a:rPr lang="en-US" sz="1200" dirty="0" err="1">
                          <a:effectLst/>
                        </a:rPr>
                        <a:t>newvalue</a:t>
                      </a:r>
                      <a:endParaRPr lang="en-US" sz="1200" dirty="0">
                        <a:effectLst/>
                      </a:endParaRPr>
                    </a:p>
                  </a:txBody>
                  <a:tcPr marL="43543" marR="43543" marT="65314" marB="65314" anchor="ctr"/>
                </a:tc>
                <a:tc>
                  <a:txBody>
                    <a:bodyPr/>
                    <a:lstStyle/>
                    <a:p>
                      <a:r>
                        <a:rPr lang="zh-CN" altLang="en-US" sz="1200" dirty="0"/>
                        <a:t>新车购置价</a:t>
                      </a:r>
                    </a:p>
                  </a:txBody>
                  <a:tcPr/>
                </a:tc>
                <a:extLst>
                  <a:ext uri="{0D108BD9-81ED-4DB2-BD59-A6C34878D82A}">
                    <a16:rowId xmlns:a16="http://schemas.microsoft.com/office/drawing/2014/main" val="1099787706"/>
                  </a:ext>
                </a:extLst>
              </a:tr>
              <a:tr h="370840">
                <a:tc gridSpan="2">
                  <a:txBody>
                    <a:bodyPr/>
                    <a:lstStyle/>
                    <a:p>
                      <a:pPr algn="ctr"/>
                      <a:r>
                        <a:rPr lang="en-US" sz="1200" b="1" dirty="0">
                          <a:effectLst/>
                        </a:rPr>
                        <a:t>……</a:t>
                      </a:r>
                    </a:p>
                  </a:txBody>
                  <a:tcPr marL="43543" marR="43543" marT="65314" marB="65314" anchor="ctr"/>
                </a:tc>
                <a:tc hMerge="1">
                  <a:txBody>
                    <a:bodyPr/>
                    <a:lstStyle/>
                    <a:p>
                      <a:endParaRPr lang="zh-CN" altLang="en-US" sz="1200" dirty="0"/>
                    </a:p>
                  </a:txBody>
                  <a:tcPr/>
                </a:tc>
                <a:extLst>
                  <a:ext uri="{0D108BD9-81ED-4DB2-BD59-A6C34878D82A}">
                    <a16:rowId xmlns:a16="http://schemas.microsoft.com/office/drawing/2014/main" val="1419751180"/>
                  </a:ext>
                </a:extLst>
              </a:tr>
            </a:tbl>
          </a:graphicData>
        </a:graphic>
      </p:graphicFrame>
      <p:sp>
        <p:nvSpPr>
          <p:cNvPr id="17" name="文本框 16">
            <a:extLst>
              <a:ext uri="{FF2B5EF4-FFF2-40B4-BE49-F238E27FC236}">
                <a16:creationId xmlns:a16="http://schemas.microsoft.com/office/drawing/2014/main" id="{D6DF683F-B775-4DA1-A93E-016C20C7BCD3}"/>
              </a:ext>
            </a:extLst>
          </p:cNvPr>
          <p:cNvSpPr txBox="1"/>
          <p:nvPr/>
        </p:nvSpPr>
        <p:spPr>
          <a:xfrm>
            <a:off x="2222370" y="1259427"/>
            <a:ext cx="1888958" cy="338554"/>
          </a:xfrm>
          <a:prstGeom prst="rect">
            <a:avLst/>
          </a:prstGeom>
          <a:noFill/>
        </p:spPr>
        <p:txBody>
          <a:bodyPr wrap="square" rtlCol="0">
            <a:spAutoFit/>
          </a:bodyPr>
          <a:lstStyle/>
          <a:p>
            <a:r>
              <a:rPr lang="zh-CN" altLang="en-US" sz="1600" b="1" dirty="0"/>
              <a:t>用户基本信息</a:t>
            </a:r>
          </a:p>
        </p:txBody>
      </p:sp>
      <p:graphicFrame>
        <p:nvGraphicFramePr>
          <p:cNvPr id="18" name="表格 4">
            <a:extLst>
              <a:ext uri="{FF2B5EF4-FFF2-40B4-BE49-F238E27FC236}">
                <a16:creationId xmlns:a16="http://schemas.microsoft.com/office/drawing/2014/main" id="{61DD1C58-8FF0-4128-BE64-1C4D460E4B93}"/>
              </a:ext>
            </a:extLst>
          </p:cNvPr>
          <p:cNvGraphicFramePr>
            <a:graphicFrameLocks noGrp="1"/>
          </p:cNvGraphicFramePr>
          <p:nvPr>
            <p:extLst>
              <p:ext uri="{D42A27DB-BD31-4B8C-83A1-F6EECF244321}">
                <p14:modId xmlns:p14="http://schemas.microsoft.com/office/powerpoint/2010/main" val="1964682557"/>
              </p:ext>
            </p:extLst>
          </p:nvPr>
        </p:nvGraphicFramePr>
        <p:xfrm>
          <a:off x="6537772" y="1689821"/>
          <a:ext cx="4235694" cy="4750058"/>
        </p:xfrm>
        <a:graphic>
          <a:graphicData uri="http://schemas.openxmlformats.org/drawingml/2006/table">
            <a:tbl>
              <a:tblPr firstRow="1" bandRow="1">
                <a:tableStyleId>{5C22544A-7EE6-4342-B048-85BDC9FD1C3A}</a:tableStyleId>
              </a:tblPr>
              <a:tblGrid>
                <a:gridCol w="2033180">
                  <a:extLst>
                    <a:ext uri="{9D8B030D-6E8A-4147-A177-3AD203B41FA5}">
                      <a16:colId xmlns:a16="http://schemas.microsoft.com/office/drawing/2014/main" val="3669831972"/>
                    </a:ext>
                  </a:extLst>
                </a:gridCol>
                <a:gridCol w="2202514">
                  <a:extLst>
                    <a:ext uri="{9D8B030D-6E8A-4147-A177-3AD203B41FA5}">
                      <a16:colId xmlns:a16="http://schemas.microsoft.com/office/drawing/2014/main" val="3628513942"/>
                    </a:ext>
                  </a:extLst>
                </a:gridCol>
              </a:tblGrid>
              <a:tr h="361423">
                <a:tc>
                  <a:txBody>
                    <a:bodyPr/>
                    <a:lstStyle/>
                    <a:p>
                      <a:r>
                        <a:rPr lang="zh-CN" altLang="en-US" sz="1400" dirty="0"/>
                        <a:t>字段名</a:t>
                      </a:r>
                    </a:p>
                  </a:txBody>
                  <a:tcPr/>
                </a:tc>
                <a:tc>
                  <a:txBody>
                    <a:bodyPr/>
                    <a:lstStyle/>
                    <a:p>
                      <a:r>
                        <a:rPr lang="zh-CN" altLang="en-US" sz="1400" dirty="0"/>
                        <a:t>含义</a:t>
                      </a:r>
                    </a:p>
                  </a:txBody>
                  <a:tcPr/>
                </a:tc>
                <a:extLst>
                  <a:ext uri="{0D108BD9-81ED-4DB2-BD59-A6C34878D82A}">
                    <a16:rowId xmlns:a16="http://schemas.microsoft.com/office/drawing/2014/main" val="2760636800"/>
                  </a:ext>
                </a:extLst>
              </a:tr>
              <a:tr h="279423">
                <a:tc>
                  <a:txBody>
                    <a:bodyPr/>
                    <a:lstStyle/>
                    <a:p>
                      <a:r>
                        <a:rPr lang="en-US" altLang="zh-CN" sz="1200" b="0" i="0" kern="1200" dirty="0" err="1">
                          <a:solidFill>
                            <a:schemeClr val="dk1"/>
                          </a:solidFill>
                          <a:effectLst/>
                          <a:latin typeface="+mn-lt"/>
                          <a:ea typeface="+mn-ea"/>
                          <a:cs typeface="+mn-cs"/>
                        </a:rPr>
                        <a:t>dpt</a:t>
                      </a:r>
                      <a:endParaRPr lang="zh-CN" altLang="en-US" sz="1200" dirty="0"/>
                    </a:p>
                  </a:txBody>
                  <a:tcPr/>
                </a:tc>
                <a:tc>
                  <a:txBody>
                    <a:bodyPr/>
                    <a:lstStyle/>
                    <a:p>
                      <a:r>
                        <a:rPr lang="zh-CN" altLang="en-US" sz="1200" dirty="0"/>
                        <a:t>保险机构</a:t>
                      </a:r>
                    </a:p>
                  </a:txBody>
                  <a:tcPr/>
                </a:tc>
                <a:extLst>
                  <a:ext uri="{0D108BD9-81ED-4DB2-BD59-A6C34878D82A}">
                    <a16:rowId xmlns:a16="http://schemas.microsoft.com/office/drawing/2014/main" val="151078187"/>
                  </a:ext>
                </a:extLst>
              </a:tr>
              <a:tr h="287288">
                <a:tc>
                  <a:txBody>
                    <a:bodyPr/>
                    <a:lstStyle/>
                    <a:p>
                      <a:r>
                        <a:rPr lang="en-US" altLang="zh-CN" sz="1200" b="0" i="0" kern="1200" dirty="0" err="1">
                          <a:solidFill>
                            <a:schemeClr val="dk1"/>
                          </a:solidFill>
                          <a:effectLst/>
                          <a:latin typeface="+mn-lt"/>
                          <a:ea typeface="+mn-ea"/>
                          <a:cs typeface="+mn-cs"/>
                        </a:rPr>
                        <a:t>xz</a:t>
                      </a:r>
                      <a:r>
                        <a:rPr lang="en-US" altLang="zh-CN"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xb</a:t>
                      </a:r>
                      <a:endParaRPr lang="zh-CN" altLang="en-US" sz="1200" dirty="0"/>
                    </a:p>
                  </a:txBody>
                  <a:tcPr/>
                </a:tc>
                <a:tc>
                  <a:txBody>
                    <a:bodyPr/>
                    <a:lstStyle/>
                    <a:p>
                      <a:r>
                        <a:rPr lang="zh-CN" altLang="en-US" sz="1200" dirty="0"/>
                        <a:t>险种</a:t>
                      </a:r>
                      <a:r>
                        <a:rPr lang="en-US" altLang="zh-CN" sz="1200" dirty="0"/>
                        <a:t>/</a:t>
                      </a:r>
                      <a:r>
                        <a:rPr lang="zh-CN" altLang="en-US" sz="1200" dirty="0"/>
                        <a:t>险别</a:t>
                      </a:r>
                    </a:p>
                  </a:txBody>
                  <a:tcPr/>
                </a:tc>
                <a:extLst>
                  <a:ext uri="{0D108BD9-81ED-4DB2-BD59-A6C34878D82A}">
                    <a16:rowId xmlns:a16="http://schemas.microsoft.com/office/drawing/2014/main" val="3763222400"/>
                  </a:ext>
                </a:extLst>
              </a:tr>
              <a:tr h="269700">
                <a:tc>
                  <a:txBody>
                    <a:bodyPr/>
                    <a:lstStyle/>
                    <a:p>
                      <a:r>
                        <a:rPr lang="en-US" altLang="zh-CN" sz="1200" dirty="0" err="1"/>
                        <a:t>nprem_ly</a:t>
                      </a:r>
                      <a:endParaRPr lang="zh-CN" altLang="en-US" sz="1200" dirty="0"/>
                    </a:p>
                  </a:txBody>
                  <a:tcPr/>
                </a:tc>
                <a:tc>
                  <a:txBody>
                    <a:bodyPr/>
                    <a:lstStyle/>
                    <a:p>
                      <a:r>
                        <a:rPr lang="zh-CN" altLang="en-US" sz="1200" dirty="0"/>
                        <a:t>上年的车险保费</a:t>
                      </a:r>
                    </a:p>
                  </a:txBody>
                  <a:tcPr/>
                </a:tc>
                <a:extLst>
                  <a:ext uri="{0D108BD9-81ED-4DB2-BD59-A6C34878D82A}">
                    <a16:rowId xmlns:a16="http://schemas.microsoft.com/office/drawing/2014/main" val="932016639"/>
                  </a:ext>
                </a:extLst>
              </a:tr>
              <a:tr h="267354">
                <a:tc>
                  <a:txBody>
                    <a:bodyPr/>
                    <a:lstStyle/>
                    <a:p>
                      <a:r>
                        <a:rPr lang="en-US" altLang="zh-CN" sz="1200" b="0" i="0" kern="1200" dirty="0" err="1">
                          <a:solidFill>
                            <a:schemeClr val="dk1"/>
                          </a:solidFill>
                          <a:effectLst/>
                          <a:latin typeface="+mn-lt"/>
                          <a:ea typeface="+mn-ea"/>
                          <a:cs typeface="+mn-cs"/>
                        </a:rPr>
                        <a:t>ncd_ly</a:t>
                      </a:r>
                      <a:endParaRPr lang="zh-CN" altLang="en-US" sz="1200" dirty="0"/>
                    </a:p>
                  </a:txBody>
                  <a:tcPr/>
                </a:tc>
                <a:tc>
                  <a:txBody>
                    <a:bodyPr/>
                    <a:lstStyle/>
                    <a:p>
                      <a:r>
                        <a:rPr lang="zh-CN" altLang="en-US" sz="1200" dirty="0"/>
                        <a:t>上年</a:t>
                      </a:r>
                      <a:r>
                        <a:rPr lang="en-US" altLang="zh-CN" sz="1200" dirty="0" err="1"/>
                        <a:t>ncd</a:t>
                      </a:r>
                      <a:r>
                        <a:rPr lang="zh-CN" altLang="en-US" sz="1200" dirty="0"/>
                        <a:t>系数</a:t>
                      </a:r>
                      <a:r>
                        <a:rPr lang="en-US" altLang="zh-CN" sz="1200" dirty="0"/>
                        <a:t>(</a:t>
                      </a:r>
                      <a:r>
                        <a:rPr lang="zh-CN" altLang="en-US" sz="1200" dirty="0"/>
                        <a:t>无赔偿优待</a:t>
                      </a:r>
                      <a:r>
                        <a:rPr lang="en-US" altLang="zh-CN" sz="1200" dirty="0"/>
                        <a:t>)</a:t>
                      </a:r>
                      <a:endParaRPr lang="zh-CN" altLang="en-US" sz="1200" dirty="0"/>
                    </a:p>
                  </a:txBody>
                  <a:tcPr/>
                </a:tc>
                <a:extLst>
                  <a:ext uri="{0D108BD9-81ED-4DB2-BD59-A6C34878D82A}">
                    <a16:rowId xmlns:a16="http://schemas.microsoft.com/office/drawing/2014/main" val="1432266992"/>
                  </a:ext>
                </a:extLst>
              </a:tr>
              <a:tr h="272044">
                <a:tc>
                  <a:txBody>
                    <a:bodyPr/>
                    <a:lstStyle/>
                    <a:p>
                      <a:r>
                        <a:rPr lang="en-US" altLang="zh-CN" sz="1200" dirty="0" err="1"/>
                        <a:t>nprem_od</a:t>
                      </a:r>
                      <a:r>
                        <a:rPr lang="en-US" altLang="zh-CN" sz="1200" dirty="0"/>
                        <a:t>/</a:t>
                      </a:r>
                      <a:r>
                        <a:rPr lang="en-US" altLang="zh-CN" sz="1200" dirty="0" err="1"/>
                        <a:t>si_od</a:t>
                      </a:r>
                      <a:endParaRPr lang="zh-CN" altLang="en-US" sz="1200" dirty="0"/>
                    </a:p>
                  </a:txBody>
                  <a:tcPr/>
                </a:tc>
                <a:tc>
                  <a:txBody>
                    <a:bodyPr/>
                    <a:lstStyle/>
                    <a:p>
                      <a:r>
                        <a:rPr lang="zh-CN" altLang="en-US" sz="1200" dirty="0"/>
                        <a:t>车损险保费</a:t>
                      </a:r>
                      <a:r>
                        <a:rPr lang="en-US" altLang="zh-CN" sz="1200" dirty="0"/>
                        <a:t>/</a:t>
                      </a:r>
                      <a:r>
                        <a:rPr lang="zh-CN" altLang="en-US" sz="1200" dirty="0"/>
                        <a:t>保额</a:t>
                      </a:r>
                    </a:p>
                  </a:txBody>
                  <a:tcPr/>
                </a:tc>
                <a:extLst>
                  <a:ext uri="{0D108BD9-81ED-4DB2-BD59-A6C34878D82A}">
                    <a16:rowId xmlns:a16="http://schemas.microsoft.com/office/drawing/2014/main" val="3438038222"/>
                  </a:ext>
                </a:extLst>
              </a:tr>
              <a:tr h="269700">
                <a:tc>
                  <a:txBody>
                    <a:bodyPr/>
                    <a:lstStyle/>
                    <a:p>
                      <a:r>
                        <a:rPr lang="en-US" altLang="zh-CN" sz="1200" dirty="0" err="1"/>
                        <a:t>nprem_bt</a:t>
                      </a:r>
                      <a:r>
                        <a:rPr lang="en-US" altLang="zh-CN" sz="1200" dirty="0"/>
                        <a:t>/</a:t>
                      </a:r>
                      <a:r>
                        <a:rPr lang="en-US" altLang="zh-CN" sz="1200" dirty="0" err="1"/>
                        <a:t>si_bt</a:t>
                      </a:r>
                      <a:endParaRPr lang="zh-CN" altLang="en-US" sz="1200" dirty="0"/>
                    </a:p>
                  </a:txBody>
                  <a:tcPr/>
                </a:tc>
                <a:tc>
                  <a:txBody>
                    <a:bodyPr/>
                    <a:lstStyle/>
                    <a:p>
                      <a:r>
                        <a:rPr lang="zh-CN" altLang="en-US" sz="1200" b="0" i="0" kern="1200" dirty="0">
                          <a:solidFill>
                            <a:schemeClr val="dk1"/>
                          </a:solidFill>
                          <a:effectLst/>
                          <a:latin typeface="+mn-lt"/>
                          <a:ea typeface="+mn-ea"/>
                          <a:cs typeface="+mn-cs"/>
                        </a:rPr>
                        <a:t>盗抢险保费</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保额</a:t>
                      </a:r>
                      <a:endParaRPr lang="zh-CN" altLang="en-US" sz="1200" dirty="0"/>
                    </a:p>
                  </a:txBody>
                  <a:tcPr/>
                </a:tc>
                <a:extLst>
                  <a:ext uri="{0D108BD9-81ED-4DB2-BD59-A6C34878D82A}">
                    <a16:rowId xmlns:a16="http://schemas.microsoft.com/office/drawing/2014/main" val="2965041631"/>
                  </a:ext>
                </a:extLst>
              </a:tr>
              <a:tr h="269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nprem_tp</a:t>
                      </a:r>
                      <a:r>
                        <a:rPr lang="en-US" altLang="zh-CN" sz="1200" dirty="0"/>
                        <a:t>/</a:t>
                      </a:r>
                      <a:r>
                        <a:rPr lang="en-US" altLang="zh-CN" sz="1200" dirty="0" err="1"/>
                        <a:t>si_tp</a:t>
                      </a:r>
                      <a:endParaRPr lang="zh-CN" altLang="en-US" sz="1200" dirty="0"/>
                    </a:p>
                  </a:txBody>
                  <a:tcPr/>
                </a:tc>
                <a:tc>
                  <a:txBody>
                    <a:bodyPr/>
                    <a:lstStyle/>
                    <a:p>
                      <a:r>
                        <a:rPr lang="zh-CN" altLang="en-US" sz="1200" b="0" i="0" kern="1200" dirty="0">
                          <a:solidFill>
                            <a:schemeClr val="dk1"/>
                          </a:solidFill>
                          <a:effectLst/>
                          <a:latin typeface="+mn-lt"/>
                          <a:ea typeface="+mn-ea"/>
                          <a:cs typeface="+mn-cs"/>
                        </a:rPr>
                        <a:t>商业三者险</a:t>
                      </a:r>
                      <a:endParaRPr lang="zh-CN" altLang="en-US" sz="1200" dirty="0"/>
                    </a:p>
                  </a:txBody>
                  <a:tcPr/>
                </a:tc>
                <a:extLst>
                  <a:ext uri="{0D108BD9-81ED-4DB2-BD59-A6C34878D82A}">
                    <a16:rowId xmlns:a16="http://schemas.microsoft.com/office/drawing/2014/main" val="2555733436"/>
                  </a:ext>
                </a:extLst>
              </a:tr>
              <a:tr h="275562">
                <a:tc>
                  <a:txBody>
                    <a:bodyPr/>
                    <a:lstStyle/>
                    <a:p>
                      <a:r>
                        <a:rPr lang="en-US" altLang="zh-CN" sz="1200" dirty="0" err="1"/>
                        <a:t>nprem_vld</a:t>
                      </a:r>
                      <a:r>
                        <a:rPr lang="en-US" altLang="zh-CN" sz="1200" dirty="0"/>
                        <a:t>/</a:t>
                      </a:r>
                      <a:r>
                        <a:rPr lang="en-US" altLang="zh-CN" sz="1200" dirty="0" err="1"/>
                        <a:t>si_vld</a:t>
                      </a:r>
                      <a:endParaRPr lang="zh-CN" altLang="en-US" sz="1200" dirty="0"/>
                    </a:p>
                  </a:txBody>
                  <a:tcPr/>
                </a:tc>
                <a:tc>
                  <a:txBody>
                    <a:bodyPr/>
                    <a:lstStyle/>
                    <a:p>
                      <a:r>
                        <a:rPr lang="zh-CN" altLang="en-US" sz="1200" b="0" i="0" kern="1200" dirty="0">
                          <a:solidFill>
                            <a:schemeClr val="dk1"/>
                          </a:solidFill>
                          <a:effectLst/>
                          <a:latin typeface="+mn-lt"/>
                          <a:ea typeface="+mn-ea"/>
                          <a:cs typeface="+mn-cs"/>
                        </a:rPr>
                        <a:t>司机座位责任险保费</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保额</a:t>
                      </a:r>
                      <a:endParaRPr lang="zh-CN" altLang="en-US" sz="1200" dirty="0"/>
                    </a:p>
                  </a:txBody>
                  <a:tcPr/>
                </a:tc>
                <a:extLst>
                  <a:ext uri="{0D108BD9-81ED-4DB2-BD59-A6C34878D82A}">
                    <a16:rowId xmlns:a16="http://schemas.microsoft.com/office/drawing/2014/main" val="2508512275"/>
                  </a:ext>
                </a:extLst>
              </a:tr>
              <a:tr h="275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nprem_vlp</a:t>
                      </a:r>
                      <a:r>
                        <a:rPr lang="en-US" altLang="zh-CN" sz="1200" dirty="0"/>
                        <a:t>/</a:t>
                      </a:r>
                      <a:r>
                        <a:rPr lang="en-US" altLang="zh-CN" sz="1200" dirty="0" err="1"/>
                        <a:t>si_vlp</a:t>
                      </a:r>
                      <a:endParaRPr lang="zh-CN" altLang="en-US" sz="1200" dirty="0"/>
                    </a:p>
                  </a:txBody>
                  <a:tcPr/>
                </a:tc>
                <a:tc>
                  <a:txBody>
                    <a:bodyPr/>
                    <a:lstStyle/>
                    <a:p>
                      <a:r>
                        <a:rPr lang="zh-CN" altLang="en-US" sz="1200" b="0" i="0" kern="1200" dirty="0">
                          <a:solidFill>
                            <a:schemeClr val="dk1"/>
                          </a:solidFill>
                          <a:effectLst/>
                          <a:latin typeface="+mn-lt"/>
                          <a:ea typeface="+mn-ea"/>
                          <a:cs typeface="+mn-cs"/>
                        </a:rPr>
                        <a:t>乘客座位责任险保费</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保额</a:t>
                      </a:r>
                      <a:endParaRPr lang="zh-CN" altLang="en-US" sz="1200" dirty="0"/>
                    </a:p>
                  </a:txBody>
                  <a:tcPr/>
                </a:tc>
                <a:extLst>
                  <a:ext uri="{0D108BD9-81ED-4DB2-BD59-A6C34878D82A}">
                    <a16:rowId xmlns:a16="http://schemas.microsoft.com/office/drawing/2014/main" val="3664833517"/>
                  </a:ext>
                </a:extLst>
              </a:tr>
              <a:tr h="592916">
                <a:tc gridSpan="2">
                  <a:txBody>
                    <a:bodyPr/>
                    <a:lstStyle/>
                    <a:p>
                      <a:pPr algn="ctr"/>
                      <a:r>
                        <a:rPr lang="en-US" sz="1200" b="1" dirty="0">
                          <a:effectLst/>
                        </a:rPr>
                        <a:t>……</a:t>
                      </a:r>
                    </a:p>
                  </a:txBody>
                  <a:tcPr marL="43543" marR="43543" marT="65314" marB="65314" anchor="ctr"/>
                </a:tc>
                <a:tc hMerge="1">
                  <a:txBody>
                    <a:bodyPr/>
                    <a:lstStyle/>
                    <a:p>
                      <a:endParaRPr lang="zh-CN" altLang="en-US" sz="1200" dirty="0"/>
                    </a:p>
                  </a:txBody>
                  <a:tcPr/>
                </a:tc>
                <a:extLst>
                  <a:ext uri="{0D108BD9-81ED-4DB2-BD59-A6C34878D82A}">
                    <a16:rowId xmlns:a16="http://schemas.microsoft.com/office/drawing/2014/main" val="1419751180"/>
                  </a:ext>
                </a:extLst>
              </a:tr>
              <a:tr h="264534">
                <a:tc>
                  <a:txBody>
                    <a:bodyPr/>
                    <a:lstStyle/>
                    <a:p>
                      <a:pPr algn="l"/>
                      <a:r>
                        <a:rPr lang="en-US" altLang="zh-CN" sz="1200" b="0" i="0" kern="1200" dirty="0" err="1">
                          <a:solidFill>
                            <a:schemeClr val="dk1"/>
                          </a:solidFill>
                          <a:effectLst/>
                          <a:latin typeface="+mn-lt"/>
                          <a:ea typeface="+mn-ea"/>
                          <a:cs typeface="+mn-cs"/>
                        </a:rPr>
                        <a:t>suiche_nonauto_nprem</a:t>
                      </a:r>
                      <a:r>
                        <a:rPr lang="en-US" altLang="zh-CN" sz="1200" b="0" i="0" kern="1200" dirty="0">
                          <a:solidFill>
                            <a:schemeClr val="dk1"/>
                          </a:solidFill>
                          <a:effectLst/>
                          <a:latin typeface="+mn-lt"/>
                          <a:ea typeface="+mn-ea"/>
                          <a:cs typeface="+mn-cs"/>
                        </a:rPr>
                        <a:t>(16-20)</a:t>
                      </a:r>
                      <a:endParaRPr lang="en-US" sz="1200" b="1" dirty="0">
                        <a:effectLst/>
                      </a:endParaRPr>
                    </a:p>
                  </a:txBody>
                  <a:tcPr marL="43543" marR="43543" marT="65314" marB="65314" anchor="ctr"/>
                </a:tc>
                <a:tc>
                  <a:txBody>
                    <a:bodyPr/>
                    <a:lstStyle/>
                    <a:p>
                      <a:r>
                        <a:rPr lang="en-US" altLang="zh-CN" sz="1200" dirty="0"/>
                        <a:t>16-20</a:t>
                      </a:r>
                      <a:r>
                        <a:rPr lang="zh-CN" altLang="en-US" sz="1200" dirty="0"/>
                        <a:t>年随车非车保费</a:t>
                      </a:r>
                    </a:p>
                    <a:p>
                      <a:endParaRPr lang="zh-CN" altLang="en-US" sz="1200" dirty="0"/>
                    </a:p>
                  </a:txBody>
                  <a:tcPr marL="43543" marR="43543" marT="65314" marB="65314" anchor="ctr"/>
                </a:tc>
                <a:extLst>
                  <a:ext uri="{0D108BD9-81ED-4DB2-BD59-A6C34878D82A}">
                    <a16:rowId xmlns:a16="http://schemas.microsoft.com/office/drawing/2014/main" val="4274192453"/>
                  </a:ext>
                </a:extLst>
              </a:tr>
              <a:tr h="264534">
                <a:tc>
                  <a:txBody>
                    <a:bodyPr/>
                    <a:lstStyle/>
                    <a:p>
                      <a:pPr algn="l"/>
                      <a:r>
                        <a:rPr lang="en-US" sz="1200" b="0" dirty="0" err="1">
                          <a:effectLst/>
                        </a:rPr>
                        <a:t>suiche_nonauto_amount</a:t>
                      </a:r>
                      <a:r>
                        <a:rPr lang="en-US" sz="1200" b="0" dirty="0">
                          <a:effectLst/>
                        </a:rPr>
                        <a:t>(16-20)</a:t>
                      </a:r>
                    </a:p>
                  </a:txBody>
                  <a:tcPr marL="43543" marR="43543" marT="65314" marB="65314" anchor="ctr"/>
                </a:tc>
                <a:tc>
                  <a:txBody>
                    <a:bodyPr/>
                    <a:lstStyle/>
                    <a:p>
                      <a:r>
                        <a:rPr lang="en-US" altLang="zh-CN" sz="1200" dirty="0"/>
                        <a:t>16-20</a:t>
                      </a:r>
                      <a:r>
                        <a:rPr lang="zh-CN" altLang="en-US" sz="1200" dirty="0"/>
                        <a:t>年随车非车保额</a:t>
                      </a:r>
                    </a:p>
                  </a:txBody>
                  <a:tcPr marL="43543" marR="43543" marT="65314" marB="65314" anchor="ctr"/>
                </a:tc>
                <a:extLst>
                  <a:ext uri="{0D108BD9-81ED-4DB2-BD59-A6C34878D82A}">
                    <a16:rowId xmlns:a16="http://schemas.microsoft.com/office/drawing/2014/main" val="1875062123"/>
                  </a:ext>
                </a:extLst>
              </a:tr>
              <a:tr h="264534">
                <a:tc>
                  <a:txBody>
                    <a:bodyPr/>
                    <a:lstStyle/>
                    <a:p>
                      <a:pPr algn="l"/>
                      <a:r>
                        <a:rPr lang="en-US" sz="1200" b="0" dirty="0">
                          <a:effectLst/>
                        </a:rPr>
                        <a:t>dur_personal_insurance_90</a:t>
                      </a:r>
                    </a:p>
                  </a:txBody>
                  <a:tcPr marL="43543" marR="43543" marT="65314" marB="65314" anchor="ctr"/>
                </a:tc>
                <a:tc>
                  <a:txBody>
                    <a:bodyPr/>
                    <a:lstStyle/>
                    <a:p>
                      <a:r>
                        <a:rPr lang="zh-CN" altLang="en-US" sz="1200" b="0" i="0" dirty="0">
                          <a:solidFill>
                            <a:srgbClr val="333333"/>
                          </a:solidFill>
                          <a:effectLst/>
                          <a:latin typeface="Helvetica Neue"/>
                        </a:rPr>
                        <a:t>点击时长非车险</a:t>
                      </a:r>
                      <a:endParaRPr lang="zh-CN" altLang="en-US" sz="1200" dirty="0"/>
                    </a:p>
                  </a:txBody>
                  <a:tcPr marL="43543" marR="43543" marT="65314" marB="65314" anchor="ctr"/>
                </a:tc>
                <a:extLst>
                  <a:ext uri="{0D108BD9-81ED-4DB2-BD59-A6C34878D82A}">
                    <a16:rowId xmlns:a16="http://schemas.microsoft.com/office/drawing/2014/main" val="544004558"/>
                  </a:ext>
                </a:extLst>
              </a:tr>
            </a:tbl>
          </a:graphicData>
        </a:graphic>
      </p:graphicFrame>
      <p:sp>
        <p:nvSpPr>
          <p:cNvPr id="19" name="文本框 18">
            <a:extLst>
              <a:ext uri="{FF2B5EF4-FFF2-40B4-BE49-F238E27FC236}">
                <a16:creationId xmlns:a16="http://schemas.microsoft.com/office/drawing/2014/main" id="{0A0125B6-8294-4317-818A-8311AC70ACE8}"/>
              </a:ext>
            </a:extLst>
          </p:cNvPr>
          <p:cNvSpPr txBox="1"/>
          <p:nvPr/>
        </p:nvSpPr>
        <p:spPr>
          <a:xfrm>
            <a:off x="7832325" y="1259427"/>
            <a:ext cx="1888958" cy="338554"/>
          </a:xfrm>
          <a:prstGeom prst="rect">
            <a:avLst/>
          </a:prstGeom>
          <a:noFill/>
        </p:spPr>
        <p:txBody>
          <a:bodyPr wrap="square" rtlCol="0">
            <a:spAutoFit/>
          </a:bodyPr>
          <a:lstStyle/>
          <a:p>
            <a:r>
              <a:rPr lang="zh-CN" altLang="en-US" sz="1600" b="1" dirty="0"/>
              <a:t>保险基本信息</a:t>
            </a:r>
          </a:p>
        </p:txBody>
      </p:sp>
    </p:spTree>
    <p:extLst>
      <p:ext uri="{BB962C8B-B14F-4D97-AF65-F5344CB8AC3E}">
        <p14:creationId xmlns:p14="http://schemas.microsoft.com/office/powerpoint/2010/main" val="151586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870200" y="86302"/>
            <a:ext cx="6451600" cy="6451600"/>
          </a:xfrm>
          <a:prstGeom prst="diamond">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rgbClr val="619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p:cNvSpPr/>
          <p:nvPr/>
        </p:nvSpPr>
        <p:spPr>
          <a:xfrm>
            <a:off x="4747911" y="1259013"/>
            <a:ext cx="2696178" cy="3909888"/>
          </a:xfrm>
          <a:prstGeom prst="frame">
            <a:avLst>
              <a:gd name="adj1" fmla="val 2586"/>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131269" y="3419299"/>
            <a:ext cx="1929462"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数据探索</a:t>
            </a:r>
          </a:p>
        </p:txBody>
      </p:sp>
      <p:sp>
        <p:nvSpPr>
          <p:cNvPr id="6" name="文本框 5"/>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02</a:t>
            </a:r>
            <a:endParaRPr lang="zh-CN" altLang="en-US" sz="9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60890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3200761-2549-490B-8847-8FDBB37DBF9E}"/>
              </a:ext>
            </a:extLst>
          </p:cNvPr>
          <p:cNvSpPr txBox="1"/>
          <p:nvPr/>
        </p:nvSpPr>
        <p:spPr>
          <a:xfrm>
            <a:off x="6555833" y="2244324"/>
            <a:ext cx="5047974" cy="2308324"/>
          </a:xfrm>
          <a:prstGeom prst="rect">
            <a:avLst/>
          </a:prstGeom>
          <a:noFill/>
        </p:spPr>
        <p:txBody>
          <a:bodyPr wrap="square" rtlCol="0">
            <a:spAutoFit/>
          </a:bodyPr>
          <a:lstStyle/>
          <a:p>
            <a:r>
              <a:rPr lang="zh-CN" altLang="en-US" sz="2400" dirty="0"/>
              <a:t>总的训练集有</a:t>
            </a:r>
            <a:r>
              <a:rPr lang="en-US" altLang="zh-CN" sz="2400" dirty="0"/>
              <a:t>60w</a:t>
            </a:r>
            <a:r>
              <a:rPr lang="zh-CN" altLang="en-US" sz="2400" dirty="0"/>
              <a:t>左右，其中用户购买非车险的保费总体呈现长尾分布。</a:t>
            </a:r>
            <a:r>
              <a:rPr lang="en-US" altLang="zh-CN" sz="2400" dirty="0">
                <a:solidFill>
                  <a:srgbClr val="FF0000"/>
                </a:solidFill>
              </a:rPr>
              <a:t>90%</a:t>
            </a:r>
            <a:r>
              <a:rPr lang="zh-CN" altLang="en-US" sz="2400" dirty="0"/>
              <a:t>的用户非车险保费都小于</a:t>
            </a:r>
            <a:r>
              <a:rPr lang="en-US" altLang="zh-CN" sz="2400" dirty="0"/>
              <a:t>1000</a:t>
            </a:r>
            <a:r>
              <a:rPr lang="zh-CN" altLang="en-US" sz="2400" dirty="0"/>
              <a:t>，只有</a:t>
            </a:r>
            <a:r>
              <a:rPr lang="en-US" altLang="zh-CN" sz="2400" dirty="0">
                <a:solidFill>
                  <a:srgbClr val="FF0000"/>
                </a:solidFill>
              </a:rPr>
              <a:t>1%</a:t>
            </a:r>
            <a:r>
              <a:rPr lang="zh-CN" altLang="en-US" sz="2400" dirty="0"/>
              <a:t>的用户非车险保费大于</a:t>
            </a:r>
            <a:r>
              <a:rPr lang="en-US" altLang="zh-CN" sz="2400" dirty="0"/>
              <a:t>1500</a:t>
            </a:r>
            <a:r>
              <a:rPr lang="zh-CN" altLang="en-US" sz="2400" dirty="0"/>
              <a:t>，极少数用户非车保费达到</a:t>
            </a:r>
            <a:r>
              <a:rPr lang="en-US" altLang="zh-CN" sz="2400" dirty="0"/>
              <a:t>5000</a:t>
            </a:r>
            <a:r>
              <a:rPr lang="zh-CN" altLang="en-US" sz="2400" dirty="0"/>
              <a:t>甚至</a:t>
            </a:r>
            <a:r>
              <a:rPr lang="en-US" altLang="zh-CN" sz="2400" dirty="0"/>
              <a:t>1w</a:t>
            </a:r>
            <a:r>
              <a:rPr lang="zh-CN" altLang="en-US" sz="2400" dirty="0"/>
              <a:t>。</a:t>
            </a:r>
          </a:p>
        </p:txBody>
      </p:sp>
      <p:pic>
        <p:nvPicPr>
          <p:cNvPr id="3" name="图片 2">
            <a:extLst>
              <a:ext uri="{FF2B5EF4-FFF2-40B4-BE49-F238E27FC236}">
                <a16:creationId xmlns:a16="http://schemas.microsoft.com/office/drawing/2014/main" id="{FB306A58-6177-4A18-A391-C811D595D06B}"/>
              </a:ext>
            </a:extLst>
          </p:cNvPr>
          <p:cNvPicPr>
            <a:picLocks noChangeAspect="1"/>
          </p:cNvPicPr>
          <p:nvPr/>
        </p:nvPicPr>
        <p:blipFill>
          <a:blip r:embed="rId3"/>
          <a:stretch>
            <a:fillRect/>
          </a:stretch>
        </p:blipFill>
        <p:spPr>
          <a:xfrm>
            <a:off x="403905" y="1683008"/>
            <a:ext cx="5692095" cy="3348291"/>
          </a:xfrm>
          <a:prstGeom prst="rect">
            <a:avLst/>
          </a:prstGeom>
        </p:spPr>
      </p:pic>
      <p:sp>
        <p:nvSpPr>
          <p:cNvPr id="5" name="任意多边形: 形状 4">
            <a:extLst>
              <a:ext uri="{FF2B5EF4-FFF2-40B4-BE49-F238E27FC236}">
                <a16:creationId xmlns:a16="http://schemas.microsoft.com/office/drawing/2014/main" id="{79733505-D07E-4B77-8569-9C7050CDC69F}"/>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 name="任意多边形: 形状 7">
            <a:extLst>
              <a:ext uri="{FF2B5EF4-FFF2-40B4-BE49-F238E27FC236}">
                <a16:creationId xmlns:a16="http://schemas.microsoft.com/office/drawing/2014/main" id="{089B5001-3950-4C6D-A135-7779636F726A}"/>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9" name="文本框 8">
            <a:extLst>
              <a:ext uri="{FF2B5EF4-FFF2-40B4-BE49-F238E27FC236}">
                <a16:creationId xmlns:a16="http://schemas.microsoft.com/office/drawing/2014/main" id="{FDBD9294-37B5-484B-8213-CD696FF797BA}"/>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02</a:t>
            </a:r>
            <a:endParaRPr lang="zh-CN" altLang="en-US" sz="4000" dirty="0">
              <a:solidFill>
                <a:schemeClr val="accent1"/>
              </a:solidFill>
              <a:latin typeface="Century Gothic" panose="020B0502020202020204" pitchFamily="34" charset="0"/>
            </a:endParaRPr>
          </a:p>
        </p:txBody>
      </p:sp>
      <p:sp>
        <p:nvSpPr>
          <p:cNvPr id="10" name="文本框 9">
            <a:extLst>
              <a:ext uri="{FF2B5EF4-FFF2-40B4-BE49-F238E27FC236}">
                <a16:creationId xmlns:a16="http://schemas.microsoft.com/office/drawing/2014/main" id="{F74B6182-815E-416B-94AF-2E84C25AEC50}"/>
              </a:ext>
            </a:extLst>
          </p:cNvPr>
          <p:cNvSpPr txBox="1"/>
          <p:nvPr/>
        </p:nvSpPr>
        <p:spPr>
          <a:xfrm>
            <a:off x="1473289" y="371367"/>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数据探索</a:t>
            </a:r>
          </a:p>
        </p:txBody>
      </p:sp>
    </p:spTree>
    <p:extLst>
      <p:ext uri="{BB962C8B-B14F-4D97-AF65-F5344CB8AC3E}">
        <p14:creationId xmlns:p14="http://schemas.microsoft.com/office/powerpoint/2010/main" val="279491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3F915DE-F58C-49CC-AA24-B68A4A1DBB1B}"/>
              </a:ext>
            </a:extLst>
          </p:cNvPr>
          <p:cNvSpPr/>
          <p:nvPr/>
        </p:nvSpPr>
        <p:spPr>
          <a:xfrm>
            <a:off x="3900402" y="1971692"/>
            <a:ext cx="1252330" cy="123245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缺失值处理</a:t>
            </a:r>
          </a:p>
        </p:txBody>
      </p:sp>
      <p:sp>
        <p:nvSpPr>
          <p:cNvPr id="8" name="椭圆 7">
            <a:extLst>
              <a:ext uri="{FF2B5EF4-FFF2-40B4-BE49-F238E27FC236}">
                <a16:creationId xmlns:a16="http://schemas.microsoft.com/office/drawing/2014/main" id="{5333843D-2FAF-4BD2-BB8B-5CC882E70FF5}"/>
              </a:ext>
            </a:extLst>
          </p:cNvPr>
          <p:cNvSpPr/>
          <p:nvPr/>
        </p:nvSpPr>
        <p:spPr>
          <a:xfrm>
            <a:off x="3996935" y="4085626"/>
            <a:ext cx="1252330" cy="123245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日期特征处理</a:t>
            </a:r>
          </a:p>
        </p:txBody>
      </p:sp>
      <p:sp>
        <p:nvSpPr>
          <p:cNvPr id="9" name="椭圆 8">
            <a:extLst>
              <a:ext uri="{FF2B5EF4-FFF2-40B4-BE49-F238E27FC236}">
                <a16:creationId xmlns:a16="http://schemas.microsoft.com/office/drawing/2014/main" id="{F6295F70-1977-4637-9979-C9FD2B6347D2}"/>
              </a:ext>
            </a:extLst>
          </p:cNvPr>
          <p:cNvSpPr/>
          <p:nvPr/>
        </p:nvSpPr>
        <p:spPr>
          <a:xfrm>
            <a:off x="6547542" y="2883200"/>
            <a:ext cx="1252330" cy="123245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异常值处理</a:t>
            </a:r>
          </a:p>
        </p:txBody>
      </p:sp>
      <p:sp>
        <p:nvSpPr>
          <p:cNvPr id="10" name="矩形: 圆角 9">
            <a:extLst>
              <a:ext uri="{FF2B5EF4-FFF2-40B4-BE49-F238E27FC236}">
                <a16:creationId xmlns:a16="http://schemas.microsoft.com/office/drawing/2014/main" id="{EBEFA46C-887A-4BD3-9A91-E5DB16179BFD}"/>
              </a:ext>
            </a:extLst>
          </p:cNvPr>
          <p:cNvSpPr/>
          <p:nvPr/>
        </p:nvSpPr>
        <p:spPr>
          <a:xfrm>
            <a:off x="908766" y="2068194"/>
            <a:ext cx="2395331" cy="10446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rPr>
              <a:t>NCD</a:t>
            </a:r>
            <a:r>
              <a:rPr lang="zh-CN" altLang="en-US" dirty="0">
                <a:solidFill>
                  <a:schemeClr val="tx1"/>
                </a:solidFill>
              </a:rPr>
              <a:t>系数：</a:t>
            </a:r>
            <a:endParaRPr lang="en-US" altLang="zh-CN" dirty="0">
              <a:solidFill>
                <a:schemeClr val="tx1"/>
              </a:solidFill>
            </a:endParaRPr>
          </a:p>
          <a:p>
            <a:pPr algn="ctr"/>
            <a:r>
              <a:rPr lang="zh-CN" altLang="en-US" dirty="0">
                <a:solidFill>
                  <a:schemeClr val="tx1"/>
                </a:solidFill>
              </a:rPr>
              <a:t>根据不同出险次数和续保年限进行补充。</a:t>
            </a:r>
            <a:endParaRPr lang="en-US" altLang="zh-CN" dirty="0">
              <a:solidFill>
                <a:schemeClr val="tx1"/>
              </a:solidFill>
            </a:endParaRPr>
          </a:p>
          <a:p>
            <a:pPr algn="ct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8431D05E-3D63-46BF-981F-F39D0F8ACC72}"/>
              </a:ext>
            </a:extLst>
          </p:cNvPr>
          <p:cNvCxnSpPr>
            <a:cxnSpLocks/>
            <a:stCxn id="6" idx="2"/>
            <a:endCxn id="10" idx="3"/>
          </p:cNvCxnSpPr>
          <p:nvPr/>
        </p:nvCxnSpPr>
        <p:spPr>
          <a:xfrm flipH="1">
            <a:off x="3304097" y="2587918"/>
            <a:ext cx="596305" cy="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FA04F687-C781-4692-8254-F9770E983BE6}"/>
              </a:ext>
            </a:extLst>
          </p:cNvPr>
          <p:cNvSpPr/>
          <p:nvPr/>
        </p:nvSpPr>
        <p:spPr>
          <a:xfrm>
            <a:off x="8258729" y="1696242"/>
            <a:ext cx="2123840" cy="10446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zh-CN" altLang="en-US" dirty="0">
                <a:solidFill>
                  <a:schemeClr val="tx1"/>
                </a:solidFill>
              </a:rPr>
              <a:t>房价、车价：</a:t>
            </a:r>
            <a:endParaRPr lang="en-US" altLang="zh-CN" dirty="0">
              <a:solidFill>
                <a:schemeClr val="tx1"/>
              </a:solidFill>
            </a:endParaRPr>
          </a:p>
          <a:p>
            <a:pPr algn="ctr"/>
            <a:r>
              <a:rPr lang="zh-CN" altLang="en-US" dirty="0">
                <a:solidFill>
                  <a:schemeClr val="tx1"/>
                </a:solidFill>
              </a:rPr>
              <a:t>取值为</a:t>
            </a:r>
            <a:r>
              <a:rPr lang="en-US" altLang="zh-CN" dirty="0">
                <a:solidFill>
                  <a:schemeClr val="tx1"/>
                </a:solidFill>
              </a:rPr>
              <a:t>0</a:t>
            </a:r>
            <a:r>
              <a:rPr lang="zh-CN" altLang="en-US" dirty="0">
                <a:solidFill>
                  <a:schemeClr val="tx1"/>
                </a:solidFill>
              </a:rPr>
              <a:t>定义为数值缺失用</a:t>
            </a:r>
            <a:r>
              <a:rPr lang="en-US" altLang="zh-CN" dirty="0">
                <a:solidFill>
                  <a:schemeClr val="tx1"/>
                </a:solidFill>
              </a:rPr>
              <a:t>nan</a:t>
            </a:r>
            <a:r>
              <a:rPr lang="zh-CN" altLang="en-US" dirty="0">
                <a:solidFill>
                  <a:schemeClr val="tx1"/>
                </a:solidFill>
              </a:rPr>
              <a:t>替换</a:t>
            </a:r>
            <a:endParaRPr lang="en-US" altLang="zh-CN" dirty="0">
              <a:solidFill>
                <a:schemeClr val="tx1"/>
              </a:solidFill>
            </a:endParaRPr>
          </a:p>
          <a:p>
            <a:pPr algn="ctr"/>
            <a:endParaRPr lang="zh-CN" altLang="en-US" dirty="0">
              <a:solidFill>
                <a:schemeClr val="tx1"/>
              </a:solidFill>
            </a:endParaRPr>
          </a:p>
        </p:txBody>
      </p:sp>
      <p:cxnSp>
        <p:nvCxnSpPr>
          <p:cNvPr id="13" name="直接箭头连接符 12">
            <a:extLst>
              <a:ext uri="{FF2B5EF4-FFF2-40B4-BE49-F238E27FC236}">
                <a16:creationId xmlns:a16="http://schemas.microsoft.com/office/drawing/2014/main" id="{99B80714-41BF-486D-8BDB-859539A13174}"/>
              </a:ext>
            </a:extLst>
          </p:cNvPr>
          <p:cNvCxnSpPr>
            <a:cxnSpLocks/>
            <a:stCxn id="9" idx="7"/>
            <a:endCxn id="12" idx="1"/>
          </p:cNvCxnSpPr>
          <p:nvPr/>
        </p:nvCxnSpPr>
        <p:spPr>
          <a:xfrm flipV="1">
            <a:off x="7616473" y="2218551"/>
            <a:ext cx="642256" cy="84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A86429C5-D670-4DFC-8872-07115DA17EE8}"/>
              </a:ext>
            </a:extLst>
          </p:cNvPr>
          <p:cNvSpPr/>
          <p:nvPr/>
        </p:nvSpPr>
        <p:spPr>
          <a:xfrm>
            <a:off x="8511867" y="2942809"/>
            <a:ext cx="2605002" cy="135618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zh-CN" altLang="en-US" dirty="0">
                <a:solidFill>
                  <a:schemeClr val="tx1"/>
                </a:solidFill>
              </a:rPr>
              <a:t>提前签单时间：</a:t>
            </a:r>
            <a:endParaRPr lang="en-US" altLang="zh-CN" dirty="0">
              <a:solidFill>
                <a:schemeClr val="tx1"/>
              </a:solidFill>
            </a:endParaRPr>
          </a:p>
          <a:p>
            <a:pPr algn="ctr"/>
            <a:r>
              <a:rPr lang="zh-CN" altLang="en-US" dirty="0">
                <a:solidFill>
                  <a:schemeClr val="tx1"/>
                </a:solidFill>
              </a:rPr>
              <a:t>超过</a:t>
            </a:r>
            <a:r>
              <a:rPr lang="en-US" altLang="zh-CN" dirty="0">
                <a:solidFill>
                  <a:schemeClr val="tx1"/>
                </a:solidFill>
              </a:rPr>
              <a:t>90</a:t>
            </a:r>
            <a:r>
              <a:rPr lang="zh-CN" altLang="en-US" dirty="0">
                <a:solidFill>
                  <a:schemeClr val="tx1"/>
                </a:solidFill>
              </a:rPr>
              <a:t>天更正为</a:t>
            </a:r>
            <a:r>
              <a:rPr lang="en-US" altLang="zh-CN" dirty="0">
                <a:solidFill>
                  <a:schemeClr val="tx1"/>
                </a:solidFill>
              </a:rPr>
              <a:t>90</a:t>
            </a:r>
            <a:r>
              <a:rPr lang="zh-CN" altLang="en-US" dirty="0">
                <a:solidFill>
                  <a:schemeClr val="tx1"/>
                </a:solidFill>
              </a:rPr>
              <a:t>，小于</a:t>
            </a:r>
            <a:r>
              <a:rPr lang="en-US" altLang="zh-CN" dirty="0">
                <a:solidFill>
                  <a:schemeClr val="tx1"/>
                </a:solidFill>
              </a:rPr>
              <a:t>0</a:t>
            </a:r>
            <a:r>
              <a:rPr lang="zh-CN" altLang="en-US" dirty="0">
                <a:solidFill>
                  <a:schemeClr val="tx1"/>
                </a:solidFill>
              </a:rPr>
              <a:t>不做处理，</a:t>
            </a:r>
            <a:endParaRPr lang="en-US" altLang="zh-CN" dirty="0">
              <a:solidFill>
                <a:schemeClr val="tx1"/>
              </a:solidFill>
            </a:endParaRPr>
          </a:p>
          <a:p>
            <a:pPr algn="ctr"/>
            <a:r>
              <a:rPr lang="zh-CN" altLang="en-US" dirty="0">
                <a:solidFill>
                  <a:schemeClr val="tx1"/>
                </a:solidFill>
              </a:rPr>
              <a:t>认为没有提前续保</a:t>
            </a:r>
            <a:endParaRPr lang="en-US" altLang="zh-CN" dirty="0">
              <a:solidFill>
                <a:schemeClr val="tx1"/>
              </a:solidFill>
            </a:endParaRPr>
          </a:p>
          <a:p>
            <a:pPr algn="ctr"/>
            <a:endParaRPr lang="zh-CN" altLang="en-US" dirty="0">
              <a:solidFill>
                <a:schemeClr val="tx1"/>
              </a:solidFill>
            </a:endParaRPr>
          </a:p>
        </p:txBody>
      </p:sp>
      <p:cxnSp>
        <p:nvCxnSpPr>
          <p:cNvPr id="17" name="直接箭头连接符 16">
            <a:extLst>
              <a:ext uri="{FF2B5EF4-FFF2-40B4-BE49-F238E27FC236}">
                <a16:creationId xmlns:a16="http://schemas.microsoft.com/office/drawing/2014/main" id="{26C5C0A3-EBFE-4966-8F59-96DDF1920BF6}"/>
              </a:ext>
            </a:extLst>
          </p:cNvPr>
          <p:cNvCxnSpPr>
            <a:cxnSpLocks/>
            <a:stCxn id="9" idx="6"/>
            <a:endCxn id="16" idx="1"/>
          </p:cNvCxnSpPr>
          <p:nvPr/>
        </p:nvCxnSpPr>
        <p:spPr>
          <a:xfrm>
            <a:off x="7799872" y="3499426"/>
            <a:ext cx="711995" cy="121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BD7E07A2-BF7C-411B-A779-FC10412D74EF}"/>
              </a:ext>
            </a:extLst>
          </p:cNvPr>
          <p:cNvSpPr/>
          <p:nvPr/>
        </p:nvSpPr>
        <p:spPr>
          <a:xfrm>
            <a:off x="7717565" y="4662832"/>
            <a:ext cx="1588604" cy="10446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保费：</a:t>
            </a:r>
            <a:endParaRPr lang="en-US" altLang="zh-CN" dirty="0">
              <a:solidFill>
                <a:schemeClr val="tx1"/>
              </a:solidFill>
            </a:endParaRPr>
          </a:p>
          <a:p>
            <a:pPr algn="ctr"/>
            <a:r>
              <a:rPr lang="zh-CN" altLang="en-US" dirty="0">
                <a:solidFill>
                  <a:schemeClr val="tx1"/>
                </a:solidFill>
              </a:rPr>
              <a:t>对于小于</a:t>
            </a:r>
            <a:r>
              <a:rPr lang="en-US" altLang="zh-CN" dirty="0">
                <a:solidFill>
                  <a:schemeClr val="tx1"/>
                </a:solidFill>
              </a:rPr>
              <a:t>0</a:t>
            </a:r>
            <a:r>
              <a:rPr lang="zh-CN" altLang="en-US" dirty="0">
                <a:solidFill>
                  <a:schemeClr val="tx1"/>
                </a:solidFill>
              </a:rPr>
              <a:t>的保费更正为</a:t>
            </a:r>
            <a:r>
              <a:rPr lang="en-US" altLang="zh-CN" dirty="0">
                <a:solidFill>
                  <a:schemeClr val="tx1"/>
                </a:solidFill>
              </a:rPr>
              <a:t>0</a:t>
            </a:r>
            <a:endParaRPr lang="zh-CN" altLang="en-US" dirty="0">
              <a:solidFill>
                <a:schemeClr val="tx1"/>
              </a:solidFill>
            </a:endParaRPr>
          </a:p>
        </p:txBody>
      </p:sp>
      <p:cxnSp>
        <p:nvCxnSpPr>
          <p:cNvPr id="19" name="直接箭头连接符 18">
            <a:extLst>
              <a:ext uri="{FF2B5EF4-FFF2-40B4-BE49-F238E27FC236}">
                <a16:creationId xmlns:a16="http://schemas.microsoft.com/office/drawing/2014/main" id="{2A25E2A5-B59E-4496-9C09-4A195D90BDA0}"/>
              </a:ext>
            </a:extLst>
          </p:cNvPr>
          <p:cNvCxnSpPr>
            <a:cxnSpLocks/>
            <a:stCxn id="9" idx="5"/>
            <a:endCxn id="18" idx="0"/>
          </p:cNvCxnSpPr>
          <p:nvPr/>
        </p:nvCxnSpPr>
        <p:spPr>
          <a:xfrm>
            <a:off x="7616473" y="3935164"/>
            <a:ext cx="895394" cy="72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1572D430-E636-4A4A-BF4F-0F98C391D466}"/>
              </a:ext>
            </a:extLst>
          </p:cNvPr>
          <p:cNvSpPr/>
          <p:nvPr/>
        </p:nvSpPr>
        <p:spPr>
          <a:xfrm>
            <a:off x="908766" y="4489704"/>
            <a:ext cx="2509032" cy="1253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zh-CN" altLang="en-US" dirty="0">
                <a:solidFill>
                  <a:schemeClr val="tx1"/>
                </a:solidFill>
              </a:rPr>
              <a:t>初登日期：</a:t>
            </a:r>
            <a:endParaRPr lang="en-US" altLang="zh-CN" dirty="0">
              <a:solidFill>
                <a:schemeClr val="tx1"/>
              </a:solidFill>
            </a:endParaRPr>
          </a:p>
          <a:p>
            <a:pPr algn="ctr"/>
            <a:r>
              <a:rPr lang="zh-CN" altLang="en-US" dirty="0">
                <a:solidFill>
                  <a:schemeClr val="tx1"/>
                </a:solidFill>
              </a:rPr>
              <a:t>距今时间定义为汽车年限时间，转化为年，月，日并做特征平滑</a:t>
            </a:r>
            <a:endParaRPr lang="en-US" altLang="zh-CN" dirty="0">
              <a:solidFill>
                <a:schemeClr val="tx1"/>
              </a:solidFill>
            </a:endParaRPr>
          </a:p>
          <a:p>
            <a:pPr algn="ctr"/>
            <a:endParaRPr lang="zh-CN" altLang="en-US" dirty="0">
              <a:solidFill>
                <a:schemeClr val="tx1"/>
              </a:solidFill>
            </a:endParaRPr>
          </a:p>
        </p:txBody>
      </p:sp>
      <p:cxnSp>
        <p:nvCxnSpPr>
          <p:cNvPr id="21" name="直接箭头连接符 20">
            <a:extLst>
              <a:ext uri="{FF2B5EF4-FFF2-40B4-BE49-F238E27FC236}">
                <a16:creationId xmlns:a16="http://schemas.microsoft.com/office/drawing/2014/main" id="{A9056F2D-FD41-462F-9124-3096571BADF9}"/>
              </a:ext>
            </a:extLst>
          </p:cNvPr>
          <p:cNvCxnSpPr>
            <a:cxnSpLocks/>
            <a:stCxn id="8" idx="2"/>
            <a:endCxn id="20" idx="3"/>
          </p:cNvCxnSpPr>
          <p:nvPr/>
        </p:nvCxnSpPr>
        <p:spPr>
          <a:xfrm flipH="1">
            <a:off x="3417798" y="4701852"/>
            <a:ext cx="579137" cy="414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箭头: 下弧形 23">
            <a:extLst>
              <a:ext uri="{FF2B5EF4-FFF2-40B4-BE49-F238E27FC236}">
                <a16:creationId xmlns:a16="http://schemas.microsoft.com/office/drawing/2014/main" id="{B96F842C-55CB-4549-BB54-B3DEE1DA691E}"/>
              </a:ext>
            </a:extLst>
          </p:cNvPr>
          <p:cNvSpPr/>
          <p:nvPr/>
        </p:nvSpPr>
        <p:spPr>
          <a:xfrm rot="19555137">
            <a:off x="5407228" y="3868811"/>
            <a:ext cx="1056433" cy="3168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下弧形 24">
            <a:extLst>
              <a:ext uri="{FF2B5EF4-FFF2-40B4-BE49-F238E27FC236}">
                <a16:creationId xmlns:a16="http://schemas.microsoft.com/office/drawing/2014/main" id="{098348B8-C4B3-4AE7-AEB7-BE023CC257F0}"/>
              </a:ext>
            </a:extLst>
          </p:cNvPr>
          <p:cNvSpPr/>
          <p:nvPr/>
        </p:nvSpPr>
        <p:spPr>
          <a:xfrm rot="12386499">
            <a:off x="5283123" y="2913325"/>
            <a:ext cx="1168149" cy="33005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箭头: 下弧形 25">
            <a:extLst>
              <a:ext uri="{FF2B5EF4-FFF2-40B4-BE49-F238E27FC236}">
                <a16:creationId xmlns:a16="http://schemas.microsoft.com/office/drawing/2014/main" id="{8FDA53A4-F189-43D7-9B75-8C7CF30F9F3D}"/>
              </a:ext>
            </a:extLst>
          </p:cNvPr>
          <p:cNvSpPr/>
          <p:nvPr/>
        </p:nvSpPr>
        <p:spPr>
          <a:xfrm rot="5400000">
            <a:off x="4540584" y="3432560"/>
            <a:ext cx="995180" cy="3349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任意多边形: 形状 21">
            <a:extLst>
              <a:ext uri="{FF2B5EF4-FFF2-40B4-BE49-F238E27FC236}">
                <a16:creationId xmlns:a16="http://schemas.microsoft.com/office/drawing/2014/main" id="{EE71C47D-7409-42C3-B33F-70489454EE83}"/>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任意多边形: 形状 22">
            <a:extLst>
              <a:ext uri="{FF2B5EF4-FFF2-40B4-BE49-F238E27FC236}">
                <a16:creationId xmlns:a16="http://schemas.microsoft.com/office/drawing/2014/main" id="{3C03EE93-9DCC-4260-ADB5-12FDE6777933}"/>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7" name="文本框 26">
            <a:extLst>
              <a:ext uri="{FF2B5EF4-FFF2-40B4-BE49-F238E27FC236}">
                <a16:creationId xmlns:a16="http://schemas.microsoft.com/office/drawing/2014/main" id="{439777C5-9252-45A8-A64A-0C004BC2DE8F}"/>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02</a:t>
            </a:r>
            <a:endParaRPr lang="zh-CN" altLang="en-US" sz="4000" dirty="0">
              <a:solidFill>
                <a:schemeClr val="accent1"/>
              </a:solidFill>
              <a:latin typeface="Century Gothic" panose="020B0502020202020204" pitchFamily="34" charset="0"/>
            </a:endParaRPr>
          </a:p>
        </p:txBody>
      </p:sp>
      <p:sp>
        <p:nvSpPr>
          <p:cNvPr id="28" name="文本框 27">
            <a:extLst>
              <a:ext uri="{FF2B5EF4-FFF2-40B4-BE49-F238E27FC236}">
                <a16:creationId xmlns:a16="http://schemas.microsoft.com/office/drawing/2014/main" id="{8134E28A-AF0E-4A37-8D61-37BB04A26CB1}"/>
              </a:ext>
            </a:extLst>
          </p:cNvPr>
          <p:cNvSpPr txBox="1"/>
          <p:nvPr/>
        </p:nvSpPr>
        <p:spPr>
          <a:xfrm>
            <a:off x="1473289" y="334546"/>
            <a:ext cx="46987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数据探索</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数据预处理</a:t>
            </a:r>
          </a:p>
        </p:txBody>
      </p:sp>
    </p:spTree>
    <p:extLst>
      <p:ext uri="{BB962C8B-B14F-4D97-AF65-F5344CB8AC3E}">
        <p14:creationId xmlns:p14="http://schemas.microsoft.com/office/powerpoint/2010/main" val="87790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827DEC-F7A6-48C6-8C33-1823745364EE}"/>
              </a:ext>
            </a:extLst>
          </p:cNvPr>
          <p:cNvSpPr txBox="1"/>
          <p:nvPr/>
        </p:nvSpPr>
        <p:spPr>
          <a:xfrm>
            <a:off x="7317549" y="1715589"/>
            <a:ext cx="4101346" cy="3139321"/>
          </a:xfrm>
          <a:prstGeom prst="rect">
            <a:avLst/>
          </a:prstGeom>
          <a:noFill/>
        </p:spPr>
        <p:txBody>
          <a:bodyPr wrap="square" rtlCol="0">
            <a:spAutoFit/>
          </a:bodyPr>
          <a:lstStyle/>
          <a:p>
            <a:r>
              <a:rPr lang="zh-CN" altLang="en-US" dirty="0"/>
              <a:t>离散属性</a:t>
            </a:r>
            <a:endParaRPr lang="en-US" altLang="zh-CN" dirty="0"/>
          </a:p>
          <a:p>
            <a:endParaRPr lang="en-US" altLang="zh-CN" dirty="0"/>
          </a:p>
          <a:p>
            <a:r>
              <a:rPr lang="zh-CN" altLang="en-US" dirty="0"/>
              <a:t>对于类别特征不同类别购买非车险保费的中位数可视化（如左图所示），</a:t>
            </a:r>
            <a:endParaRPr lang="en-US" altLang="zh-CN" dirty="0"/>
          </a:p>
          <a:p>
            <a:endParaRPr lang="en-US" altLang="zh-CN" dirty="0"/>
          </a:p>
          <a:p>
            <a:r>
              <a:rPr lang="zh-CN" altLang="en-US" dirty="0"/>
              <a:t>其中，对于</a:t>
            </a:r>
            <a:r>
              <a:rPr lang="zh-CN" altLang="en-US" b="1" dirty="0"/>
              <a:t>险别、险种、机构</a:t>
            </a:r>
            <a:r>
              <a:rPr lang="zh-CN" altLang="en-US" dirty="0"/>
              <a:t>以及</a:t>
            </a:r>
            <a:r>
              <a:rPr lang="zh-CN" altLang="en-US" b="1" dirty="0"/>
              <a:t>用户俱乐部等级</a:t>
            </a:r>
            <a:r>
              <a:rPr lang="zh-CN" altLang="en-US" dirty="0"/>
              <a:t>这几个类别特征而言，在每个类别上购买非车险保费的</a:t>
            </a:r>
            <a:r>
              <a:rPr lang="zh-CN" altLang="en-US" b="1" dirty="0"/>
              <a:t>中位数差异</a:t>
            </a:r>
            <a:r>
              <a:rPr lang="zh-CN" altLang="en-US" dirty="0"/>
              <a:t>比较明显，表明这几个类别特征用户选择不同类别对于其购买非车险有着明显的影响。</a:t>
            </a:r>
            <a:endParaRPr lang="en-US" altLang="zh-CN" dirty="0"/>
          </a:p>
        </p:txBody>
      </p:sp>
      <p:pic>
        <p:nvPicPr>
          <p:cNvPr id="10" name="图片 9">
            <a:extLst>
              <a:ext uri="{FF2B5EF4-FFF2-40B4-BE49-F238E27FC236}">
                <a16:creationId xmlns:a16="http://schemas.microsoft.com/office/drawing/2014/main" id="{D0CC58C0-CA55-4F84-A383-202E7DEE7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79" y="3513473"/>
            <a:ext cx="6855783" cy="3086555"/>
          </a:xfrm>
          <a:prstGeom prst="rect">
            <a:avLst/>
          </a:prstGeom>
        </p:spPr>
      </p:pic>
      <p:pic>
        <p:nvPicPr>
          <p:cNvPr id="16" name="图片 15">
            <a:extLst>
              <a:ext uri="{FF2B5EF4-FFF2-40B4-BE49-F238E27FC236}">
                <a16:creationId xmlns:a16="http://schemas.microsoft.com/office/drawing/2014/main" id="{A718E465-20B5-4CBE-B15E-EAE16A25E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895" y="1479507"/>
            <a:ext cx="6924599" cy="1949493"/>
          </a:xfrm>
          <a:prstGeom prst="rect">
            <a:avLst/>
          </a:prstGeom>
        </p:spPr>
      </p:pic>
      <p:sp>
        <p:nvSpPr>
          <p:cNvPr id="9" name="任意多边形: 形状 8">
            <a:extLst>
              <a:ext uri="{FF2B5EF4-FFF2-40B4-BE49-F238E27FC236}">
                <a16:creationId xmlns:a16="http://schemas.microsoft.com/office/drawing/2014/main" id="{D9355B38-DF37-4D2F-AF2B-5983A9A3B9F0}"/>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1" name="任意多边形: 形状 10">
            <a:extLst>
              <a:ext uri="{FF2B5EF4-FFF2-40B4-BE49-F238E27FC236}">
                <a16:creationId xmlns:a16="http://schemas.microsoft.com/office/drawing/2014/main" id="{BE793E00-7AFC-44A5-A3C1-108AA99C62AA}"/>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2" name="文本框 11">
            <a:extLst>
              <a:ext uri="{FF2B5EF4-FFF2-40B4-BE49-F238E27FC236}">
                <a16:creationId xmlns:a16="http://schemas.microsoft.com/office/drawing/2014/main" id="{86E05293-5614-4C00-B12A-CEE3C78F4B0C}"/>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02</a:t>
            </a:r>
            <a:endParaRPr lang="zh-CN" altLang="en-US" sz="4000" dirty="0">
              <a:solidFill>
                <a:schemeClr val="accent1"/>
              </a:solidFill>
              <a:latin typeface="Century Gothic" panose="020B0502020202020204" pitchFamily="34" charset="0"/>
            </a:endParaRPr>
          </a:p>
        </p:txBody>
      </p:sp>
      <p:sp>
        <p:nvSpPr>
          <p:cNvPr id="13" name="文本框 12">
            <a:extLst>
              <a:ext uri="{FF2B5EF4-FFF2-40B4-BE49-F238E27FC236}">
                <a16:creationId xmlns:a16="http://schemas.microsoft.com/office/drawing/2014/main" id="{A3FAAE67-67AC-4CCB-AEC1-15803520CF2D}"/>
              </a:ext>
            </a:extLst>
          </p:cNvPr>
          <p:cNvSpPr txBox="1"/>
          <p:nvPr/>
        </p:nvSpPr>
        <p:spPr>
          <a:xfrm>
            <a:off x="1473289" y="334546"/>
            <a:ext cx="46987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数据探索</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单因子分析</a:t>
            </a:r>
          </a:p>
        </p:txBody>
      </p:sp>
    </p:spTree>
    <p:extLst>
      <p:ext uri="{BB962C8B-B14F-4D97-AF65-F5344CB8AC3E}">
        <p14:creationId xmlns:p14="http://schemas.microsoft.com/office/powerpoint/2010/main" val="2782668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2952</TotalTime>
  <Words>2770</Words>
  <Application>Microsoft Office PowerPoint</Application>
  <PresentationFormat>宽屏</PresentationFormat>
  <Paragraphs>264</Paragraphs>
  <Slides>22</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Helvetica Neue</vt:lpstr>
      <vt:lpstr>等线</vt:lpstr>
      <vt:lpstr>等线 Light</vt:lpstr>
      <vt:lpstr>方正兰亭超细黑简体</vt:lpstr>
      <vt:lpstr>微软雅黑</vt:lpstr>
      <vt:lpstr>Arial</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东霖 谢</cp:lastModifiedBy>
  <cp:revision>424</cp:revision>
  <dcterms:created xsi:type="dcterms:W3CDTF">2021-06-17T14:37:36Z</dcterms:created>
  <dcterms:modified xsi:type="dcterms:W3CDTF">2021-11-18T08:32:05Z</dcterms:modified>
</cp:coreProperties>
</file>