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32"/>
  </p:notesMasterIdLst>
  <p:sldIdLst>
    <p:sldId id="257" r:id="rId2"/>
    <p:sldId id="258" r:id="rId3"/>
    <p:sldId id="285" r:id="rId4"/>
    <p:sldId id="267" r:id="rId5"/>
    <p:sldId id="259" r:id="rId6"/>
    <p:sldId id="269" r:id="rId7"/>
    <p:sldId id="270" r:id="rId8"/>
    <p:sldId id="271" r:id="rId9"/>
    <p:sldId id="286" r:id="rId10"/>
    <p:sldId id="287" r:id="rId11"/>
    <p:sldId id="272" r:id="rId12"/>
    <p:sldId id="273" r:id="rId13"/>
    <p:sldId id="265" r:id="rId14"/>
    <p:sldId id="274" r:id="rId15"/>
    <p:sldId id="275" r:id="rId16"/>
    <p:sldId id="276" r:id="rId17"/>
    <p:sldId id="277" r:id="rId18"/>
    <p:sldId id="278" r:id="rId19"/>
    <p:sldId id="260" r:id="rId20"/>
    <p:sldId id="262" r:id="rId21"/>
    <p:sldId id="279" r:id="rId22"/>
    <p:sldId id="266" r:id="rId23"/>
    <p:sldId id="261" r:id="rId24"/>
    <p:sldId id="264" r:id="rId25"/>
    <p:sldId id="280" r:id="rId26"/>
    <p:sldId id="281" r:id="rId27"/>
    <p:sldId id="282" r:id="rId28"/>
    <p:sldId id="283" r:id="rId29"/>
    <p:sldId id="284" r:id="rId30"/>
    <p:sldId id="268" r:id="rId31"/>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15"/>
    <p:restoredTop sz="66225"/>
  </p:normalViewPr>
  <p:slideViewPr>
    <p:cSldViewPr snapToGrid="0" snapToObjects="1">
      <p:cViewPr varScale="1">
        <p:scale>
          <a:sx n="75" d="100"/>
          <a:sy n="75" d="100"/>
        </p:scale>
        <p:origin x="60" y="21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工作表1!$B$1</c:f>
              <c:strCache>
                <c:ptCount val="1"/>
                <c:pt idx="0">
                  <c:v>销售额</c:v>
                </c:pt>
              </c:strCache>
            </c:strRef>
          </c:tx>
          <c:spPr>
            <a:ln>
              <a:noFill/>
            </a:ln>
          </c:spPr>
          <c:dPt>
            <c:idx val="0"/>
            <c:bubble3D val="0"/>
            <c:spPr>
              <a:solidFill>
                <a:schemeClr val="accent1">
                  <a:shade val="58000"/>
                </a:schemeClr>
              </a:solidFill>
              <a:ln w="19050">
                <a:noFill/>
              </a:ln>
              <a:effectLst/>
            </c:spPr>
            <c:extLst>
              <c:ext xmlns:c16="http://schemas.microsoft.com/office/drawing/2014/chart" uri="{C3380CC4-5D6E-409C-BE32-E72D297353CC}">
                <c16:uniqueId val="{00000001-356B-4B27-9CFC-22D8D1FCD553}"/>
              </c:ext>
            </c:extLst>
          </c:dPt>
          <c:dPt>
            <c:idx val="1"/>
            <c:bubble3D val="0"/>
            <c:spPr>
              <a:solidFill>
                <a:schemeClr val="accent1">
                  <a:shade val="86000"/>
                </a:schemeClr>
              </a:solidFill>
              <a:ln w="19050">
                <a:noFill/>
              </a:ln>
              <a:effectLst/>
            </c:spPr>
            <c:extLst>
              <c:ext xmlns:c16="http://schemas.microsoft.com/office/drawing/2014/chart" uri="{C3380CC4-5D6E-409C-BE32-E72D297353CC}">
                <c16:uniqueId val="{00000003-356B-4B27-9CFC-22D8D1FCD553}"/>
              </c:ext>
            </c:extLst>
          </c:dPt>
          <c:dPt>
            <c:idx val="2"/>
            <c:bubble3D val="0"/>
            <c:spPr>
              <a:solidFill>
                <a:schemeClr val="accent1">
                  <a:tint val="86000"/>
                </a:schemeClr>
              </a:solidFill>
              <a:ln w="19050">
                <a:noFill/>
              </a:ln>
              <a:effectLst/>
            </c:spPr>
            <c:extLst>
              <c:ext xmlns:c16="http://schemas.microsoft.com/office/drawing/2014/chart" uri="{C3380CC4-5D6E-409C-BE32-E72D297353CC}">
                <c16:uniqueId val="{00000005-356B-4B27-9CFC-22D8D1FCD553}"/>
              </c:ext>
            </c:extLst>
          </c:dPt>
          <c:dPt>
            <c:idx val="3"/>
            <c:bubble3D val="0"/>
            <c:spPr>
              <a:solidFill>
                <a:schemeClr val="accent1">
                  <a:tint val="58000"/>
                </a:schemeClr>
              </a:solidFill>
              <a:ln w="19050">
                <a:noFill/>
              </a:ln>
              <a:effectLst/>
            </c:spPr>
            <c:extLst>
              <c:ext xmlns:c16="http://schemas.microsoft.com/office/drawing/2014/chart" uri="{C3380CC4-5D6E-409C-BE32-E72D297353CC}">
                <c16:uniqueId val="{00000007-356B-4B27-9CFC-22D8D1FCD553}"/>
              </c:ext>
            </c:extLst>
          </c:dPt>
          <c:cat>
            <c:strRef>
              <c:f>工作表1!$A$2:$A$5</c:f>
              <c:strCache>
                <c:ptCount val="4"/>
                <c:pt idx="0">
                  <c:v>第一季度</c:v>
                </c:pt>
                <c:pt idx="1">
                  <c:v>第二季度</c:v>
                </c:pt>
                <c:pt idx="2">
                  <c:v>第三季度</c:v>
                </c:pt>
                <c:pt idx="3">
                  <c:v>第四季度</c:v>
                </c:pt>
              </c:strCache>
            </c:strRef>
          </c:cat>
          <c:val>
            <c:numRef>
              <c:f>工作表1!$B$2:$B$5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356B-4B27-9CFC-22D8D1FCD553}"/>
            </c:ext>
          </c:extLst>
        </c:ser>
        <c:dLbls>
          <c:showLegendKey val="0"/>
          <c:showVal val="0"/>
          <c:showCatName val="0"/>
          <c:showSerName val="0"/>
          <c:showPercent val="0"/>
          <c:showBubbleSize val="0"/>
          <c:showLeaderLines val="1"/>
        </c:dLbls>
        <c:firstSliceAng val="0"/>
        <c:holeSize val="43"/>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ser>
          <c:idx val="0"/>
          <c:order val="0"/>
          <c:tx>
            <c:strRef>
              <c:f>工作表1!$B$1</c:f>
              <c:strCache>
                <c:ptCount val="1"/>
                <c:pt idx="0">
                  <c:v>销售额</c:v>
                </c:pt>
              </c:strCache>
            </c:strRef>
          </c:tx>
          <c:spPr>
            <a:ln>
              <a:noFill/>
            </a:ln>
          </c:spPr>
          <c:dPt>
            <c:idx val="0"/>
            <c:bubble3D val="0"/>
            <c:spPr>
              <a:solidFill>
                <a:schemeClr val="accent2">
                  <a:shade val="58000"/>
                </a:schemeClr>
              </a:solidFill>
              <a:ln w="19050">
                <a:noFill/>
              </a:ln>
              <a:effectLst/>
            </c:spPr>
            <c:extLst>
              <c:ext xmlns:c16="http://schemas.microsoft.com/office/drawing/2014/chart" uri="{C3380CC4-5D6E-409C-BE32-E72D297353CC}">
                <c16:uniqueId val="{00000001-CCF3-455C-9B4F-913558BEDC29}"/>
              </c:ext>
            </c:extLst>
          </c:dPt>
          <c:dPt>
            <c:idx val="1"/>
            <c:bubble3D val="0"/>
            <c:spPr>
              <a:solidFill>
                <a:schemeClr val="accent2">
                  <a:shade val="86000"/>
                </a:schemeClr>
              </a:solidFill>
              <a:ln w="19050">
                <a:noFill/>
              </a:ln>
              <a:effectLst/>
            </c:spPr>
            <c:extLst>
              <c:ext xmlns:c16="http://schemas.microsoft.com/office/drawing/2014/chart" uri="{C3380CC4-5D6E-409C-BE32-E72D297353CC}">
                <c16:uniqueId val="{00000003-CCF3-455C-9B4F-913558BEDC29}"/>
              </c:ext>
            </c:extLst>
          </c:dPt>
          <c:dPt>
            <c:idx val="2"/>
            <c:bubble3D val="0"/>
            <c:spPr>
              <a:solidFill>
                <a:schemeClr val="accent2">
                  <a:tint val="86000"/>
                </a:schemeClr>
              </a:solidFill>
              <a:ln w="19050">
                <a:noFill/>
              </a:ln>
              <a:effectLst/>
            </c:spPr>
            <c:extLst>
              <c:ext xmlns:c16="http://schemas.microsoft.com/office/drawing/2014/chart" uri="{C3380CC4-5D6E-409C-BE32-E72D297353CC}">
                <c16:uniqueId val="{00000005-CCF3-455C-9B4F-913558BEDC29}"/>
              </c:ext>
            </c:extLst>
          </c:dPt>
          <c:dPt>
            <c:idx val="3"/>
            <c:bubble3D val="0"/>
            <c:spPr>
              <a:solidFill>
                <a:schemeClr val="accent2">
                  <a:tint val="58000"/>
                </a:schemeClr>
              </a:solidFill>
              <a:ln w="19050">
                <a:noFill/>
              </a:ln>
              <a:effectLst/>
            </c:spPr>
            <c:extLst>
              <c:ext xmlns:c16="http://schemas.microsoft.com/office/drawing/2014/chart" uri="{C3380CC4-5D6E-409C-BE32-E72D297353CC}">
                <c16:uniqueId val="{00000007-CCF3-455C-9B4F-913558BEDC29}"/>
              </c:ext>
            </c:extLst>
          </c:dPt>
          <c:cat>
            <c:strRef>
              <c:f>工作表1!$A$2:$A$5</c:f>
              <c:strCache>
                <c:ptCount val="4"/>
                <c:pt idx="0">
                  <c:v>第一季度</c:v>
                </c:pt>
                <c:pt idx="1">
                  <c:v>第二季度</c:v>
                </c:pt>
                <c:pt idx="2">
                  <c:v>第三季度</c:v>
                </c:pt>
                <c:pt idx="3">
                  <c:v>第四季度</c:v>
                </c:pt>
              </c:strCache>
            </c:strRef>
          </c:cat>
          <c:val>
            <c:numRef>
              <c:f>工作表1!$B$2:$B$5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CCF3-455C-9B4F-913558BEDC29}"/>
            </c:ext>
          </c:extLst>
        </c:ser>
        <c:dLbls>
          <c:showLegendKey val="0"/>
          <c:showVal val="0"/>
          <c:showCatName val="0"/>
          <c:showSerName val="0"/>
          <c:showPercent val="0"/>
          <c:showBubbleSize val="0"/>
          <c:showLeaderLines val="1"/>
        </c:dLbls>
        <c:firstSliceAng val="0"/>
        <c:holeSize val="43"/>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doughnutChart>
        <c:varyColors val="1"/>
        <c:ser>
          <c:idx val="0"/>
          <c:order val="0"/>
          <c:tx>
            <c:strRef>
              <c:f>工作表1!$B$1</c:f>
              <c:strCache>
                <c:ptCount val="1"/>
                <c:pt idx="0">
                  <c:v>销售额</c:v>
                </c:pt>
              </c:strCache>
            </c:strRef>
          </c:tx>
          <c:spPr>
            <a:ln>
              <a:noFill/>
            </a:ln>
          </c:spPr>
          <c:dPt>
            <c:idx val="0"/>
            <c:bubble3D val="0"/>
            <c:spPr>
              <a:solidFill>
                <a:schemeClr val="accent3">
                  <a:shade val="58000"/>
                </a:schemeClr>
              </a:solidFill>
              <a:ln w="19050">
                <a:noFill/>
              </a:ln>
              <a:effectLst/>
            </c:spPr>
            <c:extLst>
              <c:ext xmlns:c16="http://schemas.microsoft.com/office/drawing/2014/chart" uri="{C3380CC4-5D6E-409C-BE32-E72D297353CC}">
                <c16:uniqueId val="{00000001-534B-4C3E-A829-46F17088F062}"/>
              </c:ext>
            </c:extLst>
          </c:dPt>
          <c:dPt>
            <c:idx val="1"/>
            <c:bubble3D val="0"/>
            <c:spPr>
              <a:solidFill>
                <a:schemeClr val="accent3">
                  <a:shade val="86000"/>
                </a:schemeClr>
              </a:solidFill>
              <a:ln w="19050">
                <a:noFill/>
              </a:ln>
              <a:effectLst/>
            </c:spPr>
            <c:extLst>
              <c:ext xmlns:c16="http://schemas.microsoft.com/office/drawing/2014/chart" uri="{C3380CC4-5D6E-409C-BE32-E72D297353CC}">
                <c16:uniqueId val="{00000003-534B-4C3E-A829-46F17088F062}"/>
              </c:ext>
            </c:extLst>
          </c:dPt>
          <c:dPt>
            <c:idx val="2"/>
            <c:bubble3D val="0"/>
            <c:spPr>
              <a:solidFill>
                <a:schemeClr val="accent3">
                  <a:tint val="86000"/>
                </a:schemeClr>
              </a:solidFill>
              <a:ln w="19050">
                <a:noFill/>
              </a:ln>
              <a:effectLst/>
            </c:spPr>
            <c:extLst>
              <c:ext xmlns:c16="http://schemas.microsoft.com/office/drawing/2014/chart" uri="{C3380CC4-5D6E-409C-BE32-E72D297353CC}">
                <c16:uniqueId val="{00000005-534B-4C3E-A829-46F17088F062}"/>
              </c:ext>
            </c:extLst>
          </c:dPt>
          <c:dPt>
            <c:idx val="3"/>
            <c:bubble3D val="0"/>
            <c:spPr>
              <a:solidFill>
                <a:schemeClr val="accent3">
                  <a:tint val="58000"/>
                </a:schemeClr>
              </a:solidFill>
              <a:ln w="19050">
                <a:noFill/>
              </a:ln>
              <a:effectLst/>
            </c:spPr>
            <c:extLst>
              <c:ext xmlns:c16="http://schemas.microsoft.com/office/drawing/2014/chart" uri="{C3380CC4-5D6E-409C-BE32-E72D297353CC}">
                <c16:uniqueId val="{00000007-534B-4C3E-A829-46F17088F062}"/>
              </c:ext>
            </c:extLst>
          </c:dPt>
          <c:cat>
            <c:strRef>
              <c:f>工作表1!$A$2:$A$5</c:f>
              <c:strCache>
                <c:ptCount val="4"/>
                <c:pt idx="0">
                  <c:v>第一季度</c:v>
                </c:pt>
                <c:pt idx="1">
                  <c:v>第二季度</c:v>
                </c:pt>
                <c:pt idx="2">
                  <c:v>第三季度</c:v>
                </c:pt>
                <c:pt idx="3">
                  <c:v>第四季度</c:v>
                </c:pt>
              </c:strCache>
            </c:strRef>
          </c:cat>
          <c:val>
            <c:numRef>
              <c:f>工作表1!$B$2:$B$5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534B-4C3E-A829-46F17088F062}"/>
            </c:ext>
          </c:extLst>
        </c:ser>
        <c:dLbls>
          <c:showLegendKey val="0"/>
          <c:showVal val="0"/>
          <c:showCatName val="0"/>
          <c:showSerName val="0"/>
          <c:showPercent val="0"/>
          <c:showBubbleSize val="0"/>
          <c:showLeaderLines val="1"/>
        </c:dLbls>
        <c:firstSliceAng val="0"/>
        <c:holeSize val="43"/>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B0987-CD2C-4023-A0C6-202219A7853B}" type="datetimeFigureOut">
              <a:rPr lang="zh-CN" altLang="en-US" smtClean="0"/>
              <a:t>2022/5/16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52072-47CA-475E-B9D5-B26A57891638}" type="slidenum">
              <a:rPr lang="zh-CN" altLang="en-US" smtClean="0"/>
              <a:t>‹#›</a:t>
            </a:fld>
            <a:endParaRPr lang="zh-CN" altLang="en-US"/>
          </a:p>
        </p:txBody>
      </p:sp>
    </p:spTree>
    <p:extLst>
      <p:ext uri="{BB962C8B-B14F-4D97-AF65-F5344CB8AC3E}">
        <p14:creationId xmlns:p14="http://schemas.microsoft.com/office/powerpoint/2010/main" val="4251078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gradFill flip="none" rotWithShape="1">
          <a:gsLst>
            <a:gs pos="0">
              <a:schemeClr val="bg1"/>
            </a:gs>
            <a:gs pos="67000">
              <a:schemeClr val="bg1">
                <a:lumMod val="95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8" name="椭圆 17"/>
          <p:cNvSpPr/>
          <p:nvPr userDrawn="1"/>
        </p:nvSpPr>
        <p:spPr>
          <a:xfrm>
            <a:off x="849780" y="5172301"/>
            <a:ext cx="5150340" cy="5150340"/>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a:off x="-765628" y="4401373"/>
            <a:ext cx="3015427" cy="301542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a:off x="849780" y="3973882"/>
            <a:ext cx="1970009" cy="19700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a:off x="422289" y="3889828"/>
            <a:ext cx="854982" cy="85498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1564236" y="6339861"/>
            <a:ext cx="1076939" cy="107693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2484890" y="6027944"/>
            <a:ext cx="334899" cy="33489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a:off x="2465188" y="4744810"/>
            <a:ext cx="873483" cy="873483"/>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a:off x="7086881" y="-900967"/>
            <a:ext cx="2220844" cy="2220844"/>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9454581" y="-549383"/>
            <a:ext cx="3407441" cy="3407441"/>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a:off x="8907429" y="-334768"/>
            <a:ext cx="1472991" cy="1472991"/>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7061964" y="625398"/>
            <a:ext cx="1025650" cy="102565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a:off x="11418205" y="1911283"/>
            <a:ext cx="1590674" cy="1590674"/>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a:off x="6267191" y="1326869"/>
            <a:ext cx="453456" cy="45345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11664471" y="3298513"/>
            <a:ext cx="732468" cy="73246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10879229" y="3134662"/>
            <a:ext cx="346604" cy="346604"/>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占位符 19"/>
          <p:cNvSpPr>
            <a:spLocks noGrp="1"/>
          </p:cNvSpPr>
          <p:nvPr>
            <p:ph type="body" sz="quarter" idx="10" hasCustomPrompt="1"/>
          </p:nvPr>
        </p:nvSpPr>
        <p:spPr>
          <a:xfrm>
            <a:off x="3132306" y="2498576"/>
            <a:ext cx="5927388" cy="1357674"/>
          </a:xfrm>
          <a:prstGeom prst="rect">
            <a:avLst/>
          </a:prstGeom>
        </p:spPr>
        <p:txBody>
          <a:bodyPr anchor="t"/>
          <a:lstStyle>
            <a:lvl1pPr marL="0" indent="0" algn="ctr">
              <a:buNone/>
              <a:defRPr sz="4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1" hasCustomPrompt="1"/>
          </p:nvPr>
        </p:nvSpPr>
        <p:spPr>
          <a:xfrm>
            <a:off x="3132306" y="4578972"/>
            <a:ext cx="5927388" cy="339658"/>
          </a:xfrm>
          <a:prstGeom prst="rect">
            <a:avLst/>
          </a:prstGeom>
        </p:spPr>
        <p:txBody>
          <a:bodyPr anchor="t"/>
          <a:lstStyle>
            <a:lvl1pPr marL="0" indent="0" algn="ctr">
              <a:lnSpc>
                <a:spcPct val="130000"/>
              </a:lnSpc>
              <a:buNone/>
              <a:defRPr sz="12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2" name="椭圆 21"/>
          <p:cNvSpPr/>
          <p:nvPr userDrawn="1"/>
        </p:nvSpPr>
        <p:spPr>
          <a:xfrm>
            <a:off x="901493" y="3145269"/>
            <a:ext cx="468355" cy="46835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userDrawn="1"/>
        </p:nvSpPr>
        <p:spPr>
          <a:xfrm>
            <a:off x="480939" y="2631757"/>
            <a:ext cx="724235" cy="724235"/>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a:off x="10650826" y="2926583"/>
            <a:ext cx="226929" cy="22692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3053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70184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3742373"/>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2" name="文本占位符 19"/>
          <p:cNvSpPr>
            <a:spLocks noGrp="1"/>
          </p:cNvSpPr>
          <p:nvPr>
            <p:ph type="body" sz="quarter" idx="13" hasCustomPrompt="1"/>
          </p:nvPr>
        </p:nvSpPr>
        <p:spPr>
          <a:xfrm>
            <a:off x="6875388" y="4782906"/>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87306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70184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347817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占位符 19"/>
          <p:cNvSpPr>
            <a:spLocks noGrp="1"/>
          </p:cNvSpPr>
          <p:nvPr>
            <p:ph type="body" sz="quarter" idx="13" hasCustomPrompt="1"/>
          </p:nvPr>
        </p:nvSpPr>
        <p:spPr>
          <a:xfrm>
            <a:off x="6875388" y="425451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4" name="文本占位符 19"/>
          <p:cNvSpPr>
            <a:spLocks noGrp="1"/>
          </p:cNvSpPr>
          <p:nvPr>
            <p:ph type="body" sz="quarter" idx="14" hasCustomPrompt="1"/>
          </p:nvPr>
        </p:nvSpPr>
        <p:spPr>
          <a:xfrm>
            <a:off x="6875388" y="503084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88391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19794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297428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占位符 19"/>
          <p:cNvSpPr>
            <a:spLocks noGrp="1"/>
          </p:cNvSpPr>
          <p:nvPr>
            <p:ph type="body" sz="quarter" idx="13" hasCustomPrompt="1"/>
          </p:nvPr>
        </p:nvSpPr>
        <p:spPr>
          <a:xfrm>
            <a:off x="6875388" y="375061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4" name="文本占位符 19"/>
          <p:cNvSpPr>
            <a:spLocks noGrp="1"/>
          </p:cNvSpPr>
          <p:nvPr>
            <p:ph type="body" sz="quarter" idx="14" hasCustomPrompt="1"/>
          </p:nvPr>
        </p:nvSpPr>
        <p:spPr>
          <a:xfrm>
            <a:off x="6875388" y="452695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5" name="文本占位符 19"/>
          <p:cNvSpPr>
            <a:spLocks noGrp="1"/>
          </p:cNvSpPr>
          <p:nvPr>
            <p:ph type="body" sz="quarter" idx="15" hasCustomPrompt="1"/>
          </p:nvPr>
        </p:nvSpPr>
        <p:spPr>
          <a:xfrm>
            <a:off x="6875388" y="530328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2640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19794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2805556"/>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文本占位符 19"/>
          <p:cNvSpPr>
            <a:spLocks noGrp="1"/>
          </p:cNvSpPr>
          <p:nvPr>
            <p:ph type="body" sz="quarter" idx="13" hasCustomPrompt="1"/>
          </p:nvPr>
        </p:nvSpPr>
        <p:spPr>
          <a:xfrm>
            <a:off x="6875388" y="341316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7" name="文本占位符 19"/>
          <p:cNvSpPr>
            <a:spLocks noGrp="1"/>
          </p:cNvSpPr>
          <p:nvPr>
            <p:ph type="body" sz="quarter" idx="14" hasCustomPrompt="1"/>
          </p:nvPr>
        </p:nvSpPr>
        <p:spPr>
          <a:xfrm>
            <a:off x="6875388" y="4020774"/>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8" name="文本占位符 19"/>
          <p:cNvSpPr>
            <a:spLocks noGrp="1"/>
          </p:cNvSpPr>
          <p:nvPr>
            <p:ph type="body" sz="quarter" idx="15" hasCustomPrompt="1"/>
          </p:nvPr>
        </p:nvSpPr>
        <p:spPr>
          <a:xfrm>
            <a:off x="6875388" y="4628383"/>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9" name="文本占位符 19"/>
          <p:cNvSpPr>
            <a:spLocks noGrp="1"/>
          </p:cNvSpPr>
          <p:nvPr>
            <p:ph type="body" sz="quarter" idx="16" hasCustomPrompt="1"/>
          </p:nvPr>
        </p:nvSpPr>
        <p:spPr>
          <a:xfrm>
            <a:off x="6875388" y="523599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4061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椭圆 1"/>
          <p:cNvSpPr/>
          <p:nvPr userDrawn="1"/>
        </p:nvSpPr>
        <p:spPr>
          <a:xfrm>
            <a:off x="5700221" y="4382258"/>
            <a:ext cx="463298" cy="463298"/>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a:off x="2395015" y="1393932"/>
            <a:ext cx="3015427" cy="301542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4010423" y="966441"/>
            <a:ext cx="1970009" cy="19700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a:off x="3582932" y="882387"/>
            <a:ext cx="854982" cy="85498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a:off x="4724879" y="3332420"/>
            <a:ext cx="1076939" cy="107693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a:off x="5645533" y="3020503"/>
            <a:ext cx="334899" cy="33489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5625831" y="1737369"/>
            <a:ext cx="873483" cy="873483"/>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4062136" y="137828"/>
            <a:ext cx="468355" cy="46835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3641582" y="-375684"/>
            <a:ext cx="724235" cy="724235"/>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19"/>
          <p:cNvSpPr>
            <a:spLocks noGrp="1"/>
          </p:cNvSpPr>
          <p:nvPr>
            <p:ph type="body" sz="quarter" idx="10" hasCustomPrompt="1"/>
          </p:nvPr>
        </p:nvSpPr>
        <p:spPr>
          <a:xfrm>
            <a:off x="6714703" y="3056071"/>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2" name="文本占位符 19"/>
          <p:cNvSpPr>
            <a:spLocks noGrp="1"/>
          </p:cNvSpPr>
          <p:nvPr>
            <p:ph type="body" sz="quarter" idx="11" hasCustomPrompt="1"/>
          </p:nvPr>
        </p:nvSpPr>
        <p:spPr>
          <a:xfrm>
            <a:off x="6714703" y="3878563"/>
            <a:ext cx="3138030" cy="337452"/>
          </a:xfrm>
          <a:prstGeom prst="rect">
            <a:avLst/>
          </a:prstGeom>
        </p:spPr>
        <p:txBody>
          <a:bodyPr anchor="t"/>
          <a:lstStyle>
            <a:lvl1pPr marL="0" indent="0" algn="l">
              <a:lnSpc>
                <a:spcPct val="130000"/>
              </a:lnSpc>
              <a:buNone/>
              <a:defRPr sz="1200" b="0" baseline="0">
                <a:solidFill>
                  <a:schemeClr val="bg1">
                    <a:lumMod val="50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椭圆 12"/>
          <p:cNvSpPr/>
          <p:nvPr userDrawn="1"/>
        </p:nvSpPr>
        <p:spPr>
          <a:xfrm>
            <a:off x="5682548" y="4938494"/>
            <a:ext cx="188314" cy="18831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0169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2" name="组 11"/>
          <p:cNvGrpSpPr/>
          <p:nvPr userDrawn="1"/>
        </p:nvGrpSpPr>
        <p:grpSpPr>
          <a:xfrm rot="10800000">
            <a:off x="7521312" y="-553388"/>
            <a:ext cx="5191489" cy="2549820"/>
            <a:chOff x="-410114" y="5072159"/>
            <a:chExt cx="5191489" cy="2549820"/>
          </a:xfrm>
        </p:grpSpPr>
        <p:sp>
          <p:nvSpPr>
            <p:cNvPr id="2" name="椭圆 1"/>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 name="椭圆 12"/>
          <p:cNvSpPr/>
          <p:nvPr userDrawn="1"/>
        </p:nvSpPr>
        <p:spPr>
          <a:xfrm rot="10664813">
            <a:off x="1407707" y="6689145"/>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rot="10664813">
            <a:off x="-497671" y="5942838"/>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rot="10664813">
            <a:off x="850599" y="683436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rot="10664813">
            <a:off x="2065778" y="6515507"/>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rot="10664813">
            <a:off x="-608898" y="5619894"/>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rot="10664813">
            <a:off x="2790831" y="6423412"/>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userDrawn="1"/>
        </p:nvSpPr>
        <p:spPr>
          <a:xfrm rot="10664813">
            <a:off x="-300502" y="5332262"/>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userDrawn="1"/>
        </p:nvSpPr>
        <p:spPr>
          <a:xfrm rot="10664813">
            <a:off x="335692" y="5606739"/>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userDrawn="1"/>
        </p:nvSpPr>
        <p:spPr>
          <a:xfrm rot="10664813">
            <a:off x="528202" y="577659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userDrawn="1"/>
        </p:nvSpPr>
        <p:spPr>
          <a:xfrm rot="10664813">
            <a:off x="4182906" y="676834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占位符 19"/>
          <p:cNvSpPr>
            <a:spLocks noGrp="1"/>
          </p:cNvSpPr>
          <p:nvPr>
            <p:ph type="body" sz="quarter" idx="11" hasCustomPrompt="1"/>
          </p:nvPr>
        </p:nvSpPr>
        <p:spPr>
          <a:xfrm>
            <a:off x="435160" y="251636"/>
            <a:ext cx="3401344" cy="405376"/>
          </a:xfrm>
          <a:prstGeom prst="rect">
            <a:avLst/>
          </a:prstGeom>
        </p:spPr>
        <p:txBody>
          <a:bodyPr anchor="t"/>
          <a:lstStyle>
            <a:lvl1pPr marL="0" indent="0" algn="l">
              <a:lnSpc>
                <a:spcPct val="130000"/>
              </a:lnSpc>
              <a:buNone/>
              <a:defRPr sz="1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808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6" r:id="rId3"/>
    <p:sldLayoutId id="2147483687" r:id="rId4"/>
    <p:sldLayoutId id="2147483688" r:id="rId5"/>
    <p:sldLayoutId id="2147483684" r:id="rId6"/>
    <p:sldLayoutId id="2147483662" r:id="rId7"/>
    <p:sldLayoutId id="2147483685"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solidFill>
                  <a:schemeClr val="accent1">
                    <a:lumMod val="75000"/>
                  </a:schemeClr>
                </a:solidFill>
              </a:rPr>
              <a:t>医患综合服务平台</a:t>
            </a:r>
            <a:endParaRPr kumimoji="1" lang="en-US" altLang="zh-CN" dirty="0">
              <a:solidFill>
                <a:schemeClr val="accent1">
                  <a:lumMod val="75000"/>
                </a:schemeClr>
              </a:solidFill>
            </a:endParaRPr>
          </a:p>
          <a:p>
            <a:r>
              <a:rPr kumimoji="1" lang="en-US" altLang="zh-CN" sz="3200" dirty="0">
                <a:solidFill>
                  <a:schemeClr val="accent1">
                    <a:lumMod val="75000"/>
                  </a:schemeClr>
                </a:solidFill>
              </a:rPr>
              <a:t>——</a:t>
            </a:r>
            <a:r>
              <a:rPr kumimoji="1" lang="zh-CN" altLang="en-US" sz="3200" dirty="0">
                <a:solidFill>
                  <a:schemeClr val="accent1">
                    <a:lumMod val="75000"/>
                  </a:schemeClr>
                </a:solidFill>
              </a:rPr>
              <a:t>分析模型与期中进度展示</a:t>
            </a:r>
            <a:endParaRPr kumimoji="1" lang="zh-CN" altLang="en-US" dirty="0">
              <a:solidFill>
                <a:schemeClr val="accent1">
                  <a:lumMod val="75000"/>
                </a:schemeClr>
              </a:solidFill>
            </a:endParaRPr>
          </a:p>
        </p:txBody>
      </p:sp>
      <p:sp>
        <p:nvSpPr>
          <p:cNvPr id="3" name="文本占位符 2"/>
          <p:cNvSpPr>
            <a:spLocks noGrp="1"/>
          </p:cNvSpPr>
          <p:nvPr>
            <p:ph type="body" sz="quarter" idx="11"/>
          </p:nvPr>
        </p:nvSpPr>
        <p:spPr>
          <a:xfrm>
            <a:off x="3132306" y="4239314"/>
            <a:ext cx="5927388" cy="339658"/>
          </a:xfrm>
        </p:spPr>
        <p:txBody>
          <a:bodyPr/>
          <a:lstStyle/>
          <a:p>
            <a:r>
              <a:rPr kumimoji="1" lang="zh-CN" altLang="en-US" sz="1600" dirty="0">
                <a:solidFill>
                  <a:schemeClr val="accent3">
                    <a:lumMod val="75000"/>
                  </a:schemeClr>
                </a:solidFill>
              </a:rPr>
              <a:t>肖筱游  袁枫烨  莫健文</a:t>
            </a:r>
            <a:endParaRPr kumimoji="1" lang="en-US" altLang="zh-CN" sz="1600" dirty="0">
              <a:solidFill>
                <a:schemeClr val="accent3">
                  <a:lumMod val="75000"/>
                </a:schemeClr>
              </a:solidFill>
            </a:endParaRPr>
          </a:p>
          <a:p>
            <a:r>
              <a:rPr kumimoji="1" lang="zh-CN" altLang="en-US" sz="1600" dirty="0">
                <a:solidFill>
                  <a:schemeClr val="accent3">
                    <a:lumMod val="75000"/>
                  </a:schemeClr>
                </a:solidFill>
              </a:rPr>
              <a:t>陈敬麒</a:t>
            </a:r>
            <a:r>
              <a:rPr kumimoji="1" lang="en-US" altLang="zh-CN" sz="1600" dirty="0">
                <a:solidFill>
                  <a:schemeClr val="accent3">
                    <a:lumMod val="75000"/>
                  </a:schemeClr>
                </a:solidFill>
              </a:rPr>
              <a:t>  </a:t>
            </a:r>
            <a:r>
              <a:rPr kumimoji="1" lang="zh-CN" altLang="en-US" sz="1600" dirty="0">
                <a:solidFill>
                  <a:schemeClr val="accent3">
                    <a:lumMod val="75000"/>
                  </a:schemeClr>
                </a:solidFill>
              </a:rPr>
              <a:t>崔敬文</a:t>
            </a:r>
          </a:p>
        </p:txBody>
      </p:sp>
    </p:spTree>
    <p:extLst>
      <p:ext uri="{BB962C8B-B14F-4D97-AF65-F5344CB8AC3E}">
        <p14:creationId xmlns:p14="http://schemas.microsoft.com/office/powerpoint/2010/main" val="17077461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占位符 3"/>
          <p:cNvSpPr txBox="1">
            <a:spLocks/>
          </p:cNvSpPr>
          <p:nvPr/>
        </p:nvSpPr>
        <p:spPr>
          <a:xfrm>
            <a:off x="438150" y="1454738"/>
            <a:ext cx="2398183" cy="4912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CN" altLang="en-US" sz="1400" b="1" dirty="0">
                <a:solidFill>
                  <a:schemeClr val="accent3"/>
                </a:solidFill>
              </a:rPr>
              <a:t>我们整合了目前社会上常见的就诊系统所具有的功能，并增加了新的功能，并把系统重心放到在线平台上。通过在线系统将线下传统步骤转到平台上完成，实现就诊的便利性。例如传统的挂号、缴费往往是同一个窗口，经常会大排长龙，通过线上挂号、缴费的形式能极大程度避免这种现象的出现，同时大大减少患者在院的等候时间。</a:t>
            </a:r>
            <a:endParaRPr kumimoji="1" lang="zh-CN" altLang="en-US" sz="1400" b="1" dirty="0">
              <a:solidFill>
                <a:schemeClr val="accent3"/>
              </a:solidFill>
            </a:endParaRPr>
          </a:p>
        </p:txBody>
      </p:sp>
      <p:sp>
        <p:nvSpPr>
          <p:cNvPr id="4" name="文本占位符 1">
            <a:extLst>
              <a:ext uri="{FF2B5EF4-FFF2-40B4-BE49-F238E27FC236}">
                <a16:creationId xmlns:a16="http://schemas.microsoft.com/office/drawing/2014/main" id="{6F7A213F-9E53-1DED-7697-2775797BB815}"/>
              </a:ext>
            </a:extLst>
          </p:cNvPr>
          <p:cNvSpPr>
            <a:spLocks noGrp="1"/>
          </p:cNvSpPr>
          <p:nvPr>
            <p:ph type="body" sz="quarter" idx="11"/>
          </p:nvPr>
        </p:nvSpPr>
        <p:spPr>
          <a:xfrm>
            <a:off x="434975" y="252413"/>
            <a:ext cx="3402013" cy="404812"/>
          </a:xfrm>
        </p:spPr>
        <p:txBody>
          <a:bodyPr/>
          <a:lstStyle/>
          <a:p>
            <a:r>
              <a:rPr kumimoji="1" lang="zh-CN" altLang="en-US" sz="2000" dirty="0"/>
              <a:t>用例图</a:t>
            </a:r>
          </a:p>
        </p:txBody>
      </p:sp>
      <p:pic>
        <p:nvPicPr>
          <p:cNvPr id="3" name="图片 2">
            <a:extLst>
              <a:ext uri="{FF2B5EF4-FFF2-40B4-BE49-F238E27FC236}">
                <a16:creationId xmlns:a16="http://schemas.microsoft.com/office/drawing/2014/main" id="{B5774298-FFD9-EEC9-7758-E5BC76E5E9A6}"/>
              </a:ext>
            </a:extLst>
          </p:cNvPr>
          <p:cNvPicPr>
            <a:picLocks noChangeAspect="1"/>
          </p:cNvPicPr>
          <p:nvPr/>
        </p:nvPicPr>
        <p:blipFill>
          <a:blip r:embed="rId2"/>
          <a:stretch>
            <a:fillRect/>
          </a:stretch>
        </p:blipFill>
        <p:spPr>
          <a:xfrm>
            <a:off x="3162202" y="1811867"/>
            <a:ext cx="8427656" cy="4790545"/>
          </a:xfrm>
          <a:prstGeom prst="rect">
            <a:avLst/>
          </a:prstGeom>
        </p:spPr>
      </p:pic>
    </p:spTree>
    <p:extLst>
      <p:ext uri="{BB962C8B-B14F-4D97-AF65-F5344CB8AC3E}">
        <p14:creationId xmlns:p14="http://schemas.microsoft.com/office/powerpoint/2010/main" val="432085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14702" y="3056071"/>
            <a:ext cx="5159619" cy="732453"/>
          </a:xfrm>
        </p:spPr>
        <p:txBody>
          <a:bodyPr/>
          <a:lstStyle/>
          <a:p>
            <a:r>
              <a:rPr kumimoji="1" lang="zh-CN" altLang="en-US" dirty="0"/>
              <a:t>架构图</a:t>
            </a:r>
          </a:p>
        </p:txBody>
      </p:sp>
      <p:sp>
        <p:nvSpPr>
          <p:cNvPr id="3" name="文本占位符 2"/>
          <p:cNvSpPr>
            <a:spLocks noGrp="1"/>
          </p:cNvSpPr>
          <p:nvPr>
            <p:ph type="body" sz="quarter" idx="11"/>
          </p:nvPr>
        </p:nvSpPr>
        <p:spPr/>
        <p:txBody>
          <a:bodyPr/>
          <a:lstStyle/>
          <a:p>
            <a:endParaRPr kumimoji="1" lang="zh-CN" altLang="en-US" dirty="0"/>
          </a:p>
        </p:txBody>
      </p:sp>
    </p:spTree>
    <p:extLst>
      <p:ext uri="{BB962C8B-B14F-4D97-AF65-F5344CB8AC3E}">
        <p14:creationId xmlns:p14="http://schemas.microsoft.com/office/powerpoint/2010/main" val="41441110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占位符 3"/>
          <p:cNvSpPr txBox="1">
            <a:spLocks/>
          </p:cNvSpPr>
          <p:nvPr/>
        </p:nvSpPr>
        <p:spPr>
          <a:xfrm>
            <a:off x="438150" y="1454738"/>
            <a:ext cx="2099838" cy="4912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CN" altLang="en-US" sz="2000" b="1" dirty="0">
                <a:solidFill>
                  <a:schemeClr val="accent3"/>
                </a:solidFill>
              </a:rPr>
              <a:t>系统从上到下分为六个层面：展示层、应用层、子系统层、服务层、支撑层、数据库</a:t>
            </a:r>
            <a:endParaRPr kumimoji="1" lang="zh-CN" altLang="en-US" sz="2000" b="1" dirty="0">
              <a:solidFill>
                <a:schemeClr val="accent3"/>
              </a:solidFill>
            </a:endParaRPr>
          </a:p>
        </p:txBody>
      </p:sp>
      <p:pic>
        <p:nvPicPr>
          <p:cNvPr id="10" name="图片 9">
            <a:extLst>
              <a:ext uri="{FF2B5EF4-FFF2-40B4-BE49-F238E27FC236}">
                <a16:creationId xmlns:a16="http://schemas.microsoft.com/office/drawing/2014/main" id="{AABED9E3-FDC2-50C0-78B6-A8111CFD1E7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1067" y="844377"/>
            <a:ext cx="7721704" cy="5924724"/>
          </a:xfrm>
          <a:prstGeom prst="rect">
            <a:avLst/>
          </a:prstGeom>
          <a:noFill/>
          <a:ln>
            <a:noFill/>
          </a:ln>
        </p:spPr>
      </p:pic>
      <p:sp>
        <p:nvSpPr>
          <p:cNvPr id="4" name="文本占位符 1">
            <a:extLst>
              <a:ext uri="{FF2B5EF4-FFF2-40B4-BE49-F238E27FC236}">
                <a16:creationId xmlns:a16="http://schemas.microsoft.com/office/drawing/2014/main" id="{6F7A213F-9E53-1DED-7697-2775797BB815}"/>
              </a:ext>
            </a:extLst>
          </p:cNvPr>
          <p:cNvSpPr>
            <a:spLocks noGrp="1"/>
          </p:cNvSpPr>
          <p:nvPr>
            <p:ph type="body" sz="quarter" idx="11"/>
          </p:nvPr>
        </p:nvSpPr>
        <p:spPr>
          <a:xfrm>
            <a:off x="434975" y="252413"/>
            <a:ext cx="3402013" cy="404812"/>
          </a:xfrm>
        </p:spPr>
        <p:txBody>
          <a:bodyPr/>
          <a:lstStyle/>
          <a:p>
            <a:r>
              <a:rPr kumimoji="1" lang="zh-CN" altLang="en-US" sz="2000" dirty="0"/>
              <a:t>系统架构图</a:t>
            </a:r>
          </a:p>
        </p:txBody>
      </p:sp>
    </p:spTree>
    <p:extLst>
      <p:ext uri="{BB962C8B-B14F-4D97-AF65-F5344CB8AC3E}">
        <p14:creationId xmlns:p14="http://schemas.microsoft.com/office/powerpoint/2010/main" val="112152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占位符 3"/>
          <p:cNvSpPr txBox="1">
            <a:spLocks/>
          </p:cNvSpPr>
          <p:nvPr/>
        </p:nvSpPr>
        <p:spPr>
          <a:xfrm>
            <a:off x="468923" y="1547872"/>
            <a:ext cx="3402012" cy="7042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CN" altLang="en-US" sz="2000" b="1" dirty="0">
                <a:solidFill>
                  <a:schemeClr val="accent3"/>
                </a:solidFill>
              </a:rPr>
              <a:t>面向不同的用户，提供不同的业务功能。其中患者可以进行线上问诊、线下求诊辅助，医生相应的有线上问诊和问诊辅助，管理员可以管理多种系统信息。</a:t>
            </a:r>
            <a:endParaRPr kumimoji="1" lang="zh-CN" altLang="en-US" sz="2000" b="1" dirty="0">
              <a:solidFill>
                <a:schemeClr val="accent3"/>
              </a:solidFill>
            </a:endParaRPr>
          </a:p>
        </p:txBody>
      </p:sp>
      <p:pic>
        <p:nvPicPr>
          <p:cNvPr id="10" name="图片 9">
            <a:extLst>
              <a:ext uri="{FF2B5EF4-FFF2-40B4-BE49-F238E27FC236}">
                <a16:creationId xmlns:a16="http://schemas.microsoft.com/office/drawing/2014/main" id="{AABED9E3-FDC2-50C0-78B6-A8111CFD1E7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6400" y="1387513"/>
            <a:ext cx="6764867" cy="5190560"/>
          </a:xfrm>
          <a:prstGeom prst="rect">
            <a:avLst/>
          </a:prstGeom>
          <a:noFill/>
          <a:ln>
            <a:noFill/>
          </a:ln>
        </p:spPr>
      </p:pic>
      <p:sp>
        <p:nvSpPr>
          <p:cNvPr id="14" name="文本占位符 1">
            <a:extLst>
              <a:ext uri="{FF2B5EF4-FFF2-40B4-BE49-F238E27FC236}">
                <a16:creationId xmlns:a16="http://schemas.microsoft.com/office/drawing/2014/main" id="{49A7BA8E-5E51-7498-B214-20624B695D1B}"/>
              </a:ext>
            </a:extLst>
          </p:cNvPr>
          <p:cNvSpPr>
            <a:spLocks noGrp="1"/>
          </p:cNvSpPr>
          <p:nvPr>
            <p:ph type="body" sz="quarter" idx="11"/>
          </p:nvPr>
        </p:nvSpPr>
        <p:spPr>
          <a:xfrm>
            <a:off x="434975" y="252413"/>
            <a:ext cx="3402013" cy="404812"/>
          </a:xfrm>
        </p:spPr>
        <p:txBody>
          <a:bodyPr/>
          <a:lstStyle/>
          <a:p>
            <a:r>
              <a:rPr kumimoji="1" lang="zh-CN" altLang="en-US" sz="2000" dirty="0"/>
              <a:t>应用层</a:t>
            </a:r>
          </a:p>
        </p:txBody>
      </p:sp>
      <p:sp>
        <p:nvSpPr>
          <p:cNvPr id="6" name="矩形: 圆角 5">
            <a:extLst>
              <a:ext uri="{FF2B5EF4-FFF2-40B4-BE49-F238E27FC236}">
                <a16:creationId xmlns:a16="http://schemas.microsoft.com/office/drawing/2014/main" id="{7B40EC6D-276E-7493-1299-B2922A1F78DE}"/>
              </a:ext>
            </a:extLst>
          </p:cNvPr>
          <p:cNvSpPr/>
          <p:nvPr/>
        </p:nvSpPr>
        <p:spPr>
          <a:xfrm>
            <a:off x="4120308" y="1883884"/>
            <a:ext cx="6945625" cy="826977"/>
          </a:xfrm>
          <a:prstGeom prst="roundRect">
            <a:avLst/>
          </a:prstGeom>
          <a:noFill/>
          <a:ln w="603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5937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占位符 3"/>
          <p:cNvSpPr txBox="1">
            <a:spLocks/>
          </p:cNvSpPr>
          <p:nvPr/>
        </p:nvSpPr>
        <p:spPr>
          <a:xfrm>
            <a:off x="468923" y="1547872"/>
            <a:ext cx="2883877" cy="7042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CN" altLang="en-US" sz="2000" b="1" dirty="0">
                <a:solidFill>
                  <a:schemeClr val="accent3"/>
                </a:solidFill>
              </a:rPr>
              <a:t>不同的业务功能按类别包装成不同的系统</a:t>
            </a:r>
            <a:r>
              <a:rPr lang="en-US" altLang="zh-CN" sz="2000" b="1" dirty="0">
                <a:solidFill>
                  <a:schemeClr val="accent3"/>
                </a:solidFill>
              </a:rPr>
              <a:t>·</a:t>
            </a:r>
            <a:r>
              <a:rPr lang="zh-CN" altLang="en-US" sz="2000" b="1" dirty="0">
                <a:solidFill>
                  <a:schemeClr val="accent3"/>
                </a:solidFill>
              </a:rPr>
              <a:t>，分为医患诊断系统和信息管理系统。</a:t>
            </a:r>
            <a:endParaRPr kumimoji="1" lang="zh-CN" altLang="en-US" sz="2000" b="1" dirty="0">
              <a:solidFill>
                <a:schemeClr val="accent3"/>
              </a:solidFill>
            </a:endParaRPr>
          </a:p>
        </p:txBody>
      </p:sp>
      <p:pic>
        <p:nvPicPr>
          <p:cNvPr id="10" name="图片 9">
            <a:extLst>
              <a:ext uri="{FF2B5EF4-FFF2-40B4-BE49-F238E27FC236}">
                <a16:creationId xmlns:a16="http://schemas.microsoft.com/office/drawing/2014/main" id="{AABED9E3-FDC2-50C0-78B6-A8111CFD1E7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6134" y="1049704"/>
            <a:ext cx="7205134" cy="5528369"/>
          </a:xfrm>
          <a:prstGeom prst="rect">
            <a:avLst/>
          </a:prstGeom>
          <a:noFill/>
          <a:ln>
            <a:noFill/>
          </a:ln>
        </p:spPr>
      </p:pic>
      <p:sp>
        <p:nvSpPr>
          <p:cNvPr id="14" name="文本占位符 1">
            <a:extLst>
              <a:ext uri="{FF2B5EF4-FFF2-40B4-BE49-F238E27FC236}">
                <a16:creationId xmlns:a16="http://schemas.microsoft.com/office/drawing/2014/main" id="{49A7BA8E-5E51-7498-B214-20624B695D1B}"/>
              </a:ext>
            </a:extLst>
          </p:cNvPr>
          <p:cNvSpPr>
            <a:spLocks noGrp="1"/>
          </p:cNvSpPr>
          <p:nvPr>
            <p:ph type="body" sz="quarter" idx="11"/>
          </p:nvPr>
        </p:nvSpPr>
        <p:spPr>
          <a:xfrm>
            <a:off x="434975" y="252413"/>
            <a:ext cx="3402013" cy="404812"/>
          </a:xfrm>
        </p:spPr>
        <p:txBody>
          <a:bodyPr/>
          <a:lstStyle/>
          <a:p>
            <a:r>
              <a:rPr kumimoji="1" lang="zh-CN" altLang="en-US" sz="2000" dirty="0"/>
              <a:t>子系统层</a:t>
            </a:r>
          </a:p>
        </p:txBody>
      </p:sp>
      <p:sp>
        <p:nvSpPr>
          <p:cNvPr id="6" name="矩形: 圆角 5">
            <a:extLst>
              <a:ext uri="{FF2B5EF4-FFF2-40B4-BE49-F238E27FC236}">
                <a16:creationId xmlns:a16="http://schemas.microsoft.com/office/drawing/2014/main" id="{7B40EC6D-276E-7493-1299-B2922A1F78DE}"/>
              </a:ext>
            </a:extLst>
          </p:cNvPr>
          <p:cNvSpPr/>
          <p:nvPr/>
        </p:nvSpPr>
        <p:spPr>
          <a:xfrm>
            <a:off x="3606801" y="2276005"/>
            <a:ext cx="7543800" cy="1162989"/>
          </a:xfrm>
          <a:prstGeom prst="roundRect">
            <a:avLst/>
          </a:prstGeom>
          <a:noFill/>
          <a:ln w="603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53147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占位符 3"/>
          <p:cNvSpPr txBox="1">
            <a:spLocks/>
          </p:cNvSpPr>
          <p:nvPr/>
        </p:nvSpPr>
        <p:spPr>
          <a:xfrm>
            <a:off x="468923" y="1547872"/>
            <a:ext cx="2883877" cy="7042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CN" altLang="en-US" sz="2000" b="1" dirty="0">
                <a:solidFill>
                  <a:schemeClr val="accent3"/>
                </a:solidFill>
              </a:rPr>
              <a:t>系统的业务逻辑层，包含软件所支持的各种业务功能，如预约挂号、信息管理等重要功能。是系统与用户之间进行交互的接口。</a:t>
            </a:r>
            <a:endParaRPr kumimoji="1" lang="zh-CN" altLang="en-US" sz="2000" b="1" dirty="0">
              <a:solidFill>
                <a:schemeClr val="accent3"/>
              </a:solidFill>
            </a:endParaRPr>
          </a:p>
        </p:txBody>
      </p:sp>
      <p:pic>
        <p:nvPicPr>
          <p:cNvPr id="10" name="图片 9">
            <a:extLst>
              <a:ext uri="{FF2B5EF4-FFF2-40B4-BE49-F238E27FC236}">
                <a16:creationId xmlns:a16="http://schemas.microsoft.com/office/drawing/2014/main" id="{AABED9E3-FDC2-50C0-78B6-A8111CFD1E7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6801" y="1085684"/>
            <a:ext cx="7205134" cy="5528369"/>
          </a:xfrm>
          <a:prstGeom prst="rect">
            <a:avLst/>
          </a:prstGeom>
          <a:noFill/>
          <a:ln>
            <a:noFill/>
          </a:ln>
        </p:spPr>
      </p:pic>
      <p:sp>
        <p:nvSpPr>
          <p:cNvPr id="14" name="文本占位符 1">
            <a:extLst>
              <a:ext uri="{FF2B5EF4-FFF2-40B4-BE49-F238E27FC236}">
                <a16:creationId xmlns:a16="http://schemas.microsoft.com/office/drawing/2014/main" id="{49A7BA8E-5E51-7498-B214-20624B695D1B}"/>
              </a:ext>
            </a:extLst>
          </p:cNvPr>
          <p:cNvSpPr>
            <a:spLocks noGrp="1"/>
          </p:cNvSpPr>
          <p:nvPr>
            <p:ph type="body" sz="quarter" idx="11"/>
          </p:nvPr>
        </p:nvSpPr>
        <p:spPr>
          <a:xfrm>
            <a:off x="434975" y="252413"/>
            <a:ext cx="3402013" cy="404812"/>
          </a:xfrm>
        </p:spPr>
        <p:txBody>
          <a:bodyPr/>
          <a:lstStyle/>
          <a:p>
            <a:r>
              <a:rPr lang="zh-CN" altLang="zh-CN" sz="2400" dirty="0">
                <a:effectLst/>
                <a:ea typeface="等线" panose="02010600030101010101" pitchFamily="2" charset="-122"/>
                <a:cs typeface="Times New Roman" panose="02020603050405020304" pitchFamily="18" charset="0"/>
              </a:rPr>
              <a:t>服务层</a:t>
            </a:r>
            <a:endParaRPr kumimoji="1" lang="zh-CN" altLang="en-US" sz="2800" dirty="0"/>
          </a:p>
        </p:txBody>
      </p:sp>
      <p:sp>
        <p:nvSpPr>
          <p:cNvPr id="6" name="矩形: 圆角 5">
            <a:extLst>
              <a:ext uri="{FF2B5EF4-FFF2-40B4-BE49-F238E27FC236}">
                <a16:creationId xmlns:a16="http://schemas.microsoft.com/office/drawing/2014/main" id="{7B40EC6D-276E-7493-1299-B2922A1F78DE}"/>
              </a:ext>
            </a:extLst>
          </p:cNvPr>
          <p:cNvSpPr/>
          <p:nvPr/>
        </p:nvSpPr>
        <p:spPr>
          <a:xfrm>
            <a:off x="3352799" y="3268373"/>
            <a:ext cx="7763933" cy="1616894"/>
          </a:xfrm>
          <a:prstGeom prst="roundRect">
            <a:avLst/>
          </a:prstGeom>
          <a:noFill/>
          <a:ln w="603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1175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占位符 3"/>
          <p:cNvSpPr txBox="1">
            <a:spLocks/>
          </p:cNvSpPr>
          <p:nvPr/>
        </p:nvSpPr>
        <p:spPr>
          <a:xfrm>
            <a:off x="468923" y="1547872"/>
            <a:ext cx="2883877" cy="7042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CN" altLang="en-US" sz="2000" b="1" dirty="0">
                <a:solidFill>
                  <a:schemeClr val="accent3"/>
                </a:solidFill>
              </a:rPr>
              <a:t>通过应用服务器，提供对系统服务层强大的支持，包括</a:t>
            </a:r>
            <a:r>
              <a:rPr lang="en-US" altLang="zh-CN" sz="2000" b="1" dirty="0">
                <a:solidFill>
                  <a:schemeClr val="accent3"/>
                </a:solidFill>
              </a:rPr>
              <a:t>:</a:t>
            </a:r>
            <a:r>
              <a:rPr lang="zh-CN" altLang="en-US" sz="2000" b="1" dirty="0">
                <a:solidFill>
                  <a:schemeClr val="accent3"/>
                </a:solidFill>
              </a:rPr>
              <a:t>电子表单、工作流、身份认证、数据交换等功能。向下对数据库进行数据管理操作，向上为服务层提供数据来源。</a:t>
            </a:r>
            <a:endParaRPr kumimoji="1" lang="zh-CN" altLang="en-US" sz="2000" b="1" dirty="0">
              <a:solidFill>
                <a:schemeClr val="accent3"/>
              </a:solidFill>
            </a:endParaRPr>
          </a:p>
        </p:txBody>
      </p:sp>
      <p:pic>
        <p:nvPicPr>
          <p:cNvPr id="10" name="图片 9">
            <a:extLst>
              <a:ext uri="{FF2B5EF4-FFF2-40B4-BE49-F238E27FC236}">
                <a16:creationId xmlns:a16="http://schemas.microsoft.com/office/drawing/2014/main" id="{AABED9E3-FDC2-50C0-78B6-A8111CFD1E7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2198" y="1111324"/>
            <a:ext cx="7205134" cy="5528369"/>
          </a:xfrm>
          <a:prstGeom prst="rect">
            <a:avLst/>
          </a:prstGeom>
          <a:noFill/>
          <a:ln>
            <a:noFill/>
          </a:ln>
        </p:spPr>
      </p:pic>
      <p:sp>
        <p:nvSpPr>
          <p:cNvPr id="14" name="文本占位符 1">
            <a:extLst>
              <a:ext uri="{FF2B5EF4-FFF2-40B4-BE49-F238E27FC236}">
                <a16:creationId xmlns:a16="http://schemas.microsoft.com/office/drawing/2014/main" id="{49A7BA8E-5E51-7498-B214-20624B695D1B}"/>
              </a:ext>
            </a:extLst>
          </p:cNvPr>
          <p:cNvSpPr>
            <a:spLocks noGrp="1"/>
          </p:cNvSpPr>
          <p:nvPr>
            <p:ph type="body" sz="quarter" idx="11"/>
          </p:nvPr>
        </p:nvSpPr>
        <p:spPr>
          <a:xfrm>
            <a:off x="434975" y="252413"/>
            <a:ext cx="3402013" cy="404812"/>
          </a:xfrm>
        </p:spPr>
        <p:txBody>
          <a:bodyPr/>
          <a:lstStyle/>
          <a:p>
            <a:r>
              <a:rPr lang="zh-CN" altLang="en-US" sz="2400" dirty="0">
                <a:effectLst/>
                <a:ea typeface="等线" panose="02010600030101010101" pitchFamily="2" charset="-122"/>
                <a:cs typeface="Times New Roman" panose="02020603050405020304" pitchFamily="18" charset="0"/>
              </a:rPr>
              <a:t>支撑层</a:t>
            </a:r>
            <a:endParaRPr kumimoji="1" lang="zh-CN" altLang="en-US" sz="2800" dirty="0"/>
          </a:p>
        </p:txBody>
      </p:sp>
      <p:sp>
        <p:nvSpPr>
          <p:cNvPr id="6" name="矩形: 圆角 5">
            <a:extLst>
              <a:ext uri="{FF2B5EF4-FFF2-40B4-BE49-F238E27FC236}">
                <a16:creationId xmlns:a16="http://schemas.microsoft.com/office/drawing/2014/main" id="{7B40EC6D-276E-7493-1299-B2922A1F78DE}"/>
              </a:ext>
            </a:extLst>
          </p:cNvPr>
          <p:cNvSpPr/>
          <p:nvPr/>
        </p:nvSpPr>
        <p:spPr>
          <a:xfrm>
            <a:off x="3335866" y="4724640"/>
            <a:ext cx="7670802" cy="1210493"/>
          </a:xfrm>
          <a:prstGeom prst="roundRect">
            <a:avLst/>
          </a:prstGeom>
          <a:noFill/>
          <a:ln w="603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3574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占位符 3"/>
          <p:cNvSpPr txBox="1">
            <a:spLocks/>
          </p:cNvSpPr>
          <p:nvPr/>
        </p:nvSpPr>
        <p:spPr>
          <a:xfrm>
            <a:off x="468923" y="1547872"/>
            <a:ext cx="3402013" cy="7042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CN" altLang="en-US" sz="2000" b="1" dirty="0">
                <a:solidFill>
                  <a:schemeClr val="accent3"/>
                </a:solidFill>
              </a:rPr>
              <a:t>选用</a:t>
            </a:r>
            <a:r>
              <a:rPr lang="en-US" altLang="zh-CN" sz="2000" b="1" dirty="0">
                <a:solidFill>
                  <a:schemeClr val="accent3"/>
                </a:solidFill>
              </a:rPr>
              <a:t>MySQL</a:t>
            </a:r>
            <a:r>
              <a:rPr lang="zh-CN" altLang="en-US" sz="2000" b="1" dirty="0">
                <a:solidFill>
                  <a:schemeClr val="accent3"/>
                </a:solidFill>
              </a:rPr>
              <a:t>和</a:t>
            </a:r>
            <a:r>
              <a:rPr lang="en-US" altLang="zh-CN" sz="2000" b="1" dirty="0">
                <a:solidFill>
                  <a:schemeClr val="accent3"/>
                </a:solidFill>
              </a:rPr>
              <a:t>Oracle</a:t>
            </a:r>
            <a:r>
              <a:rPr lang="zh-CN" altLang="en-US" sz="2000" b="1" dirty="0">
                <a:solidFill>
                  <a:schemeClr val="accent3"/>
                </a:solidFill>
              </a:rPr>
              <a:t>数据库来保存系统所依赖的文件。包括结构化数据（如药品数据库、信息数据库等</a:t>
            </a:r>
            <a:r>
              <a:rPr lang="en-US" altLang="zh-CN" sz="2000" b="1" dirty="0">
                <a:solidFill>
                  <a:schemeClr val="accent3"/>
                </a:solidFill>
              </a:rPr>
              <a:t>DBMS</a:t>
            </a:r>
            <a:r>
              <a:rPr lang="zh-CN" altLang="en-US" sz="2000" b="1" dirty="0">
                <a:solidFill>
                  <a:schemeClr val="accent3"/>
                </a:solidFill>
              </a:rPr>
              <a:t>）和非结构化数据（如文本文件、</a:t>
            </a:r>
            <a:r>
              <a:rPr lang="en-US" altLang="zh-CN" sz="2000" b="1" dirty="0">
                <a:solidFill>
                  <a:schemeClr val="accent3"/>
                </a:solidFill>
              </a:rPr>
              <a:t>ZIP</a:t>
            </a:r>
            <a:r>
              <a:rPr lang="zh-CN" altLang="en-US" sz="2000" b="1" dirty="0">
                <a:solidFill>
                  <a:schemeClr val="accent3"/>
                </a:solidFill>
              </a:rPr>
              <a:t>、</a:t>
            </a:r>
            <a:r>
              <a:rPr lang="en-US" altLang="zh-CN" sz="2000" b="1" dirty="0">
                <a:solidFill>
                  <a:schemeClr val="accent3"/>
                </a:solidFill>
              </a:rPr>
              <a:t>PDF</a:t>
            </a:r>
            <a:r>
              <a:rPr lang="zh-CN" altLang="en-US" sz="2000" b="1" dirty="0">
                <a:solidFill>
                  <a:schemeClr val="accent3"/>
                </a:solidFill>
              </a:rPr>
              <a:t>、</a:t>
            </a:r>
            <a:r>
              <a:rPr lang="en-US" altLang="zh-CN" sz="2000" b="1" dirty="0">
                <a:solidFill>
                  <a:schemeClr val="accent3"/>
                </a:solidFill>
              </a:rPr>
              <a:t>SWF</a:t>
            </a:r>
            <a:r>
              <a:rPr lang="zh-CN" altLang="en-US" sz="2000" b="1" dirty="0">
                <a:solidFill>
                  <a:schemeClr val="accent3"/>
                </a:solidFill>
              </a:rPr>
              <a:t>等其他格式文件等）。</a:t>
            </a:r>
            <a:endParaRPr kumimoji="1" lang="zh-CN" altLang="en-US" sz="2000" b="1" dirty="0">
              <a:solidFill>
                <a:schemeClr val="accent3"/>
              </a:solidFill>
            </a:endParaRPr>
          </a:p>
        </p:txBody>
      </p:sp>
      <p:pic>
        <p:nvPicPr>
          <p:cNvPr id="10" name="图片 9">
            <a:extLst>
              <a:ext uri="{FF2B5EF4-FFF2-40B4-BE49-F238E27FC236}">
                <a16:creationId xmlns:a16="http://schemas.microsoft.com/office/drawing/2014/main" id="{AABED9E3-FDC2-50C0-78B6-A8111CFD1E7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7000" y="1345193"/>
            <a:ext cx="6900332" cy="5294500"/>
          </a:xfrm>
          <a:prstGeom prst="rect">
            <a:avLst/>
          </a:prstGeom>
          <a:noFill/>
          <a:ln>
            <a:noFill/>
          </a:ln>
        </p:spPr>
      </p:pic>
      <p:sp>
        <p:nvSpPr>
          <p:cNvPr id="14" name="文本占位符 1">
            <a:extLst>
              <a:ext uri="{FF2B5EF4-FFF2-40B4-BE49-F238E27FC236}">
                <a16:creationId xmlns:a16="http://schemas.microsoft.com/office/drawing/2014/main" id="{49A7BA8E-5E51-7498-B214-20624B695D1B}"/>
              </a:ext>
            </a:extLst>
          </p:cNvPr>
          <p:cNvSpPr>
            <a:spLocks noGrp="1"/>
          </p:cNvSpPr>
          <p:nvPr>
            <p:ph type="body" sz="quarter" idx="11"/>
          </p:nvPr>
        </p:nvSpPr>
        <p:spPr>
          <a:xfrm>
            <a:off x="434975" y="252413"/>
            <a:ext cx="3402013" cy="404812"/>
          </a:xfrm>
        </p:spPr>
        <p:txBody>
          <a:bodyPr/>
          <a:lstStyle/>
          <a:p>
            <a:r>
              <a:rPr lang="zh-CN" altLang="en-US" sz="2400" dirty="0">
                <a:effectLst/>
                <a:ea typeface="等线" panose="02010600030101010101" pitchFamily="2" charset="-122"/>
                <a:cs typeface="Times New Roman" panose="02020603050405020304" pitchFamily="18" charset="0"/>
              </a:rPr>
              <a:t>数据库层</a:t>
            </a:r>
            <a:endParaRPr kumimoji="1" lang="zh-CN" altLang="en-US" sz="2800" dirty="0"/>
          </a:p>
        </p:txBody>
      </p:sp>
      <p:sp>
        <p:nvSpPr>
          <p:cNvPr id="6" name="矩形: 圆角 5">
            <a:extLst>
              <a:ext uri="{FF2B5EF4-FFF2-40B4-BE49-F238E27FC236}">
                <a16:creationId xmlns:a16="http://schemas.microsoft.com/office/drawing/2014/main" id="{7B40EC6D-276E-7493-1299-B2922A1F78DE}"/>
              </a:ext>
            </a:extLst>
          </p:cNvPr>
          <p:cNvSpPr/>
          <p:nvPr/>
        </p:nvSpPr>
        <p:spPr>
          <a:xfrm>
            <a:off x="3750733" y="5748866"/>
            <a:ext cx="7298272" cy="990601"/>
          </a:xfrm>
          <a:prstGeom prst="roundRect">
            <a:avLst/>
          </a:prstGeom>
          <a:noFill/>
          <a:ln w="603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1979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14702" y="3056071"/>
            <a:ext cx="5159619" cy="732453"/>
          </a:xfrm>
        </p:spPr>
        <p:txBody>
          <a:bodyPr/>
          <a:lstStyle/>
          <a:p>
            <a:r>
              <a:rPr kumimoji="1" lang="zh-CN" altLang="en-US" dirty="0"/>
              <a:t>类图</a:t>
            </a:r>
          </a:p>
        </p:txBody>
      </p:sp>
      <p:sp>
        <p:nvSpPr>
          <p:cNvPr id="3" name="文本占位符 2"/>
          <p:cNvSpPr>
            <a:spLocks noGrp="1"/>
          </p:cNvSpPr>
          <p:nvPr>
            <p:ph type="body" sz="quarter" idx="11"/>
          </p:nvPr>
        </p:nvSpPr>
        <p:spPr/>
        <p:txBody>
          <a:bodyPr/>
          <a:lstStyle/>
          <a:p>
            <a:endParaRPr kumimoji="1" lang="zh-CN" altLang="en-US" dirty="0"/>
          </a:p>
        </p:txBody>
      </p:sp>
    </p:spTree>
    <p:extLst>
      <p:ext uri="{BB962C8B-B14F-4D97-AF65-F5344CB8AC3E}">
        <p14:creationId xmlns:p14="http://schemas.microsoft.com/office/powerpoint/2010/main" val="108595031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380127" y="464148"/>
            <a:ext cx="3401344" cy="405376"/>
          </a:xfrm>
        </p:spPr>
        <p:txBody>
          <a:bodyPr/>
          <a:lstStyle/>
          <a:p>
            <a:r>
              <a:rPr kumimoji="1" lang="zh-CN" altLang="en-US" dirty="0"/>
              <a:t>类图</a:t>
            </a:r>
          </a:p>
        </p:txBody>
      </p:sp>
      <p:sp>
        <p:nvSpPr>
          <p:cNvPr id="4" name="文本占位符 3"/>
          <p:cNvSpPr txBox="1">
            <a:spLocks/>
          </p:cNvSpPr>
          <p:nvPr/>
        </p:nvSpPr>
        <p:spPr>
          <a:xfrm>
            <a:off x="533192" y="1097381"/>
            <a:ext cx="2867262" cy="35714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CN" altLang="en-US" sz="1600" dirty="0"/>
              <a:t>参与者：子类有患者，工作人员</a:t>
            </a:r>
            <a:br>
              <a:rPr lang="zh-CN" altLang="en-US" sz="1600" dirty="0"/>
            </a:br>
            <a:r>
              <a:rPr lang="zh-CN" altLang="en-US" sz="1600" dirty="0"/>
              <a:t>工作人员：子类有系统管理者、医生</a:t>
            </a:r>
            <a:br>
              <a:rPr lang="zh-CN" altLang="en-US" sz="1600" dirty="0"/>
            </a:br>
            <a:r>
              <a:rPr lang="zh-CN" altLang="en-US" sz="1600" dirty="0"/>
              <a:t>患者可以进行在线支付、挂号、线上问诊等操作；医生参与线上问诊，并可以查询药品、修改排队信息、查看电子病历</a:t>
            </a:r>
            <a:r>
              <a:rPr lang="en-US" altLang="zh-CN" sz="1600" dirty="0"/>
              <a:t>;</a:t>
            </a:r>
            <a:r>
              <a:rPr lang="zh-CN" altLang="en-US" sz="1600" dirty="0"/>
              <a:t>系统管理员可以管理药品、管理并修改医生和患者的信息</a:t>
            </a:r>
            <a:br>
              <a:rPr lang="zh-CN" altLang="en-US" sz="1000" dirty="0"/>
            </a:br>
            <a:endParaRPr lang="en-US" altLang="zh-CN" sz="1200" dirty="0">
              <a:solidFill>
                <a:schemeClr val="bg1">
                  <a:lumMod val="50000"/>
                </a:schemeClr>
              </a:solidFill>
            </a:endParaRPr>
          </a:p>
        </p:txBody>
      </p:sp>
      <p:sp>
        <p:nvSpPr>
          <p:cNvPr id="5" name="文本占位符 3"/>
          <p:cNvSpPr txBox="1">
            <a:spLocks/>
          </p:cNvSpPr>
          <p:nvPr/>
        </p:nvSpPr>
        <p:spPr>
          <a:xfrm>
            <a:off x="6519886" y="2883114"/>
            <a:ext cx="4261326"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b="1" dirty="0">
                <a:solidFill>
                  <a:schemeClr val="tx1">
                    <a:lumMod val="75000"/>
                    <a:lumOff val="25000"/>
                  </a:schemeClr>
                </a:solidFill>
              </a:rPr>
              <a:t>ADD</a:t>
            </a:r>
            <a:r>
              <a:rPr lang="zh-CN" altLang="en-US" b="1" dirty="0">
                <a:solidFill>
                  <a:schemeClr val="tx1">
                    <a:lumMod val="75000"/>
                    <a:lumOff val="25000"/>
                  </a:schemeClr>
                </a:solidFill>
              </a:rPr>
              <a:t> </a:t>
            </a:r>
            <a:r>
              <a:rPr lang="en-US" altLang="zh-CN" b="1" dirty="0">
                <a:solidFill>
                  <a:schemeClr val="tx1">
                    <a:lumMod val="75000"/>
                    <a:lumOff val="25000"/>
                  </a:schemeClr>
                </a:solidFill>
              </a:rPr>
              <a:t>YOUR</a:t>
            </a:r>
            <a:r>
              <a:rPr lang="zh-CN" altLang="en-US" b="1" dirty="0">
                <a:solidFill>
                  <a:schemeClr val="tx1">
                    <a:lumMod val="75000"/>
                    <a:lumOff val="25000"/>
                  </a:schemeClr>
                </a:solidFill>
              </a:rPr>
              <a:t> </a:t>
            </a:r>
            <a:r>
              <a:rPr lang="en-US" altLang="zh-CN" b="1" dirty="0">
                <a:solidFill>
                  <a:schemeClr val="tx1">
                    <a:lumMod val="75000"/>
                    <a:lumOff val="25000"/>
                  </a:schemeClr>
                </a:solidFill>
              </a:rPr>
              <a:t>TITLE</a:t>
            </a:r>
            <a:r>
              <a:rPr lang="zh-CN" altLang="en-US" b="1" dirty="0">
                <a:solidFill>
                  <a:schemeClr val="tx1">
                    <a:lumMod val="75000"/>
                    <a:lumOff val="25000"/>
                  </a:schemeClr>
                </a:solidFill>
              </a:rPr>
              <a:t> </a:t>
            </a:r>
            <a:r>
              <a:rPr lang="en-US" altLang="zh-CN" b="1" dirty="0">
                <a:solidFill>
                  <a:schemeClr val="tx1">
                    <a:lumMod val="75000"/>
                    <a:lumOff val="25000"/>
                  </a:schemeClr>
                </a:solidFill>
              </a:rPr>
              <a:t>HERE</a:t>
            </a:r>
            <a:endParaRPr kumimoji="1" lang="zh-CN" altLang="en-US" b="1" dirty="0">
              <a:solidFill>
                <a:schemeClr val="tx1">
                  <a:lumMod val="75000"/>
                  <a:lumOff val="25000"/>
                </a:schemeClr>
              </a:solidFill>
            </a:endParaRPr>
          </a:p>
        </p:txBody>
      </p:sp>
      <p:pic>
        <p:nvPicPr>
          <p:cNvPr id="11" name="图片 10">
            <a:extLst>
              <a:ext uri="{FF2B5EF4-FFF2-40B4-BE49-F238E27FC236}">
                <a16:creationId xmlns:a16="http://schemas.microsoft.com/office/drawing/2014/main" id="{B0B2F431-4694-D005-4439-3064F64A62F8}"/>
              </a:ext>
            </a:extLst>
          </p:cNvPr>
          <p:cNvPicPr>
            <a:picLocks noChangeAspect="1"/>
          </p:cNvPicPr>
          <p:nvPr/>
        </p:nvPicPr>
        <p:blipFill>
          <a:blip r:embed="rId2"/>
          <a:stretch>
            <a:fillRect/>
          </a:stretch>
        </p:blipFill>
        <p:spPr>
          <a:xfrm>
            <a:off x="3609946" y="988348"/>
            <a:ext cx="7171266" cy="5681629"/>
          </a:xfrm>
          <a:prstGeom prst="rect">
            <a:avLst/>
          </a:prstGeom>
        </p:spPr>
      </p:pic>
    </p:spTree>
    <p:extLst>
      <p:ext uri="{BB962C8B-B14F-4D97-AF65-F5344CB8AC3E}">
        <p14:creationId xmlns:p14="http://schemas.microsoft.com/office/powerpoint/2010/main" val="158153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76346" y="3546358"/>
            <a:ext cx="3427474" cy="732453"/>
          </a:xfrm>
        </p:spPr>
        <p:txBody>
          <a:bodyPr/>
          <a:lstStyle/>
          <a:p>
            <a:r>
              <a:rPr kumimoji="1" lang="en-US" altLang="zh-CN" dirty="0"/>
              <a:t>CONTENTS</a:t>
            </a:r>
            <a:endParaRPr kumimoji="1" lang="zh-CN" altLang="en-US" dirty="0"/>
          </a:p>
        </p:txBody>
      </p:sp>
      <p:sp>
        <p:nvSpPr>
          <p:cNvPr id="3" name="文本占位符 2"/>
          <p:cNvSpPr>
            <a:spLocks noGrp="1"/>
          </p:cNvSpPr>
          <p:nvPr>
            <p:ph type="body" sz="quarter" idx="11"/>
          </p:nvPr>
        </p:nvSpPr>
        <p:spPr>
          <a:xfrm>
            <a:off x="6875388" y="2443745"/>
            <a:ext cx="3138030" cy="337452"/>
          </a:xfrm>
        </p:spPr>
        <p:txBody>
          <a:bodyPr/>
          <a:lstStyle/>
          <a:p>
            <a:r>
              <a:rPr kumimoji="1" lang="en-US" altLang="zh-CN" b="1" dirty="0"/>
              <a:t>02</a:t>
            </a:r>
            <a:r>
              <a:rPr kumimoji="1" lang="zh-CN" altLang="en-US" dirty="0"/>
              <a:t>   </a:t>
            </a:r>
            <a:r>
              <a:rPr kumimoji="1" lang="en-US" altLang="zh-CN" dirty="0"/>
              <a:t>UI</a:t>
            </a:r>
            <a:r>
              <a:rPr kumimoji="1" lang="zh-CN" altLang="en-US" dirty="0"/>
              <a:t>设计</a:t>
            </a:r>
          </a:p>
        </p:txBody>
      </p:sp>
      <p:sp>
        <p:nvSpPr>
          <p:cNvPr id="4" name="文本占位符 3"/>
          <p:cNvSpPr>
            <a:spLocks noGrp="1"/>
          </p:cNvSpPr>
          <p:nvPr>
            <p:ph type="body" sz="quarter" idx="12"/>
          </p:nvPr>
        </p:nvSpPr>
        <p:spPr>
          <a:xfrm>
            <a:off x="6875388" y="3094924"/>
            <a:ext cx="3138030" cy="337452"/>
          </a:xfrm>
        </p:spPr>
        <p:txBody>
          <a:bodyPr/>
          <a:lstStyle/>
          <a:p>
            <a:r>
              <a:rPr kumimoji="1" lang="en-US" altLang="zh-CN" b="1" dirty="0"/>
              <a:t>03</a:t>
            </a:r>
            <a:r>
              <a:rPr kumimoji="1" lang="zh-CN" altLang="en-US" dirty="0"/>
              <a:t>  用例图</a:t>
            </a:r>
          </a:p>
        </p:txBody>
      </p:sp>
      <p:sp>
        <p:nvSpPr>
          <p:cNvPr id="5" name="文本占位符 4"/>
          <p:cNvSpPr>
            <a:spLocks noGrp="1"/>
          </p:cNvSpPr>
          <p:nvPr>
            <p:ph type="body" sz="quarter" idx="13"/>
          </p:nvPr>
        </p:nvSpPr>
        <p:spPr>
          <a:xfrm>
            <a:off x="6889074" y="3743858"/>
            <a:ext cx="3138030" cy="337452"/>
          </a:xfrm>
        </p:spPr>
        <p:txBody>
          <a:bodyPr/>
          <a:lstStyle/>
          <a:p>
            <a:r>
              <a:rPr kumimoji="1" lang="en-US" altLang="zh-CN" b="1" dirty="0"/>
              <a:t>04</a:t>
            </a:r>
            <a:r>
              <a:rPr kumimoji="1" lang="zh-CN" altLang="en-US" dirty="0"/>
              <a:t>   架构图</a:t>
            </a:r>
          </a:p>
        </p:txBody>
      </p:sp>
      <p:sp>
        <p:nvSpPr>
          <p:cNvPr id="6" name="文本占位符 5"/>
          <p:cNvSpPr>
            <a:spLocks noGrp="1"/>
          </p:cNvSpPr>
          <p:nvPr>
            <p:ph type="body" sz="quarter" idx="14"/>
          </p:nvPr>
        </p:nvSpPr>
        <p:spPr>
          <a:xfrm>
            <a:off x="6889074" y="4454927"/>
            <a:ext cx="3138030" cy="337452"/>
          </a:xfrm>
        </p:spPr>
        <p:txBody>
          <a:bodyPr/>
          <a:lstStyle/>
          <a:p>
            <a:r>
              <a:rPr kumimoji="1" lang="en-US" altLang="zh-CN" b="1" dirty="0"/>
              <a:t>05</a:t>
            </a:r>
            <a:r>
              <a:rPr kumimoji="1" lang="zh-CN" altLang="en-US" dirty="0"/>
              <a:t>   类图</a:t>
            </a:r>
          </a:p>
        </p:txBody>
      </p:sp>
      <p:sp>
        <p:nvSpPr>
          <p:cNvPr id="8" name="文本框 7">
            <a:extLst>
              <a:ext uri="{FF2B5EF4-FFF2-40B4-BE49-F238E27FC236}">
                <a16:creationId xmlns:a16="http://schemas.microsoft.com/office/drawing/2014/main" id="{C2B8B8E3-B689-00A9-CD6F-096F30B84518}"/>
              </a:ext>
            </a:extLst>
          </p:cNvPr>
          <p:cNvSpPr txBox="1"/>
          <p:nvPr/>
        </p:nvSpPr>
        <p:spPr>
          <a:xfrm>
            <a:off x="6889074" y="5165997"/>
            <a:ext cx="6303432" cy="369332"/>
          </a:xfrm>
          <a:prstGeom prst="rect">
            <a:avLst/>
          </a:prstGeom>
          <a:noFill/>
        </p:spPr>
        <p:txBody>
          <a:bodyPr wrap="square">
            <a:spAutoFit/>
          </a:bodyPr>
          <a:lstStyle/>
          <a:p>
            <a:r>
              <a:rPr kumimoji="1" lang="en-US" altLang="zh-CN" b="1" dirty="0"/>
              <a:t>06   </a:t>
            </a:r>
            <a:r>
              <a:rPr kumimoji="1" lang="zh-CN" altLang="en-US" dirty="0"/>
              <a:t>活动图</a:t>
            </a:r>
            <a:endParaRPr lang="zh-CN" altLang="en-US" dirty="0"/>
          </a:p>
        </p:txBody>
      </p:sp>
      <p:sp>
        <p:nvSpPr>
          <p:cNvPr id="9" name="文本框 8">
            <a:extLst>
              <a:ext uri="{FF2B5EF4-FFF2-40B4-BE49-F238E27FC236}">
                <a16:creationId xmlns:a16="http://schemas.microsoft.com/office/drawing/2014/main" id="{0C2633AE-0559-7256-4F59-0E65064372B2}"/>
              </a:ext>
            </a:extLst>
          </p:cNvPr>
          <p:cNvSpPr txBox="1"/>
          <p:nvPr/>
        </p:nvSpPr>
        <p:spPr>
          <a:xfrm>
            <a:off x="6889074" y="5770533"/>
            <a:ext cx="6303432" cy="369332"/>
          </a:xfrm>
          <a:prstGeom prst="rect">
            <a:avLst/>
          </a:prstGeom>
          <a:noFill/>
        </p:spPr>
        <p:txBody>
          <a:bodyPr wrap="square">
            <a:spAutoFit/>
          </a:bodyPr>
          <a:lstStyle/>
          <a:p>
            <a:r>
              <a:rPr kumimoji="1" lang="en-US" altLang="zh-CN" b="1" dirty="0"/>
              <a:t>07   </a:t>
            </a:r>
            <a:r>
              <a:rPr kumimoji="1" lang="zh-CN" altLang="en-US" dirty="0"/>
              <a:t>交互图</a:t>
            </a:r>
            <a:endParaRPr lang="zh-CN" altLang="en-US" dirty="0"/>
          </a:p>
        </p:txBody>
      </p:sp>
      <p:sp>
        <p:nvSpPr>
          <p:cNvPr id="10" name="文本占位符 2">
            <a:extLst>
              <a:ext uri="{FF2B5EF4-FFF2-40B4-BE49-F238E27FC236}">
                <a16:creationId xmlns:a16="http://schemas.microsoft.com/office/drawing/2014/main" id="{A77414E8-75F6-F7FD-2D98-B5BCBF277E5C}"/>
              </a:ext>
            </a:extLst>
          </p:cNvPr>
          <p:cNvSpPr txBox="1">
            <a:spLocks/>
          </p:cNvSpPr>
          <p:nvPr/>
        </p:nvSpPr>
        <p:spPr>
          <a:xfrm>
            <a:off x="6875388" y="1930580"/>
            <a:ext cx="3138030" cy="337452"/>
          </a:xfrm>
          <a:prstGeom prst="rect">
            <a:avLst/>
          </a:prstGeom>
        </p:spPr>
        <p:txBody>
          <a:bodyPr anchor="t"/>
          <a:lstStyle>
            <a:lvl1pPr marL="0" indent="0" algn="l" defTabSz="914400" rtl="0" eaLnBrk="1" latinLnBrk="0" hangingPunct="1">
              <a:lnSpc>
                <a:spcPct val="130000"/>
              </a:lnSpc>
              <a:spcBef>
                <a:spcPts val="1000"/>
              </a:spcBef>
              <a:buFont typeface="Arial" panose="020B0604020202020204" pitchFamily="34" charset="0"/>
              <a:buNone/>
              <a:defRPr sz="1800" b="0" kern="1200" baseline="0">
                <a:solidFill>
                  <a:schemeClr val="tx1">
                    <a:lumMod val="75000"/>
                    <a:lumOff val="2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b="1" dirty="0"/>
              <a:t>01</a:t>
            </a:r>
            <a:r>
              <a:rPr kumimoji="1" lang="zh-CN" altLang="en-US" dirty="0"/>
              <a:t>   概述</a:t>
            </a:r>
          </a:p>
        </p:txBody>
      </p:sp>
    </p:spTree>
    <p:extLst>
      <p:ext uri="{BB962C8B-B14F-4D97-AF65-F5344CB8AC3E}">
        <p14:creationId xmlns:p14="http://schemas.microsoft.com/office/powerpoint/2010/main" val="40954491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921863" y="1291142"/>
            <a:ext cx="3401344" cy="405376"/>
          </a:xfrm>
        </p:spPr>
        <p:txBody>
          <a:bodyPr/>
          <a:lstStyle/>
          <a:p>
            <a:r>
              <a:rPr kumimoji="1" lang="zh-CN" altLang="en-US" dirty="0"/>
              <a:t>类图</a:t>
            </a:r>
          </a:p>
        </p:txBody>
      </p:sp>
      <p:sp>
        <p:nvSpPr>
          <p:cNvPr id="31" name="文本占位符 3"/>
          <p:cNvSpPr txBox="1">
            <a:spLocks/>
          </p:cNvSpPr>
          <p:nvPr/>
        </p:nvSpPr>
        <p:spPr>
          <a:xfrm>
            <a:off x="304800" y="198843"/>
            <a:ext cx="4927600" cy="8306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CN" altLang="en-US" sz="1600" dirty="0">
                <a:solidFill>
                  <a:schemeClr val="bg1">
                    <a:lumMod val="50000"/>
                  </a:schemeClr>
                </a:solidFill>
              </a:rPr>
              <a:t>系统的主要部分负责患者和医生的交互：</a:t>
            </a:r>
          </a:p>
          <a:p>
            <a:pPr marL="0" indent="0">
              <a:lnSpc>
                <a:spcPct val="130000"/>
              </a:lnSpc>
              <a:buNone/>
            </a:pPr>
            <a:r>
              <a:rPr lang="en-US" altLang="zh-CN" sz="1600" dirty="0">
                <a:solidFill>
                  <a:schemeClr val="bg1">
                    <a:lumMod val="50000"/>
                  </a:schemeClr>
                </a:solidFill>
              </a:rPr>
              <a:t>1.</a:t>
            </a:r>
            <a:r>
              <a:rPr lang="zh-CN" altLang="en-US" sz="1600" dirty="0">
                <a:solidFill>
                  <a:schemeClr val="bg1">
                    <a:lumMod val="50000"/>
                  </a:schemeClr>
                </a:solidFill>
              </a:rPr>
              <a:t>线上问诊类，要封装好医患线上交流中的关联交流记录，线上处方，就诊报告等属性</a:t>
            </a:r>
          </a:p>
          <a:p>
            <a:pPr marL="0" indent="0">
              <a:lnSpc>
                <a:spcPct val="130000"/>
              </a:lnSpc>
              <a:buNone/>
            </a:pPr>
            <a:r>
              <a:rPr lang="en-US" altLang="zh-CN" sz="1600" dirty="0">
                <a:solidFill>
                  <a:schemeClr val="bg1">
                    <a:lumMod val="50000"/>
                  </a:schemeClr>
                </a:solidFill>
              </a:rPr>
              <a:t>2.</a:t>
            </a:r>
            <a:r>
              <a:rPr lang="zh-CN" altLang="en-US" sz="1600" dirty="0">
                <a:solidFill>
                  <a:schemeClr val="bg1">
                    <a:lumMod val="50000"/>
                  </a:schemeClr>
                </a:solidFill>
              </a:rPr>
              <a:t>电子病历，不论是线上还是线下就诊都需要调用的类，每一个患者有一个自己的电子病历，其中封装了看病信息、处方、住院志、遗嘱医嘱等重要属性</a:t>
            </a:r>
          </a:p>
          <a:p>
            <a:pPr marL="0" indent="0">
              <a:lnSpc>
                <a:spcPct val="130000"/>
              </a:lnSpc>
              <a:buNone/>
            </a:pPr>
            <a:r>
              <a:rPr lang="en-US" altLang="zh-CN" sz="1600" dirty="0">
                <a:solidFill>
                  <a:schemeClr val="bg1">
                    <a:lumMod val="50000"/>
                  </a:schemeClr>
                </a:solidFill>
              </a:rPr>
              <a:t>3.</a:t>
            </a:r>
            <a:r>
              <a:rPr lang="zh-CN" altLang="en-US" sz="1600" dirty="0">
                <a:solidFill>
                  <a:schemeClr val="bg1">
                    <a:lumMod val="50000"/>
                  </a:schemeClr>
                </a:solidFill>
              </a:rPr>
              <a:t>预约挂号和排队两个类，用于线上和线下的看病预约和排队，患者通过其方法预约、排队并查看信息，医生通过其方法进行叫号、临时加号等操作</a:t>
            </a:r>
          </a:p>
          <a:p>
            <a:pPr marL="0" indent="0">
              <a:lnSpc>
                <a:spcPct val="130000"/>
              </a:lnSpc>
              <a:buNone/>
            </a:pPr>
            <a:r>
              <a:rPr lang="zh-CN" altLang="en-US" sz="1600" dirty="0">
                <a:solidFill>
                  <a:schemeClr val="bg1">
                    <a:lumMod val="50000"/>
                  </a:schemeClr>
                </a:solidFill>
              </a:rPr>
              <a:t>药品类封装了药品信息，提供的方法使管理者能够对药品库进行核算等操作，医生能够给患者开药。</a:t>
            </a:r>
          </a:p>
          <a:p>
            <a:pPr marL="0" indent="0">
              <a:lnSpc>
                <a:spcPct val="130000"/>
              </a:lnSpc>
              <a:buNone/>
            </a:pPr>
            <a:r>
              <a:rPr lang="zh-CN" altLang="en-US" sz="1600" dirty="0">
                <a:solidFill>
                  <a:schemeClr val="bg1">
                    <a:lumMod val="50000"/>
                  </a:schemeClr>
                </a:solidFill>
              </a:rPr>
              <a:t>在线支付类，封装了患者线上线下所有付费信息，利用其方法可以生成收费单，统一在线上实现了各类支付</a:t>
            </a:r>
          </a:p>
        </p:txBody>
      </p:sp>
      <p:sp>
        <p:nvSpPr>
          <p:cNvPr id="32" name="文本占位符 3"/>
          <p:cNvSpPr txBox="1">
            <a:spLocks/>
          </p:cNvSpPr>
          <p:nvPr/>
        </p:nvSpPr>
        <p:spPr>
          <a:xfrm>
            <a:off x="3584337" y="657012"/>
            <a:ext cx="4261326"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endParaRPr kumimoji="1" lang="zh-CN" altLang="en-US" b="1" dirty="0">
              <a:solidFill>
                <a:schemeClr val="tx1">
                  <a:lumMod val="75000"/>
                  <a:lumOff val="25000"/>
                </a:schemeClr>
              </a:solidFill>
            </a:endParaRPr>
          </a:p>
        </p:txBody>
      </p:sp>
      <p:pic>
        <p:nvPicPr>
          <p:cNvPr id="6" name="图片 5">
            <a:extLst>
              <a:ext uri="{FF2B5EF4-FFF2-40B4-BE49-F238E27FC236}">
                <a16:creationId xmlns:a16="http://schemas.microsoft.com/office/drawing/2014/main" id="{A6E79A59-35DF-73CC-AD6E-B6C6731D1B62}"/>
              </a:ext>
            </a:extLst>
          </p:cNvPr>
          <p:cNvPicPr>
            <a:picLocks noChangeAspect="1"/>
          </p:cNvPicPr>
          <p:nvPr/>
        </p:nvPicPr>
        <p:blipFill>
          <a:blip r:embed="rId2"/>
          <a:stretch>
            <a:fillRect/>
          </a:stretch>
        </p:blipFill>
        <p:spPr>
          <a:xfrm>
            <a:off x="5435600" y="1794995"/>
            <a:ext cx="5782733" cy="4581526"/>
          </a:xfrm>
          <a:prstGeom prst="rect">
            <a:avLst/>
          </a:prstGeom>
        </p:spPr>
      </p:pic>
    </p:spTree>
    <p:extLst>
      <p:ext uri="{BB962C8B-B14F-4D97-AF65-F5344CB8AC3E}">
        <p14:creationId xmlns:p14="http://schemas.microsoft.com/office/powerpoint/2010/main" val="175691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14702" y="3056071"/>
            <a:ext cx="5159619" cy="732453"/>
          </a:xfrm>
        </p:spPr>
        <p:txBody>
          <a:bodyPr/>
          <a:lstStyle/>
          <a:p>
            <a:r>
              <a:rPr kumimoji="1" lang="zh-CN" altLang="en-US" dirty="0"/>
              <a:t>活动图</a:t>
            </a:r>
          </a:p>
        </p:txBody>
      </p:sp>
      <p:sp>
        <p:nvSpPr>
          <p:cNvPr id="3" name="文本占位符 2"/>
          <p:cNvSpPr>
            <a:spLocks noGrp="1"/>
          </p:cNvSpPr>
          <p:nvPr>
            <p:ph type="body" sz="quarter" idx="11"/>
          </p:nvPr>
        </p:nvSpPr>
        <p:spPr>
          <a:xfrm>
            <a:off x="6816303" y="4047289"/>
            <a:ext cx="3138030" cy="337452"/>
          </a:xfrm>
        </p:spPr>
        <p:txBody>
          <a:bodyPr/>
          <a:lstStyle/>
          <a:p>
            <a:r>
              <a:rPr kumimoji="1" lang="zh-CN" altLang="en-US" dirty="0"/>
              <a:t>预约挂号</a:t>
            </a:r>
            <a:endParaRPr kumimoji="1" lang="en-US" altLang="zh-CN" dirty="0"/>
          </a:p>
          <a:p>
            <a:r>
              <a:rPr kumimoji="1" lang="zh-CN" altLang="en-US" dirty="0"/>
              <a:t>医患交流</a:t>
            </a:r>
          </a:p>
        </p:txBody>
      </p:sp>
    </p:spTree>
    <p:extLst>
      <p:ext uri="{BB962C8B-B14F-4D97-AF65-F5344CB8AC3E}">
        <p14:creationId xmlns:p14="http://schemas.microsoft.com/office/powerpoint/2010/main" val="98461251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612960" y="240293"/>
            <a:ext cx="3401344" cy="405376"/>
          </a:xfrm>
        </p:spPr>
        <p:txBody>
          <a:bodyPr/>
          <a:lstStyle/>
          <a:p>
            <a:r>
              <a:rPr kumimoji="1" lang="zh-CN" altLang="en-US" sz="2400" dirty="0"/>
              <a:t>预约挂号活动图</a:t>
            </a:r>
          </a:p>
        </p:txBody>
      </p:sp>
      <p:pic>
        <p:nvPicPr>
          <p:cNvPr id="47" name="图片 46">
            <a:extLst>
              <a:ext uri="{FF2B5EF4-FFF2-40B4-BE49-F238E27FC236}">
                <a16:creationId xmlns:a16="http://schemas.microsoft.com/office/drawing/2014/main" id="{40BB5516-BCCE-AB27-1212-123ACE8DFA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938104" y="142607"/>
            <a:ext cx="5011163" cy="6684111"/>
          </a:xfrm>
          <a:prstGeom prst="rect">
            <a:avLst/>
          </a:prstGeom>
          <a:noFill/>
          <a:ln>
            <a:noFill/>
          </a:ln>
        </p:spPr>
      </p:pic>
      <p:sp>
        <p:nvSpPr>
          <p:cNvPr id="49" name="文本占位符 3">
            <a:extLst>
              <a:ext uri="{FF2B5EF4-FFF2-40B4-BE49-F238E27FC236}">
                <a16:creationId xmlns:a16="http://schemas.microsoft.com/office/drawing/2014/main" id="{945AA225-F19D-808C-C91D-A358D76DB6A6}"/>
              </a:ext>
            </a:extLst>
          </p:cNvPr>
          <p:cNvSpPr txBox="1">
            <a:spLocks/>
          </p:cNvSpPr>
          <p:nvPr/>
        </p:nvSpPr>
        <p:spPr>
          <a:xfrm>
            <a:off x="942900" y="2123922"/>
            <a:ext cx="2392966"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kumimoji="1" lang="zh-CN" altLang="en-US" sz="2000" b="1" dirty="0">
                <a:solidFill>
                  <a:schemeClr val="accent1"/>
                </a:solidFill>
              </a:rPr>
              <a:t>分为三个泳道</a:t>
            </a:r>
            <a:r>
              <a:rPr kumimoji="1" lang="en-US" altLang="zh-CN" sz="2000" b="1" dirty="0">
                <a:solidFill>
                  <a:schemeClr val="accent1"/>
                </a:solidFill>
              </a:rPr>
              <a:t>——</a:t>
            </a:r>
            <a:r>
              <a:rPr kumimoji="1" lang="zh-CN" altLang="en-US" sz="2000" b="1" dirty="0">
                <a:solidFill>
                  <a:schemeClr val="accent1"/>
                </a:solidFill>
              </a:rPr>
              <a:t>患者，医生，系统。该泳道图分对象来显示预约与排队过程中从活动到活动的控制流。</a:t>
            </a:r>
          </a:p>
        </p:txBody>
      </p:sp>
    </p:spTree>
    <p:extLst>
      <p:ext uri="{BB962C8B-B14F-4D97-AF65-F5344CB8AC3E}">
        <p14:creationId xmlns:p14="http://schemas.microsoft.com/office/powerpoint/2010/main" val="36257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p:cNvGraphicFramePr/>
          <p:nvPr>
            <p:extLst>
              <p:ext uri="{D42A27DB-BD31-4B8C-83A1-F6EECF244321}">
                <p14:modId xmlns:p14="http://schemas.microsoft.com/office/powerpoint/2010/main" val="1472713773"/>
              </p:ext>
            </p:extLst>
          </p:nvPr>
        </p:nvGraphicFramePr>
        <p:xfrm>
          <a:off x="2138846" y="1303489"/>
          <a:ext cx="2254478" cy="2308770"/>
        </p:xfrm>
        <a:graphic>
          <a:graphicData uri="http://schemas.openxmlformats.org/drawingml/2006/chart">
            <c:chart xmlns:c="http://schemas.openxmlformats.org/drawingml/2006/chart" xmlns:r="http://schemas.openxmlformats.org/officeDocument/2006/relationships" r:id="rId2"/>
          </a:graphicData>
        </a:graphic>
      </p:graphicFrame>
      <p:sp>
        <p:nvSpPr>
          <p:cNvPr id="11" name="文本占位符 3"/>
          <p:cNvSpPr txBox="1">
            <a:spLocks/>
          </p:cNvSpPr>
          <p:nvPr/>
        </p:nvSpPr>
        <p:spPr>
          <a:xfrm>
            <a:off x="1959283" y="4539828"/>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zh-CN" altLang="en-US" sz="1200" dirty="0">
                <a:solidFill>
                  <a:schemeClr val="bg1">
                    <a:lumMod val="50000"/>
                  </a:schemeClr>
                </a:solidFill>
              </a:rPr>
              <a:t>叙述了患者的活动流：预约部分</a:t>
            </a:r>
            <a:r>
              <a:rPr lang="en-US" altLang="zh-CN" sz="1200" dirty="0">
                <a:solidFill>
                  <a:schemeClr val="bg1">
                    <a:lumMod val="50000"/>
                  </a:schemeClr>
                </a:solidFill>
              </a:rPr>
              <a:t>——</a:t>
            </a:r>
            <a:r>
              <a:rPr lang="zh-CN" altLang="en-US" sz="1200" dirty="0">
                <a:solidFill>
                  <a:schemeClr val="bg1">
                    <a:lumMod val="50000"/>
                  </a:schemeClr>
                </a:solidFill>
              </a:rPr>
              <a:t>由开始节点患者进入系统，预约相应科室，查询并选择相应医生，在线缴费；线上排队部分</a:t>
            </a:r>
            <a:r>
              <a:rPr lang="en-US" altLang="zh-CN" sz="1200" dirty="0">
                <a:solidFill>
                  <a:schemeClr val="bg1">
                    <a:lumMod val="50000"/>
                  </a:schemeClr>
                </a:solidFill>
              </a:rPr>
              <a:t>——</a:t>
            </a:r>
            <a:r>
              <a:rPr lang="zh-CN" altLang="en-US" sz="1200" dirty="0">
                <a:solidFill>
                  <a:schemeClr val="bg1">
                    <a:lumMod val="50000"/>
                  </a:schemeClr>
                </a:solidFill>
              </a:rPr>
              <a:t>患者缴费后，获得排队信息，可以随时查看，并根据叫号前去就诊；就诊结束后，活动结束。</a:t>
            </a:r>
            <a:endParaRPr kumimoji="1" lang="zh-CN" altLang="en-US" sz="1200" dirty="0">
              <a:solidFill>
                <a:schemeClr val="bg1">
                  <a:lumMod val="50000"/>
                </a:schemeClr>
              </a:solidFill>
            </a:endParaRPr>
          </a:p>
        </p:txBody>
      </p:sp>
      <p:sp>
        <p:nvSpPr>
          <p:cNvPr id="12" name="文本占位符 3"/>
          <p:cNvSpPr txBox="1">
            <a:spLocks/>
          </p:cNvSpPr>
          <p:nvPr/>
        </p:nvSpPr>
        <p:spPr>
          <a:xfrm>
            <a:off x="1770845" y="4048529"/>
            <a:ext cx="299048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zh-CN" altLang="en-US" sz="2000" b="1" dirty="0">
                <a:solidFill>
                  <a:schemeClr val="tx1">
                    <a:lumMod val="75000"/>
                    <a:lumOff val="25000"/>
                  </a:schemeClr>
                </a:solidFill>
              </a:rPr>
              <a:t>患者泳道</a:t>
            </a:r>
            <a:endParaRPr kumimoji="1" lang="zh-CN" altLang="en-US" sz="2000" b="1" dirty="0">
              <a:solidFill>
                <a:schemeClr val="tx1">
                  <a:lumMod val="75000"/>
                  <a:lumOff val="25000"/>
                </a:schemeClr>
              </a:solidFill>
            </a:endParaRPr>
          </a:p>
        </p:txBody>
      </p:sp>
      <p:grpSp>
        <p:nvGrpSpPr>
          <p:cNvPr id="15" name="组 14"/>
          <p:cNvGrpSpPr/>
          <p:nvPr/>
        </p:nvGrpSpPr>
        <p:grpSpPr>
          <a:xfrm>
            <a:off x="3163606" y="3721791"/>
            <a:ext cx="204957" cy="162177"/>
            <a:chOff x="7919545" y="1741082"/>
            <a:chExt cx="788276" cy="623746"/>
          </a:xfrm>
        </p:grpSpPr>
        <p:sp>
          <p:nvSpPr>
            <p:cNvPr id="13" name="燕尾形 12"/>
            <p:cNvSpPr/>
            <p:nvPr/>
          </p:nvSpPr>
          <p:spPr>
            <a:xfrm rot="5400000">
              <a:off x="8124496" y="1536131"/>
              <a:ext cx="378373"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燕尾形 13"/>
            <p:cNvSpPr/>
            <p:nvPr/>
          </p:nvSpPr>
          <p:spPr>
            <a:xfrm rot="5400000">
              <a:off x="8124497" y="1781504"/>
              <a:ext cx="378372"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graphicFrame>
        <p:nvGraphicFramePr>
          <p:cNvPr id="18" name="图表 17"/>
          <p:cNvGraphicFramePr/>
          <p:nvPr>
            <p:extLst>
              <p:ext uri="{D42A27DB-BD31-4B8C-83A1-F6EECF244321}">
                <p14:modId xmlns:p14="http://schemas.microsoft.com/office/powerpoint/2010/main" val="697517721"/>
              </p:ext>
            </p:extLst>
          </p:nvPr>
        </p:nvGraphicFramePr>
        <p:xfrm>
          <a:off x="5082981" y="1303489"/>
          <a:ext cx="2254478" cy="2308770"/>
        </p:xfrm>
        <a:graphic>
          <a:graphicData uri="http://schemas.openxmlformats.org/drawingml/2006/chart">
            <c:chart xmlns:c="http://schemas.openxmlformats.org/drawingml/2006/chart" xmlns:r="http://schemas.openxmlformats.org/officeDocument/2006/relationships" r:id="rId3"/>
          </a:graphicData>
        </a:graphic>
      </p:graphicFrame>
      <p:sp>
        <p:nvSpPr>
          <p:cNvPr id="19" name="文本占位符 3"/>
          <p:cNvSpPr txBox="1">
            <a:spLocks/>
          </p:cNvSpPr>
          <p:nvPr/>
        </p:nvSpPr>
        <p:spPr>
          <a:xfrm>
            <a:off x="4903418" y="4539828"/>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zh-CN" altLang="en-US" sz="1400" dirty="0">
                <a:solidFill>
                  <a:schemeClr val="bg1">
                    <a:lumMod val="50000"/>
                  </a:schemeClr>
                </a:solidFill>
              </a:rPr>
              <a:t>叙述了医生的活动流。整体流程简单：叫号，给患者看病；但是还要考虑医生可以根据当日看病情况临时加号。</a:t>
            </a:r>
            <a:endParaRPr kumimoji="1" lang="zh-CN" altLang="en-US" sz="1400" dirty="0">
              <a:solidFill>
                <a:schemeClr val="bg1">
                  <a:lumMod val="50000"/>
                </a:schemeClr>
              </a:solidFill>
            </a:endParaRPr>
          </a:p>
        </p:txBody>
      </p:sp>
      <p:sp>
        <p:nvSpPr>
          <p:cNvPr id="20" name="文本占位符 3"/>
          <p:cNvSpPr txBox="1">
            <a:spLocks/>
          </p:cNvSpPr>
          <p:nvPr/>
        </p:nvSpPr>
        <p:spPr>
          <a:xfrm>
            <a:off x="4714980" y="4048529"/>
            <a:ext cx="299048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zh-CN" altLang="en-US" sz="2000" b="1" dirty="0">
                <a:solidFill>
                  <a:schemeClr val="tx1">
                    <a:lumMod val="75000"/>
                    <a:lumOff val="25000"/>
                  </a:schemeClr>
                </a:solidFill>
              </a:rPr>
              <a:t>医生泳道</a:t>
            </a:r>
            <a:endParaRPr kumimoji="1" lang="zh-CN" altLang="en-US" sz="2000" b="1" dirty="0">
              <a:solidFill>
                <a:schemeClr val="tx1">
                  <a:lumMod val="75000"/>
                  <a:lumOff val="25000"/>
                </a:schemeClr>
              </a:solidFill>
            </a:endParaRPr>
          </a:p>
        </p:txBody>
      </p:sp>
      <p:grpSp>
        <p:nvGrpSpPr>
          <p:cNvPr id="21" name="组 20"/>
          <p:cNvGrpSpPr/>
          <p:nvPr/>
        </p:nvGrpSpPr>
        <p:grpSpPr>
          <a:xfrm>
            <a:off x="6107741" y="3721791"/>
            <a:ext cx="204957" cy="162177"/>
            <a:chOff x="7919545" y="1741082"/>
            <a:chExt cx="788276" cy="623746"/>
          </a:xfrm>
        </p:grpSpPr>
        <p:sp>
          <p:nvSpPr>
            <p:cNvPr id="22" name="燕尾形 21"/>
            <p:cNvSpPr/>
            <p:nvPr/>
          </p:nvSpPr>
          <p:spPr>
            <a:xfrm rot="5400000">
              <a:off x="8124496" y="1536131"/>
              <a:ext cx="378373"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3" name="燕尾形 22"/>
            <p:cNvSpPr/>
            <p:nvPr/>
          </p:nvSpPr>
          <p:spPr>
            <a:xfrm rot="5400000">
              <a:off x="8124497" y="1781504"/>
              <a:ext cx="378372"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graphicFrame>
        <p:nvGraphicFramePr>
          <p:cNvPr id="25" name="图表 24"/>
          <p:cNvGraphicFramePr/>
          <p:nvPr>
            <p:extLst>
              <p:ext uri="{D42A27DB-BD31-4B8C-83A1-F6EECF244321}">
                <p14:modId xmlns:p14="http://schemas.microsoft.com/office/powerpoint/2010/main" val="1070575321"/>
              </p:ext>
            </p:extLst>
          </p:nvPr>
        </p:nvGraphicFramePr>
        <p:xfrm>
          <a:off x="8027115" y="1303489"/>
          <a:ext cx="2254478" cy="2308770"/>
        </p:xfrm>
        <a:graphic>
          <a:graphicData uri="http://schemas.openxmlformats.org/drawingml/2006/chart">
            <c:chart xmlns:c="http://schemas.openxmlformats.org/drawingml/2006/chart" xmlns:r="http://schemas.openxmlformats.org/officeDocument/2006/relationships" r:id="rId4"/>
          </a:graphicData>
        </a:graphic>
      </p:graphicFrame>
      <p:sp>
        <p:nvSpPr>
          <p:cNvPr id="26" name="文本占位符 3"/>
          <p:cNvSpPr txBox="1">
            <a:spLocks/>
          </p:cNvSpPr>
          <p:nvPr/>
        </p:nvSpPr>
        <p:spPr>
          <a:xfrm>
            <a:off x="7847552" y="4539828"/>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zh-CN" altLang="en-US" sz="1600" dirty="0">
                <a:solidFill>
                  <a:schemeClr val="bg1">
                    <a:lumMod val="50000"/>
                  </a:schemeClr>
                </a:solidFill>
              </a:rPr>
              <a:t>叙述了后台系统对信息、号源池、排队信息的管理活动。</a:t>
            </a:r>
            <a:endParaRPr kumimoji="1" lang="zh-CN" altLang="en-US" sz="1600" dirty="0">
              <a:solidFill>
                <a:schemeClr val="bg1">
                  <a:lumMod val="50000"/>
                </a:schemeClr>
              </a:solidFill>
            </a:endParaRPr>
          </a:p>
        </p:txBody>
      </p:sp>
      <p:sp>
        <p:nvSpPr>
          <p:cNvPr id="27" name="文本占位符 3"/>
          <p:cNvSpPr txBox="1">
            <a:spLocks/>
          </p:cNvSpPr>
          <p:nvPr/>
        </p:nvSpPr>
        <p:spPr>
          <a:xfrm>
            <a:off x="7659114" y="4048529"/>
            <a:ext cx="299048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zh-CN" altLang="en-US" sz="2000" b="1" dirty="0">
                <a:solidFill>
                  <a:schemeClr val="tx1">
                    <a:lumMod val="75000"/>
                    <a:lumOff val="25000"/>
                  </a:schemeClr>
                </a:solidFill>
              </a:rPr>
              <a:t>系统泳道</a:t>
            </a:r>
            <a:endParaRPr kumimoji="1" lang="zh-CN" altLang="en-US" sz="2000" b="1" dirty="0">
              <a:solidFill>
                <a:schemeClr val="tx1">
                  <a:lumMod val="75000"/>
                  <a:lumOff val="25000"/>
                </a:schemeClr>
              </a:solidFill>
            </a:endParaRPr>
          </a:p>
        </p:txBody>
      </p:sp>
      <p:grpSp>
        <p:nvGrpSpPr>
          <p:cNvPr id="28" name="组 27"/>
          <p:cNvGrpSpPr/>
          <p:nvPr/>
        </p:nvGrpSpPr>
        <p:grpSpPr>
          <a:xfrm>
            <a:off x="9051875" y="3721791"/>
            <a:ext cx="204957" cy="162177"/>
            <a:chOff x="7919545" y="1741082"/>
            <a:chExt cx="788276" cy="623746"/>
          </a:xfrm>
        </p:grpSpPr>
        <p:sp>
          <p:nvSpPr>
            <p:cNvPr id="29" name="燕尾形 28"/>
            <p:cNvSpPr/>
            <p:nvPr/>
          </p:nvSpPr>
          <p:spPr>
            <a:xfrm rot="5400000">
              <a:off x="8124496" y="1536131"/>
              <a:ext cx="378373"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0" name="燕尾形 29"/>
            <p:cNvSpPr/>
            <p:nvPr/>
          </p:nvSpPr>
          <p:spPr>
            <a:xfrm rot="5400000">
              <a:off x="8124497" y="1781504"/>
              <a:ext cx="378372" cy="788276"/>
            </a:xfrm>
            <a:prstGeom prst="chevron">
              <a:avLst>
                <a:gd name="adj" fmla="val 7166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24" name="矩形 23"/>
          <p:cNvSpPr/>
          <p:nvPr/>
        </p:nvSpPr>
        <p:spPr>
          <a:xfrm>
            <a:off x="7337459" y="6611779"/>
            <a:ext cx="775136" cy="246221"/>
          </a:xfrm>
          <a:prstGeom prst="rect">
            <a:avLst/>
          </a:prstGeom>
        </p:spPr>
        <p:txBody>
          <a:bodyPr wrap="square">
            <a:spAutoFit/>
          </a:bodyPr>
          <a:lstStyle/>
          <a:p>
            <a:pPr defTabSz="914400"/>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模板下载：</a:t>
            </a:r>
            <a:r>
              <a:rPr lang="en-US" altLang="zh-CN" sz="100" dirty="0">
                <a:solidFill>
                  <a:schemeClr val="bg1">
                    <a:lumMod val="95000"/>
                  </a:schemeClr>
                </a:solidFill>
                <a:latin typeface="Calibri"/>
                <a:ea typeface="宋体"/>
              </a:rPr>
              <a:t>www.1ppt.com/moban/     </a:t>
            </a:r>
            <a:r>
              <a:rPr lang="zh-CN" altLang="en-US" sz="100" dirty="0">
                <a:solidFill>
                  <a:schemeClr val="bg1">
                    <a:lumMod val="95000"/>
                  </a:schemeClr>
                </a:solidFill>
                <a:latin typeface="Calibri"/>
                <a:ea typeface="宋体"/>
              </a:rPr>
              <a:t>行业</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www.1ppt.com/hangye/ </a:t>
            </a:r>
          </a:p>
          <a:p>
            <a:pPr defTabSz="914400"/>
            <a:r>
              <a:rPr lang="zh-CN" altLang="en-US" sz="100" dirty="0">
                <a:solidFill>
                  <a:schemeClr val="bg1">
                    <a:lumMod val="95000"/>
                  </a:schemeClr>
                </a:solidFill>
                <a:latin typeface="Calibri"/>
                <a:ea typeface="宋体"/>
              </a:rPr>
              <a:t>节日</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www.1ppt.com/jieri/           PPT</a:t>
            </a:r>
            <a:r>
              <a:rPr lang="zh-CN" altLang="en-US" sz="100" dirty="0">
                <a:solidFill>
                  <a:schemeClr val="bg1">
                    <a:lumMod val="95000"/>
                  </a:schemeClr>
                </a:solidFill>
                <a:latin typeface="Calibri"/>
                <a:ea typeface="宋体"/>
              </a:rPr>
              <a:t>素材下载：</a:t>
            </a:r>
            <a:r>
              <a:rPr lang="en-US" altLang="zh-CN" sz="100" dirty="0">
                <a:solidFill>
                  <a:schemeClr val="bg1">
                    <a:lumMod val="95000"/>
                  </a:schemeClr>
                </a:solidFill>
                <a:latin typeface="Calibri"/>
                <a:ea typeface="宋体"/>
              </a:rPr>
              <a:t>www.1ppt.com/sucai/</a:t>
            </a:r>
          </a:p>
          <a:p>
            <a:pPr defTabSz="914400"/>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背景图片：</a:t>
            </a:r>
            <a:r>
              <a:rPr lang="en-US" altLang="zh-CN" sz="100" dirty="0">
                <a:solidFill>
                  <a:schemeClr val="bg1">
                    <a:lumMod val="95000"/>
                  </a:schemeClr>
                </a:solidFill>
                <a:latin typeface="Calibri"/>
                <a:ea typeface="宋体"/>
              </a:rPr>
              <a:t>www.1ppt.com/beijing/      PPT</a:t>
            </a:r>
            <a:r>
              <a:rPr lang="zh-CN" altLang="en-US" sz="100" dirty="0">
                <a:solidFill>
                  <a:schemeClr val="bg1">
                    <a:lumMod val="95000"/>
                  </a:schemeClr>
                </a:solidFill>
                <a:latin typeface="Calibri"/>
                <a:ea typeface="宋体"/>
              </a:rPr>
              <a:t>图表下载：</a:t>
            </a:r>
            <a:r>
              <a:rPr lang="en-US" altLang="zh-CN" sz="100" dirty="0">
                <a:solidFill>
                  <a:schemeClr val="bg1">
                    <a:lumMod val="95000"/>
                  </a:schemeClr>
                </a:solidFill>
                <a:latin typeface="Calibri"/>
                <a:ea typeface="宋体"/>
              </a:rPr>
              <a:t>www.1ppt.com/tubiao/      </a:t>
            </a:r>
          </a:p>
          <a:p>
            <a:pPr defTabSz="914400"/>
            <a:r>
              <a:rPr lang="zh-CN" altLang="en-US" sz="100" dirty="0">
                <a:solidFill>
                  <a:schemeClr val="bg1">
                    <a:lumMod val="95000"/>
                  </a:schemeClr>
                </a:solidFill>
                <a:latin typeface="Calibri"/>
                <a:ea typeface="宋体"/>
              </a:rPr>
              <a:t>优秀</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下载：</a:t>
            </a:r>
            <a:r>
              <a:rPr lang="en-US" altLang="zh-CN" sz="100" dirty="0">
                <a:solidFill>
                  <a:schemeClr val="bg1">
                    <a:lumMod val="95000"/>
                  </a:schemeClr>
                </a:solidFill>
                <a:latin typeface="Calibri"/>
                <a:ea typeface="宋体"/>
              </a:rPr>
              <a:t>www.1ppt.com/xiazai/        PPT</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www.1ppt.com/powerpoint/      </a:t>
            </a:r>
          </a:p>
          <a:p>
            <a:pPr defTabSz="914400"/>
            <a:r>
              <a:rPr lang="en-US" altLang="zh-CN" sz="100" dirty="0">
                <a:solidFill>
                  <a:schemeClr val="bg1">
                    <a:lumMod val="95000"/>
                  </a:schemeClr>
                </a:solidFill>
                <a:latin typeface="Calibri"/>
                <a:ea typeface="宋体"/>
              </a:rPr>
              <a:t>Word</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www.1ppt.com/word/              Excel</a:t>
            </a:r>
            <a:r>
              <a:rPr lang="zh-CN" altLang="en-US" sz="100" dirty="0">
                <a:solidFill>
                  <a:schemeClr val="bg1">
                    <a:lumMod val="95000"/>
                  </a:schemeClr>
                </a:solidFill>
                <a:latin typeface="Calibri"/>
                <a:ea typeface="宋体"/>
              </a:rPr>
              <a:t>教程：</a:t>
            </a:r>
            <a:r>
              <a:rPr lang="en-US" altLang="zh-CN" sz="100" dirty="0">
                <a:solidFill>
                  <a:schemeClr val="bg1">
                    <a:lumMod val="95000"/>
                  </a:schemeClr>
                </a:solidFill>
                <a:latin typeface="Calibri"/>
                <a:ea typeface="宋体"/>
              </a:rPr>
              <a:t>www.1ppt.com/excel/  </a:t>
            </a:r>
          </a:p>
          <a:p>
            <a:pPr defTabSz="914400"/>
            <a:r>
              <a:rPr lang="zh-CN" altLang="en-US" sz="100" dirty="0">
                <a:solidFill>
                  <a:schemeClr val="bg1">
                    <a:lumMod val="95000"/>
                  </a:schemeClr>
                </a:solidFill>
                <a:latin typeface="Calibri"/>
                <a:ea typeface="宋体"/>
              </a:rPr>
              <a:t>资料下载：</a:t>
            </a:r>
            <a:r>
              <a:rPr lang="en-US" altLang="zh-CN" sz="100" dirty="0">
                <a:solidFill>
                  <a:schemeClr val="bg1">
                    <a:lumMod val="95000"/>
                  </a:schemeClr>
                </a:solidFill>
                <a:latin typeface="Calibri"/>
                <a:ea typeface="宋体"/>
              </a:rPr>
              <a:t>www.1ppt.com/ziliao/                PPT</a:t>
            </a:r>
            <a:r>
              <a:rPr lang="zh-CN" altLang="en-US" sz="100" dirty="0">
                <a:solidFill>
                  <a:schemeClr val="bg1">
                    <a:lumMod val="95000"/>
                  </a:schemeClr>
                </a:solidFill>
                <a:latin typeface="Calibri"/>
                <a:ea typeface="宋体"/>
              </a:rPr>
              <a:t>课件下载：</a:t>
            </a:r>
            <a:r>
              <a:rPr lang="en-US" altLang="zh-CN" sz="100" dirty="0">
                <a:solidFill>
                  <a:schemeClr val="bg1">
                    <a:lumMod val="95000"/>
                  </a:schemeClr>
                </a:solidFill>
                <a:latin typeface="Calibri"/>
                <a:ea typeface="宋体"/>
              </a:rPr>
              <a:t>www.1ppt.com/kejian/ </a:t>
            </a:r>
          </a:p>
          <a:p>
            <a:pPr defTabSz="914400"/>
            <a:r>
              <a:rPr lang="zh-CN" altLang="en-US" sz="100" dirty="0">
                <a:solidFill>
                  <a:schemeClr val="bg1">
                    <a:lumMod val="95000"/>
                  </a:schemeClr>
                </a:solidFill>
                <a:latin typeface="Calibri"/>
                <a:ea typeface="宋体"/>
              </a:rPr>
              <a:t>范文下载：</a:t>
            </a:r>
            <a:r>
              <a:rPr lang="en-US" altLang="zh-CN" sz="100" dirty="0">
                <a:solidFill>
                  <a:schemeClr val="bg1">
                    <a:lumMod val="95000"/>
                  </a:schemeClr>
                </a:solidFill>
                <a:latin typeface="Calibri"/>
                <a:ea typeface="宋体"/>
              </a:rPr>
              <a:t>www.1ppt.com/fanwen/             </a:t>
            </a:r>
            <a:r>
              <a:rPr lang="zh-CN" altLang="en-US" sz="100" dirty="0">
                <a:solidFill>
                  <a:schemeClr val="bg1">
                    <a:lumMod val="95000"/>
                  </a:schemeClr>
                </a:solidFill>
                <a:latin typeface="Calibri"/>
                <a:ea typeface="宋体"/>
              </a:rPr>
              <a:t>试卷下载：</a:t>
            </a:r>
            <a:r>
              <a:rPr lang="en-US" altLang="zh-CN" sz="100" dirty="0">
                <a:solidFill>
                  <a:schemeClr val="bg1">
                    <a:lumMod val="95000"/>
                  </a:schemeClr>
                </a:solidFill>
                <a:latin typeface="Calibri"/>
                <a:ea typeface="宋体"/>
              </a:rPr>
              <a:t>www.1ppt.com/shiti/  </a:t>
            </a:r>
          </a:p>
          <a:p>
            <a:pPr defTabSz="914400"/>
            <a:r>
              <a:rPr lang="zh-CN" altLang="en-US" sz="100" dirty="0">
                <a:solidFill>
                  <a:schemeClr val="bg1">
                    <a:lumMod val="95000"/>
                  </a:schemeClr>
                </a:solidFill>
                <a:latin typeface="Calibri"/>
                <a:ea typeface="宋体"/>
              </a:rPr>
              <a:t>教案下载：</a:t>
            </a:r>
            <a:r>
              <a:rPr lang="en-US" altLang="zh-CN" sz="100" dirty="0">
                <a:solidFill>
                  <a:schemeClr val="bg1">
                    <a:lumMod val="95000"/>
                  </a:schemeClr>
                </a:solidFill>
                <a:latin typeface="Calibri"/>
                <a:ea typeface="宋体"/>
              </a:rPr>
              <a:t>www.1ppt.com/jiaoan/        </a:t>
            </a:r>
          </a:p>
          <a:p>
            <a:pPr defTabSz="914400"/>
            <a:r>
              <a:rPr lang="zh-CN" altLang="en-US" sz="100" dirty="0">
                <a:solidFill>
                  <a:schemeClr val="bg1">
                    <a:lumMod val="95000"/>
                  </a:schemeClr>
                </a:solidFill>
                <a:latin typeface="Calibri"/>
                <a:ea typeface="宋体"/>
              </a:rPr>
              <a:t>字体下载：</a:t>
            </a:r>
            <a:r>
              <a:rPr lang="en-US" altLang="zh-CN" sz="100" dirty="0">
                <a:solidFill>
                  <a:schemeClr val="bg1">
                    <a:lumMod val="95000"/>
                  </a:schemeClr>
                </a:solidFill>
                <a:latin typeface="Calibri"/>
                <a:ea typeface="宋体"/>
              </a:rPr>
              <a:t>www.1ppt.com/ziti/</a:t>
            </a:r>
          </a:p>
          <a:p>
            <a:pPr defTabSz="914400"/>
            <a:r>
              <a:rPr lang="en-US" altLang="zh-CN" sz="100" dirty="0">
                <a:solidFill>
                  <a:schemeClr val="bg1">
                    <a:lumMod val="95000"/>
                  </a:schemeClr>
                </a:solidFill>
                <a:latin typeface="Calibri"/>
                <a:ea typeface="宋体"/>
              </a:rPr>
              <a:t> </a:t>
            </a:r>
            <a:endParaRPr lang="zh-CN" altLang="en-US" sz="100" dirty="0">
              <a:solidFill>
                <a:schemeClr val="bg1">
                  <a:lumMod val="95000"/>
                </a:schemeClr>
              </a:solidFill>
              <a:latin typeface="Calibri"/>
              <a:ea typeface="宋体"/>
            </a:endParaRPr>
          </a:p>
        </p:txBody>
      </p:sp>
    </p:spTree>
    <p:extLst>
      <p:ext uri="{BB962C8B-B14F-4D97-AF65-F5344CB8AC3E}">
        <p14:creationId xmlns:p14="http://schemas.microsoft.com/office/powerpoint/2010/main" val="59320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zh-CN" sz="2000" dirty="0">
                <a:effectLst/>
                <a:ea typeface="等线" panose="02010600030101010101" pitchFamily="2" charset="-122"/>
                <a:cs typeface="Times New Roman" panose="02020603050405020304" pitchFamily="18" charset="0"/>
              </a:rPr>
              <a:t>各泳道之间的交互部分</a:t>
            </a:r>
            <a:endParaRPr kumimoji="1" lang="zh-CN" altLang="en-US" sz="2000" dirty="0"/>
          </a:p>
        </p:txBody>
      </p:sp>
      <p:sp>
        <p:nvSpPr>
          <p:cNvPr id="66" name="文本占位符 3"/>
          <p:cNvSpPr txBox="1">
            <a:spLocks/>
          </p:cNvSpPr>
          <p:nvPr/>
        </p:nvSpPr>
        <p:spPr>
          <a:xfrm>
            <a:off x="1497131" y="4318290"/>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zh-CN" altLang="en-US" sz="1400" dirty="0">
                <a:solidFill>
                  <a:schemeClr val="bg1">
                    <a:lumMod val="50000"/>
                  </a:schemeClr>
                </a:solidFill>
              </a:rPr>
              <a:t>包括医生信息查看、线上排队和排队信息查看</a:t>
            </a:r>
            <a:endParaRPr kumimoji="1" lang="zh-CN" altLang="en-US" sz="1400" dirty="0">
              <a:solidFill>
                <a:schemeClr val="bg1">
                  <a:lumMod val="50000"/>
                </a:schemeClr>
              </a:solidFill>
            </a:endParaRPr>
          </a:p>
        </p:txBody>
      </p:sp>
      <p:sp>
        <p:nvSpPr>
          <p:cNvPr id="67" name="文本占位符 3"/>
          <p:cNvSpPr txBox="1">
            <a:spLocks/>
          </p:cNvSpPr>
          <p:nvPr/>
        </p:nvSpPr>
        <p:spPr>
          <a:xfrm>
            <a:off x="1341673" y="3727579"/>
            <a:ext cx="292452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zh-CN" altLang="en-US" sz="2000" b="1" dirty="0">
                <a:solidFill>
                  <a:schemeClr val="accent1"/>
                </a:solidFill>
              </a:rPr>
              <a:t>患者和系统</a:t>
            </a:r>
            <a:endParaRPr kumimoji="1" lang="zh-CN" altLang="en-US" sz="2000" b="1" dirty="0">
              <a:solidFill>
                <a:schemeClr val="accent1"/>
              </a:solidFill>
            </a:endParaRPr>
          </a:p>
        </p:txBody>
      </p:sp>
      <p:grpSp>
        <p:nvGrpSpPr>
          <p:cNvPr id="10" name="组 9"/>
          <p:cNvGrpSpPr/>
          <p:nvPr/>
        </p:nvGrpSpPr>
        <p:grpSpPr>
          <a:xfrm>
            <a:off x="1754474" y="1482290"/>
            <a:ext cx="2082030" cy="1946710"/>
            <a:chOff x="1754474" y="1482290"/>
            <a:chExt cx="2300442" cy="2300440"/>
          </a:xfrm>
        </p:grpSpPr>
        <p:sp>
          <p:nvSpPr>
            <p:cNvPr id="3" name="矩形 2"/>
            <p:cNvSpPr/>
            <p:nvPr/>
          </p:nvSpPr>
          <p:spPr>
            <a:xfrm>
              <a:off x="1754474" y="1482290"/>
              <a:ext cx="2300442" cy="2300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8" name="组合 44"/>
            <p:cNvGrpSpPr/>
            <p:nvPr/>
          </p:nvGrpSpPr>
          <p:grpSpPr>
            <a:xfrm>
              <a:off x="2673484" y="2322953"/>
              <a:ext cx="462420" cy="619114"/>
              <a:chOff x="844550" y="1792288"/>
              <a:chExt cx="862013" cy="1154112"/>
            </a:xfrm>
            <a:solidFill>
              <a:schemeClr val="bg1"/>
            </a:solidFill>
          </p:grpSpPr>
          <p:sp>
            <p:nvSpPr>
              <p:cNvPr id="69" name="Freeform 11"/>
              <p:cNvSpPr>
                <a:spLocks/>
              </p:cNvSpPr>
              <p:nvPr/>
            </p:nvSpPr>
            <p:spPr bwMode="auto">
              <a:xfrm>
                <a:off x="989013" y="1792288"/>
                <a:ext cx="573088" cy="573087"/>
              </a:xfrm>
              <a:custGeom>
                <a:avLst/>
                <a:gdLst>
                  <a:gd name="T0" fmla="*/ 311 w 311"/>
                  <a:gd name="T1" fmla="*/ 155 h 311"/>
                  <a:gd name="T2" fmla="*/ 311 w 311"/>
                  <a:gd name="T3" fmla="*/ 155 h 311"/>
                  <a:gd name="T4" fmla="*/ 156 w 311"/>
                  <a:gd name="T5" fmla="*/ 311 h 311"/>
                  <a:gd name="T6" fmla="*/ 0 w 311"/>
                  <a:gd name="T7" fmla="*/ 155 h 311"/>
                  <a:gd name="T8" fmla="*/ 156 w 311"/>
                  <a:gd name="T9" fmla="*/ 0 h 311"/>
                  <a:gd name="T10" fmla="*/ 311 w 311"/>
                  <a:gd name="T11" fmla="*/ 155 h 311"/>
                </a:gdLst>
                <a:ahLst/>
                <a:cxnLst>
                  <a:cxn ang="0">
                    <a:pos x="T0" y="T1"/>
                  </a:cxn>
                  <a:cxn ang="0">
                    <a:pos x="T2" y="T3"/>
                  </a:cxn>
                  <a:cxn ang="0">
                    <a:pos x="T4" y="T5"/>
                  </a:cxn>
                  <a:cxn ang="0">
                    <a:pos x="T6" y="T7"/>
                  </a:cxn>
                  <a:cxn ang="0">
                    <a:pos x="T8" y="T9"/>
                  </a:cxn>
                  <a:cxn ang="0">
                    <a:pos x="T10" y="T11"/>
                  </a:cxn>
                </a:cxnLst>
                <a:rect l="0" t="0" r="r" b="b"/>
                <a:pathLst>
                  <a:path w="311" h="311">
                    <a:moveTo>
                      <a:pt x="311" y="155"/>
                    </a:moveTo>
                    <a:lnTo>
                      <a:pt x="311" y="155"/>
                    </a:lnTo>
                    <a:cubicBezTo>
                      <a:pt x="311" y="241"/>
                      <a:pt x="242" y="311"/>
                      <a:pt x="156" y="311"/>
                    </a:cubicBezTo>
                    <a:cubicBezTo>
                      <a:pt x="69" y="311"/>
                      <a:pt x="0" y="241"/>
                      <a:pt x="0" y="155"/>
                    </a:cubicBezTo>
                    <a:cubicBezTo>
                      <a:pt x="0" y="69"/>
                      <a:pt x="69" y="0"/>
                      <a:pt x="156" y="0"/>
                    </a:cubicBezTo>
                    <a:cubicBezTo>
                      <a:pt x="242" y="0"/>
                      <a:pt x="311" y="69"/>
                      <a:pt x="311" y="1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70" name="Freeform 12"/>
              <p:cNvSpPr>
                <a:spLocks noEditPoints="1"/>
              </p:cNvSpPr>
              <p:nvPr/>
            </p:nvSpPr>
            <p:spPr bwMode="auto">
              <a:xfrm>
                <a:off x="844550" y="2452688"/>
                <a:ext cx="862013" cy="493712"/>
              </a:xfrm>
              <a:custGeom>
                <a:avLst/>
                <a:gdLst>
                  <a:gd name="T0" fmla="*/ 260 w 469"/>
                  <a:gd name="T1" fmla="*/ 79 h 268"/>
                  <a:gd name="T2" fmla="*/ 260 w 469"/>
                  <a:gd name="T3" fmla="*/ 79 h 268"/>
                  <a:gd name="T4" fmla="*/ 209 w 469"/>
                  <a:gd name="T5" fmla="*/ 79 h 268"/>
                  <a:gd name="T6" fmla="*/ 183 w 469"/>
                  <a:gd name="T7" fmla="*/ 27 h 268"/>
                  <a:gd name="T8" fmla="*/ 286 w 469"/>
                  <a:gd name="T9" fmla="*/ 27 h 268"/>
                  <a:gd name="T10" fmla="*/ 260 w 469"/>
                  <a:gd name="T11" fmla="*/ 79 h 268"/>
                  <a:gd name="T12" fmla="*/ 183 w 469"/>
                  <a:gd name="T13" fmla="*/ 246 h 268"/>
                  <a:gd name="T14" fmla="*/ 183 w 469"/>
                  <a:gd name="T15" fmla="*/ 246 h 268"/>
                  <a:gd name="T16" fmla="*/ 209 w 469"/>
                  <a:gd name="T17" fmla="*/ 90 h 268"/>
                  <a:gd name="T18" fmla="*/ 260 w 469"/>
                  <a:gd name="T19" fmla="*/ 90 h 268"/>
                  <a:gd name="T20" fmla="*/ 286 w 469"/>
                  <a:gd name="T21" fmla="*/ 246 h 268"/>
                  <a:gd name="T22" fmla="*/ 183 w 469"/>
                  <a:gd name="T23" fmla="*/ 246 h 268"/>
                  <a:gd name="T24" fmla="*/ 383 w 469"/>
                  <a:gd name="T25" fmla="*/ 0 h 268"/>
                  <a:gd name="T26" fmla="*/ 383 w 469"/>
                  <a:gd name="T27" fmla="*/ 0 h 268"/>
                  <a:gd name="T28" fmla="*/ 86 w 469"/>
                  <a:gd name="T29" fmla="*/ 0 h 268"/>
                  <a:gd name="T30" fmla="*/ 0 w 469"/>
                  <a:gd name="T31" fmla="*/ 86 h 268"/>
                  <a:gd name="T32" fmla="*/ 0 w 469"/>
                  <a:gd name="T33" fmla="*/ 110 h 268"/>
                  <a:gd name="T34" fmla="*/ 0 w 469"/>
                  <a:gd name="T35" fmla="*/ 166 h 268"/>
                  <a:gd name="T36" fmla="*/ 0 w 469"/>
                  <a:gd name="T37" fmla="*/ 268 h 268"/>
                  <a:gd name="T38" fmla="*/ 469 w 469"/>
                  <a:gd name="T39" fmla="*/ 268 h 268"/>
                  <a:gd name="T40" fmla="*/ 469 w 469"/>
                  <a:gd name="T41" fmla="*/ 166 h 268"/>
                  <a:gd name="T42" fmla="*/ 469 w 469"/>
                  <a:gd name="T43" fmla="*/ 110 h 268"/>
                  <a:gd name="T44" fmla="*/ 469 w 469"/>
                  <a:gd name="T45" fmla="*/ 86 h 268"/>
                  <a:gd name="T46" fmla="*/ 383 w 469"/>
                  <a:gd name="T4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9" h="268">
                    <a:moveTo>
                      <a:pt x="260" y="79"/>
                    </a:moveTo>
                    <a:lnTo>
                      <a:pt x="260" y="79"/>
                    </a:lnTo>
                    <a:lnTo>
                      <a:pt x="209" y="79"/>
                    </a:lnTo>
                    <a:lnTo>
                      <a:pt x="183" y="27"/>
                    </a:lnTo>
                    <a:lnTo>
                      <a:pt x="286" y="27"/>
                    </a:lnTo>
                    <a:lnTo>
                      <a:pt x="260" y="79"/>
                    </a:lnTo>
                    <a:close/>
                    <a:moveTo>
                      <a:pt x="183" y="246"/>
                    </a:moveTo>
                    <a:lnTo>
                      <a:pt x="183" y="246"/>
                    </a:lnTo>
                    <a:lnTo>
                      <a:pt x="209" y="90"/>
                    </a:lnTo>
                    <a:lnTo>
                      <a:pt x="260" y="90"/>
                    </a:lnTo>
                    <a:lnTo>
                      <a:pt x="286" y="246"/>
                    </a:lnTo>
                    <a:lnTo>
                      <a:pt x="183" y="246"/>
                    </a:lnTo>
                    <a:close/>
                    <a:moveTo>
                      <a:pt x="383" y="0"/>
                    </a:moveTo>
                    <a:lnTo>
                      <a:pt x="383" y="0"/>
                    </a:lnTo>
                    <a:lnTo>
                      <a:pt x="86" y="0"/>
                    </a:lnTo>
                    <a:cubicBezTo>
                      <a:pt x="39" y="0"/>
                      <a:pt x="0" y="39"/>
                      <a:pt x="0" y="86"/>
                    </a:cubicBezTo>
                    <a:lnTo>
                      <a:pt x="0" y="110"/>
                    </a:lnTo>
                    <a:lnTo>
                      <a:pt x="0" y="166"/>
                    </a:lnTo>
                    <a:lnTo>
                      <a:pt x="0" y="268"/>
                    </a:lnTo>
                    <a:lnTo>
                      <a:pt x="469" y="268"/>
                    </a:lnTo>
                    <a:lnTo>
                      <a:pt x="469" y="166"/>
                    </a:lnTo>
                    <a:lnTo>
                      <a:pt x="469" y="110"/>
                    </a:lnTo>
                    <a:lnTo>
                      <a:pt x="469" y="86"/>
                    </a:lnTo>
                    <a:cubicBezTo>
                      <a:pt x="469" y="39"/>
                      <a:pt x="430" y="0"/>
                      <a:pt x="3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72" name="文本占位符 3"/>
          <p:cNvSpPr txBox="1">
            <a:spLocks/>
          </p:cNvSpPr>
          <p:nvPr/>
        </p:nvSpPr>
        <p:spPr>
          <a:xfrm>
            <a:off x="4467778" y="4271482"/>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zh-CN" altLang="en-US" sz="1400" dirty="0">
                <a:solidFill>
                  <a:schemeClr val="bg1">
                    <a:lumMod val="50000"/>
                  </a:schemeClr>
                </a:solidFill>
              </a:rPr>
              <a:t>包括临时加号对号源池的更新</a:t>
            </a:r>
            <a:endParaRPr kumimoji="1" lang="zh-CN" altLang="en-US" sz="1400" dirty="0">
              <a:solidFill>
                <a:schemeClr val="bg1">
                  <a:lumMod val="50000"/>
                </a:schemeClr>
              </a:solidFill>
            </a:endParaRPr>
          </a:p>
        </p:txBody>
      </p:sp>
      <p:sp>
        <p:nvSpPr>
          <p:cNvPr id="73" name="文本占位符 3"/>
          <p:cNvSpPr txBox="1">
            <a:spLocks/>
          </p:cNvSpPr>
          <p:nvPr/>
        </p:nvSpPr>
        <p:spPr>
          <a:xfrm>
            <a:off x="4312320" y="3725864"/>
            <a:ext cx="292452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zh-CN" altLang="en-US" sz="2000" b="1" dirty="0">
                <a:solidFill>
                  <a:schemeClr val="accent2"/>
                </a:solidFill>
              </a:rPr>
              <a:t>医生和系统</a:t>
            </a:r>
            <a:endParaRPr kumimoji="1" lang="zh-CN" altLang="en-US" sz="2000" b="1" dirty="0">
              <a:solidFill>
                <a:schemeClr val="accent2"/>
              </a:solidFill>
            </a:endParaRPr>
          </a:p>
        </p:txBody>
      </p:sp>
      <p:sp>
        <p:nvSpPr>
          <p:cNvPr id="79" name="文本占位符 3"/>
          <p:cNvSpPr txBox="1">
            <a:spLocks/>
          </p:cNvSpPr>
          <p:nvPr/>
        </p:nvSpPr>
        <p:spPr>
          <a:xfrm>
            <a:off x="7489225" y="4271482"/>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zh-CN" altLang="en-US" sz="1200" dirty="0">
                <a:solidFill>
                  <a:schemeClr val="bg1">
                    <a:lumMod val="50000"/>
                  </a:schemeClr>
                </a:solidFill>
              </a:rPr>
              <a:t>医生叫号，患者就诊。这里面需要考虑的是，因为是线上排队，患者有可能预约了但是叫号时没有到达候诊室而违约，需要处理这种例外情况的排队信息更新。</a:t>
            </a:r>
          </a:p>
          <a:p>
            <a:pPr marL="0" indent="0" algn="ctr">
              <a:lnSpc>
                <a:spcPct val="130000"/>
              </a:lnSpc>
              <a:buNone/>
            </a:pPr>
            <a:r>
              <a:rPr lang="zh-CN" altLang="en-US" sz="1200" dirty="0">
                <a:solidFill>
                  <a:schemeClr val="bg1">
                    <a:lumMod val="50000"/>
                  </a:schemeClr>
                </a:solidFill>
              </a:rPr>
              <a:t>第一次叫号失败，排队顺序后移</a:t>
            </a:r>
            <a:r>
              <a:rPr lang="en-US" altLang="zh-CN" sz="1200" dirty="0">
                <a:solidFill>
                  <a:schemeClr val="bg1">
                    <a:lumMod val="50000"/>
                  </a:schemeClr>
                </a:solidFill>
              </a:rPr>
              <a:t>5</a:t>
            </a:r>
            <a:r>
              <a:rPr lang="zh-CN" altLang="en-US" sz="1200" dirty="0">
                <a:solidFill>
                  <a:schemeClr val="bg1">
                    <a:lumMod val="50000"/>
                  </a:schemeClr>
                </a:solidFill>
              </a:rPr>
              <a:t>位</a:t>
            </a:r>
            <a:endParaRPr lang="en-US" altLang="zh-CN" sz="1200" dirty="0">
              <a:solidFill>
                <a:schemeClr val="bg1">
                  <a:lumMod val="50000"/>
                </a:schemeClr>
              </a:solidFill>
            </a:endParaRPr>
          </a:p>
          <a:p>
            <a:pPr marL="0" indent="0" algn="ctr">
              <a:lnSpc>
                <a:spcPct val="130000"/>
              </a:lnSpc>
              <a:buNone/>
            </a:pPr>
            <a:r>
              <a:rPr lang="zh-CN" altLang="en-US" sz="1200" dirty="0">
                <a:solidFill>
                  <a:schemeClr val="bg1">
                    <a:lumMod val="50000"/>
                  </a:schemeClr>
                </a:solidFill>
              </a:rPr>
              <a:t>第二次叫号失败，挂号作废，并累积违约值（影响排队优先级）</a:t>
            </a:r>
          </a:p>
        </p:txBody>
      </p:sp>
      <p:sp>
        <p:nvSpPr>
          <p:cNvPr id="80" name="文本占位符 3"/>
          <p:cNvSpPr txBox="1">
            <a:spLocks/>
          </p:cNvSpPr>
          <p:nvPr/>
        </p:nvSpPr>
        <p:spPr>
          <a:xfrm>
            <a:off x="7282968" y="3740552"/>
            <a:ext cx="292452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zh-CN" altLang="en-US" sz="2000" b="1" dirty="0">
                <a:solidFill>
                  <a:schemeClr val="accent3"/>
                </a:solidFill>
              </a:rPr>
              <a:t>患者和医生</a:t>
            </a:r>
            <a:endParaRPr kumimoji="1" lang="zh-CN" altLang="en-US" sz="2000" b="1" dirty="0">
              <a:solidFill>
                <a:schemeClr val="accent3"/>
              </a:solidFill>
            </a:endParaRPr>
          </a:p>
        </p:txBody>
      </p:sp>
      <p:grpSp>
        <p:nvGrpSpPr>
          <p:cNvPr id="9" name="组 8"/>
          <p:cNvGrpSpPr/>
          <p:nvPr/>
        </p:nvGrpSpPr>
        <p:grpSpPr>
          <a:xfrm>
            <a:off x="4747616" y="1482290"/>
            <a:ext cx="2021542" cy="1946710"/>
            <a:chOff x="4747616" y="1482290"/>
            <a:chExt cx="2300442" cy="2300440"/>
          </a:xfrm>
        </p:grpSpPr>
        <p:sp>
          <p:nvSpPr>
            <p:cNvPr id="74" name="矩形 73"/>
            <p:cNvSpPr/>
            <p:nvPr/>
          </p:nvSpPr>
          <p:spPr>
            <a:xfrm>
              <a:off x="4747616" y="1482290"/>
              <a:ext cx="2300442" cy="2300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85" name="组合 48"/>
            <p:cNvGrpSpPr/>
            <p:nvPr/>
          </p:nvGrpSpPr>
          <p:grpSpPr>
            <a:xfrm>
              <a:off x="5641053" y="2441410"/>
              <a:ext cx="513565" cy="377942"/>
              <a:chOff x="4897438" y="2020888"/>
              <a:chExt cx="1268413" cy="933450"/>
            </a:xfrm>
            <a:solidFill>
              <a:schemeClr val="bg1"/>
            </a:solidFill>
          </p:grpSpPr>
          <p:sp>
            <p:nvSpPr>
              <p:cNvPr id="86" name="Freeform 14"/>
              <p:cNvSpPr>
                <a:spLocks noEditPoints="1"/>
              </p:cNvSpPr>
              <p:nvPr/>
            </p:nvSpPr>
            <p:spPr bwMode="auto">
              <a:xfrm>
                <a:off x="4897438" y="2020888"/>
                <a:ext cx="1268413" cy="933450"/>
              </a:xfrm>
              <a:custGeom>
                <a:avLst/>
                <a:gdLst>
                  <a:gd name="T0" fmla="*/ 47 w 690"/>
                  <a:gd name="T1" fmla="*/ 459 h 506"/>
                  <a:gd name="T2" fmla="*/ 47 w 690"/>
                  <a:gd name="T3" fmla="*/ 459 h 506"/>
                  <a:gd name="T4" fmla="*/ 643 w 690"/>
                  <a:gd name="T5" fmla="*/ 459 h 506"/>
                  <a:gd name="T6" fmla="*/ 643 w 690"/>
                  <a:gd name="T7" fmla="*/ 47 h 506"/>
                  <a:gd name="T8" fmla="*/ 47 w 690"/>
                  <a:gd name="T9" fmla="*/ 47 h 506"/>
                  <a:gd name="T10" fmla="*/ 47 w 690"/>
                  <a:gd name="T11" fmla="*/ 459 h 506"/>
                  <a:gd name="T12" fmla="*/ 690 w 690"/>
                  <a:gd name="T13" fmla="*/ 506 h 506"/>
                  <a:gd name="T14" fmla="*/ 690 w 690"/>
                  <a:gd name="T15" fmla="*/ 506 h 506"/>
                  <a:gd name="T16" fmla="*/ 0 w 690"/>
                  <a:gd name="T17" fmla="*/ 506 h 506"/>
                  <a:gd name="T18" fmla="*/ 0 w 690"/>
                  <a:gd name="T19" fmla="*/ 0 h 506"/>
                  <a:gd name="T20" fmla="*/ 690 w 690"/>
                  <a:gd name="T21" fmla="*/ 0 h 506"/>
                  <a:gd name="T22" fmla="*/ 690 w 690"/>
                  <a:gd name="T23" fmla="*/ 50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0" h="506">
                    <a:moveTo>
                      <a:pt x="47" y="459"/>
                    </a:moveTo>
                    <a:lnTo>
                      <a:pt x="47" y="459"/>
                    </a:lnTo>
                    <a:lnTo>
                      <a:pt x="643" y="459"/>
                    </a:lnTo>
                    <a:lnTo>
                      <a:pt x="643" y="47"/>
                    </a:lnTo>
                    <a:lnTo>
                      <a:pt x="47" y="47"/>
                    </a:lnTo>
                    <a:lnTo>
                      <a:pt x="47" y="459"/>
                    </a:lnTo>
                    <a:close/>
                    <a:moveTo>
                      <a:pt x="690" y="506"/>
                    </a:moveTo>
                    <a:lnTo>
                      <a:pt x="690" y="506"/>
                    </a:lnTo>
                    <a:lnTo>
                      <a:pt x="0" y="506"/>
                    </a:lnTo>
                    <a:lnTo>
                      <a:pt x="0" y="0"/>
                    </a:lnTo>
                    <a:lnTo>
                      <a:pt x="690" y="0"/>
                    </a:lnTo>
                    <a:lnTo>
                      <a:pt x="690" y="50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15"/>
              <p:cNvSpPr>
                <a:spLocks/>
              </p:cNvSpPr>
              <p:nvPr/>
            </p:nvSpPr>
            <p:spPr bwMode="auto">
              <a:xfrm>
                <a:off x="4914900" y="2030413"/>
                <a:ext cx="1233488" cy="509587"/>
              </a:xfrm>
              <a:custGeom>
                <a:avLst/>
                <a:gdLst>
                  <a:gd name="T0" fmla="*/ 335 w 670"/>
                  <a:gd name="T1" fmla="*/ 277 h 277"/>
                  <a:gd name="T2" fmla="*/ 335 w 670"/>
                  <a:gd name="T3" fmla="*/ 277 h 277"/>
                  <a:gd name="T4" fmla="*/ 0 w 670"/>
                  <a:gd name="T5" fmla="*/ 38 h 277"/>
                  <a:gd name="T6" fmla="*/ 27 w 670"/>
                  <a:gd name="T7" fmla="*/ 0 h 277"/>
                  <a:gd name="T8" fmla="*/ 335 w 670"/>
                  <a:gd name="T9" fmla="*/ 219 h 277"/>
                  <a:gd name="T10" fmla="*/ 643 w 670"/>
                  <a:gd name="T11" fmla="*/ 0 h 277"/>
                  <a:gd name="T12" fmla="*/ 670 w 670"/>
                  <a:gd name="T13" fmla="*/ 38 h 277"/>
                  <a:gd name="T14" fmla="*/ 335 w 670"/>
                  <a:gd name="T15" fmla="*/ 277 h 2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0" h="277">
                    <a:moveTo>
                      <a:pt x="335" y="277"/>
                    </a:moveTo>
                    <a:lnTo>
                      <a:pt x="335" y="277"/>
                    </a:lnTo>
                    <a:lnTo>
                      <a:pt x="0" y="38"/>
                    </a:lnTo>
                    <a:lnTo>
                      <a:pt x="27" y="0"/>
                    </a:lnTo>
                    <a:lnTo>
                      <a:pt x="335" y="219"/>
                    </a:lnTo>
                    <a:lnTo>
                      <a:pt x="643" y="0"/>
                    </a:lnTo>
                    <a:lnTo>
                      <a:pt x="670" y="38"/>
                    </a:lnTo>
                    <a:lnTo>
                      <a:pt x="335" y="2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 name="组 7"/>
          <p:cNvGrpSpPr/>
          <p:nvPr/>
        </p:nvGrpSpPr>
        <p:grpSpPr>
          <a:xfrm>
            <a:off x="7770727" y="1482290"/>
            <a:ext cx="1949005" cy="1946710"/>
            <a:chOff x="7740758" y="1482290"/>
            <a:chExt cx="2300442" cy="2300440"/>
          </a:xfrm>
        </p:grpSpPr>
        <p:sp>
          <p:nvSpPr>
            <p:cNvPr id="81" name="矩形 80"/>
            <p:cNvSpPr/>
            <p:nvPr/>
          </p:nvSpPr>
          <p:spPr>
            <a:xfrm>
              <a:off x="7740758" y="1482290"/>
              <a:ext cx="2300442" cy="2300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Freeform 13"/>
            <p:cNvSpPr>
              <a:spLocks noEditPoints="1"/>
            </p:cNvSpPr>
            <p:nvPr/>
          </p:nvSpPr>
          <p:spPr bwMode="auto">
            <a:xfrm>
              <a:off x="8712355" y="2337683"/>
              <a:ext cx="357245" cy="594332"/>
            </a:xfrm>
            <a:custGeom>
              <a:avLst/>
              <a:gdLst>
                <a:gd name="T0" fmla="*/ 348 w 382"/>
                <a:gd name="T1" fmla="*/ 525 h 634"/>
                <a:gd name="T2" fmla="*/ 348 w 382"/>
                <a:gd name="T3" fmla="*/ 525 h 634"/>
                <a:gd name="T4" fmla="*/ 34 w 382"/>
                <a:gd name="T5" fmla="*/ 525 h 634"/>
                <a:gd name="T6" fmla="*/ 34 w 382"/>
                <a:gd name="T7" fmla="*/ 50 h 634"/>
                <a:gd name="T8" fmla="*/ 348 w 382"/>
                <a:gd name="T9" fmla="*/ 50 h 634"/>
                <a:gd name="T10" fmla="*/ 348 w 382"/>
                <a:gd name="T11" fmla="*/ 525 h 634"/>
                <a:gd name="T12" fmla="*/ 191 w 382"/>
                <a:gd name="T13" fmla="*/ 619 h 634"/>
                <a:gd name="T14" fmla="*/ 191 w 382"/>
                <a:gd name="T15" fmla="*/ 619 h 634"/>
                <a:gd name="T16" fmla="*/ 158 w 382"/>
                <a:gd name="T17" fmla="*/ 582 h 634"/>
                <a:gd name="T18" fmla="*/ 191 w 382"/>
                <a:gd name="T19" fmla="*/ 545 h 634"/>
                <a:gd name="T20" fmla="*/ 224 w 382"/>
                <a:gd name="T21" fmla="*/ 582 h 634"/>
                <a:gd name="T22" fmla="*/ 191 w 382"/>
                <a:gd name="T23" fmla="*/ 619 h 634"/>
                <a:gd name="T24" fmla="*/ 157 w 382"/>
                <a:gd name="T25" fmla="*/ 24 h 634"/>
                <a:gd name="T26" fmla="*/ 157 w 382"/>
                <a:gd name="T27" fmla="*/ 24 h 634"/>
                <a:gd name="T28" fmla="*/ 225 w 382"/>
                <a:gd name="T29" fmla="*/ 24 h 634"/>
                <a:gd name="T30" fmla="*/ 231 w 382"/>
                <a:gd name="T31" fmla="*/ 29 h 634"/>
                <a:gd name="T32" fmla="*/ 225 w 382"/>
                <a:gd name="T33" fmla="*/ 35 h 634"/>
                <a:gd name="T34" fmla="*/ 157 w 382"/>
                <a:gd name="T35" fmla="*/ 35 h 634"/>
                <a:gd name="T36" fmla="*/ 151 w 382"/>
                <a:gd name="T37" fmla="*/ 29 h 634"/>
                <a:gd name="T38" fmla="*/ 157 w 382"/>
                <a:gd name="T39" fmla="*/ 24 h 634"/>
                <a:gd name="T40" fmla="*/ 356 w 382"/>
                <a:gd name="T41" fmla="*/ 0 h 634"/>
                <a:gd name="T42" fmla="*/ 356 w 382"/>
                <a:gd name="T43" fmla="*/ 0 h 634"/>
                <a:gd name="T44" fmla="*/ 26 w 382"/>
                <a:gd name="T45" fmla="*/ 0 h 634"/>
                <a:gd name="T46" fmla="*/ 0 w 382"/>
                <a:gd name="T47" fmla="*/ 26 h 634"/>
                <a:gd name="T48" fmla="*/ 0 w 382"/>
                <a:gd name="T49" fmla="*/ 608 h 634"/>
                <a:gd name="T50" fmla="*/ 26 w 382"/>
                <a:gd name="T51" fmla="*/ 634 h 634"/>
                <a:gd name="T52" fmla="*/ 356 w 382"/>
                <a:gd name="T53" fmla="*/ 634 h 634"/>
                <a:gd name="T54" fmla="*/ 382 w 382"/>
                <a:gd name="T55" fmla="*/ 608 h 634"/>
                <a:gd name="T56" fmla="*/ 382 w 382"/>
                <a:gd name="T57" fmla="*/ 26 h 634"/>
                <a:gd name="T58" fmla="*/ 356 w 382"/>
                <a:gd name="T59" fmla="*/ 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2" h="634">
                  <a:moveTo>
                    <a:pt x="348" y="525"/>
                  </a:moveTo>
                  <a:lnTo>
                    <a:pt x="348" y="525"/>
                  </a:lnTo>
                  <a:lnTo>
                    <a:pt x="34" y="525"/>
                  </a:lnTo>
                  <a:lnTo>
                    <a:pt x="34" y="50"/>
                  </a:lnTo>
                  <a:lnTo>
                    <a:pt x="348" y="50"/>
                  </a:lnTo>
                  <a:lnTo>
                    <a:pt x="348" y="525"/>
                  </a:lnTo>
                  <a:close/>
                  <a:moveTo>
                    <a:pt x="191" y="619"/>
                  </a:moveTo>
                  <a:lnTo>
                    <a:pt x="191" y="619"/>
                  </a:lnTo>
                  <a:cubicBezTo>
                    <a:pt x="173" y="619"/>
                    <a:pt x="158" y="602"/>
                    <a:pt x="158" y="582"/>
                  </a:cubicBezTo>
                  <a:cubicBezTo>
                    <a:pt x="158" y="562"/>
                    <a:pt x="173" y="545"/>
                    <a:pt x="191" y="545"/>
                  </a:cubicBezTo>
                  <a:cubicBezTo>
                    <a:pt x="209" y="545"/>
                    <a:pt x="224" y="562"/>
                    <a:pt x="224" y="582"/>
                  </a:cubicBezTo>
                  <a:cubicBezTo>
                    <a:pt x="224" y="602"/>
                    <a:pt x="209" y="619"/>
                    <a:pt x="191" y="619"/>
                  </a:cubicBezTo>
                  <a:close/>
                  <a:moveTo>
                    <a:pt x="157" y="24"/>
                  </a:moveTo>
                  <a:lnTo>
                    <a:pt x="157" y="24"/>
                  </a:lnTo>
                  <a:lnTo>
                    <a:pt x="225" y="24"/>
                  </a:lnTo>
                  <a:cubicBezTo>
                    <a:pt x="228" y="24"/>
                    <a:pt x="231" y="26"/>
                    <a:pt x="231" y="29"/>
                  </a:cubicBezTo>
                  <a:cubicBezTo>
                    <a:pt x="231" y="32"/>
                    <a:pt x="228" y="35"/>
                    <a:pt x="225" y="35"/>
                  </a:cubicBezTo>
                  <a:lnTo>
                    <a:pt x="157" y="35"/>
                  </a:lnTo>
                  <a:cubicBezTo>
                    <a:pt x="154" y="35"/>
                    <a:pt x="151" y="32"/>
                    <a:pt x="151" y="29"/>
                  </a:cubicBezTo>
                  <a:cubicBezTo>
                    <a:pt x="151" y="26"/>
                    <a:pt x="154" y="24"/>
                    <a:pt x="157" y="24"/>
                  </a:cubicBezTo>
                  <a:close/>
                  <a:moveTo>
                    <a:pt x="356" y="0"/>
                  </a:moveTo>
                  <a:lnTo>
                    <a:pt x="356" y="0"/>
                  </a:lnTo>
                  <a:lnTo>
                    <a:pt x="26" y="0"/>
                  </a:lnTo>
                  <a:cubicBezTo>
                    <a:pt x="11" y="0"/>
                    <a:pt x="0" y="12"/>
                    <a:pt x="0" y="26"/>
                  </a:cubicBezTo>
                  <a:lnTo>
                    <a:pt x="0" y="608"/>
                  </a:lnTo>
                  <a:cubicBezTo>
                    <a:pt x="0" y="622"/>
                    <a:pt x="11" y="634"/>
                    <a:pt x="26" y="634"/>
                  </a:cubicBezTo>
                  <a:lnTo>
                    <a:pt x="356" y="634"/>
                  </a:lnTo>
                  <a:cubicBezTo>
                    <a:pt x="371" y="634"/>
                    <a:pt x="382" y="622"/>
                    <a:pt x="382" y="608"/>
                  </a:cubicBezTo>
                  <a:lnTo>
                    <a:pt x="382" y="26"/>
                  </a:lnTo>
                  <a:cubicBezTo>
                    <a:pt x="382" y="12"/>
                    <a:pt x="371" y="0"/>
                    <a:pt x="356"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 name="星形: 五角 4">
            <a:extLst>
              <a:ext uri="{FF2B5EF4-FFF2-40B4-BE49-F238E27FC236}">
                <a16:creationId xmlns:a16="http://schemas.microsoft.com/office/drawing/2014/main" id="{48DD48E5-BF37-8633-0426-9212BDA39ED0}"/>
              </a:ext>
            </a:extLst>
          </p:cNvPr>
          <p:cNvSpPr/>
          <p:nvPr/>
        </p:nvSpPr>
        <p:spPr>
          <a:xfrm>
            <a:off x="7282968" y="5635084"/>
            <a:ext cx="206257" cy="198450"/>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星形: 五角 24">
            <a:extLst>
              <a:ext uri="{FF2B5EF4-FFF2-40B4-BE49-F238E27FC236}">
                <a16:creationId xmlns:a16="http://schemas.microsoft.com/office/drawing/2014/main" id="{B5AF6CBE-AEC1-9043-F58B-E5B9E9495EB2}"/>
              </a:ext>
            </a:extLst>
          </p:cNvPr>
          <p:cNvSpPr/>
          <p:nvPr/>
        </p:nvSpPr>
        <p:spPr>
          <a:xfrm>
            <a:off x="7286131" y="6070507"/>
            <a:ext cx="206257" cy="198450"/>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3310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sz="2400" dirty="0"/>
              <a:t>医患交流活动图</a:t>
            </a:r>
          </a:p>
        </p:txBody>
      </p:sp>
      <p:pic>
        <p:nvPicPr>
          <p:cNvPr id="7"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836670" y="-27940"/>
            <a:ext cx="5640070" cy="6885940"/>
          </a:xfrm>
          <a:prstGeom prst="rect">
            <a:avLst/>
          </a:prstGeom>
          <a:noFill/>
          <a:ln>
            <a:noFill/>
          </a:ln>
        </p:spPr>
      </p:pic>
      <p:sp>
        <p:nvSpPr>
          <p:cNvPr id="9" name="文本占位符 3">
            <a:extLst>
              <a:ext uri="{FF2B5EF4-FFF2-40B4-BE49-F238E27FC236}">
                <a16:creationId xmlns:a16="http://schemas.microsoft.com/office/drawing/2014/main" id="{F300B759-6BB6-DFE2-4BCA-F2FA7DCD842B}"/>
              </a:ext>
            </a:extLst>
          </p:cNvPr>
          <p:cNvSpPr txBox="1">
            <a:spLocks/>
          </p:cNvSpPr>
          <p:nvPr/>
        </p:nvSpPr>
        <p:spPr>
          <a:xfrm>
            <a:off x="813661" y="1869922"/>
            <a:ext cx="2392966"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kumimoji="1" lang="zh-CN" altLang="en-US" sz="1600" b="1" dirty="0">
                <a:solidFill>
                  <a:schemeClr val="accent1"/>
                </a:solidFill>
              </a:rPr>
              <a:t>该活动图主要是描述医生与患者通过我们设计的系统进行线上交互的用例内部的活动过程。</a:t>
            </a:r>
          </a:p>
          <a:p>
            <a:pPr marL="0" indent="0" algn="ctr">
              <a:lnSpc>
                <a:spcPct val="130000"/>
              </a:lnSpc>
              <a:buNone/>
            </a:pPr>
            <a:endParaRPr kumimoji="1" lang="zh-CN" altLang="en-US" sz="1600" b="1" dirty="0">
              <a:solidFill>
                <a:schemeClr val="accent1"/>
              </a:solidFill>
            </a:endParaRPr>
          </a:p>
          <a:p>
            <a:pPr marL="0" indent="0" algn="ctr">
              <a:lnSpc>
                <a:spcPct val="130000"/>
              </a:lnSpc>
              <a:buNone/>
            </a:pPr>
            <a:r>
              <a:rPr kumimoji="1" lang="zh-CN" altLang="en-US" sz="1600" b="1" dirty="0">
                <a:solidFill>
                  <a:schemeClr val="accent1"/>
                </a:solidFill>
              </a:rPr>
              <a:t>医患交流的用例可以由患者方或者医生方调用，两者使用时，用例对应的功能是有所不同的。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14702" y="3056071"/>
            <a:ext cx="5159619" cy="732453"/>
          </a:xfrm>
        </p:spPr>
        <p:txBody>
          <a:bodyPr/>
          <a:lstStyle/>
          <a:p>
            <a:r>
              <a:rPr kumimoji="1" lang="zh-CN" altLang="en-US" dirty="0"/>
              <a:t>交互图</a:t>
            </a:r>
          </a:p>
        </p:txBody>
      </p:sp>
      <p:sp>
        <p:nvSpPr>
          <p:cNvPr id="3" name="文本占位符 2"/>
          <p:cNvSpPr>
            <a:spLocks noGrp="1"/>
          </p:cNvSpPr>
          <p:nvPr>
            <p:ph type="body" sz="quarter" idx="11"/>
          </p:nvPr>
        </p:nvSpPr>
        <p:spPr>
          <a:xfrm>
            <a:off x="6816303" y="4047289"/>
            <a:ext cx="3138030" cy="337452"/>
          </a:xfrm>
        </p:spPr>
        <p:txBody>
          <a:bodyPr/>
          <a:lstStyle/>
          <a:p>
            <a:r>
              <a:rPr kumimoji="1" lang="zh-CN" altLang="en-US" dirty="0"/>
              <a:t>预约挂号</a:t>
            </a:r>
            <a:endParaRPr kumimoji="1" lang="en-US" altLang="zh-CN" dirty="0"/>
          </a:p>
          <a:p>
            <a:r>
              <a:rPr kumimoji="1" lang="zh-CN" altLang="en-US" dirty="0"/>
              <a:t>关联患者管理</a:t>
            </a:r>
            <a:endParaRPr kumimoji="1" lang="en-US" altLang="zh-CN" dirty="0"/>
          </a:p>
          <a:p>
            <a:r>
              <a:rPr kumimoji="1" lang="zh-CN" altLang="en-US" dirty="0"/>
              <a:t>线上问诊</a:t>
            </a:r>
            <a:endParaRPr kumimoji="1" lang="en-US" altLang="zh-CN" dirty="0"/>
          </a:p>
          <a:p>
            <a:endParaRPr kumimoji="1" lang="zh-CN" altLang="en-US" dirty="0"/>
          </a:p>
        </p:txBody>
      </p:sp>
    </p:spTree>
    <p:extLst>
      <p:ext uri="{BB962C8B-B14F-4D97-AF65-F5344CB8AC3E}">
        <p14:creationId xmlns:p14="http://schemas.microsoft.com/office/powerpoint/2010/main" val="397319604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dirty="0"/>
              <a:t>预约挂号交互图</a:t>
            </a:r>
          </a:p>
        </p:txBody>
      </p:sp>
      <p:sp>
        <p:nvSpPr>
          <p:cNvPr id="34" name="文本占位符 3"/>
          <p:cNvSpPr txBox="1"/>
          <p:nvPr/>
        </p:nvSpPr>
        <p:spPr>
          <a:xfrm>
            <a:off x="8154035" y="1972310"/>
            <a:ext cx="3328035" cy="20904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lang="zh-CN" altLang="en-US" sz="1200" dirty="0">
                <a:solidFill>
                  <a:schemeClr val="bg1">
                    <a:lumMod val="50000"/>
                  </a:schemeClr>
                </a:solidFill>
              </a:rPr>
              <a:t>该交互图体现了预约挂号的功能中，类之间的交互关系。涉及的用例有：预约挂号、在线支付。</a:t>
            </a:r>
          </a:p>
          <a:p>
            <a:pPr marL="0" indent="0" fontAlgn="auto">
              <a:lnSpc>
                <a:spcPct val="100000"/>
              </a:lnSpc>
              <a:spcBef>
                <a:spcPts val="0"/>
              </a:spcBef>
              <a:buNone/>
            </a:pPr>
            <a:endParaRPr lang="zh-CN" altLang="en-US" sz="1200" dirty="0">
              <a:solidFill>
                <a:schemeClr val="bg1">
                  <a:lumMod val="50000"/>
                </a:schemeClr>
              </a:solidFill>
            </a:endParaRPr>
          </a:p>
          <a:p>
            <a:pPr marL="0" indent="0" fontAlgn="auto">
              <a:lnSpc>
                <a:spcPct val="100000"/>
              </a:lnSpc>
              <a:spcBef>
                <a:spcPts val="0"/>
              </a:spcBef>
              <a:buNone/>
            </a:pPr>
            <a:r>
              <a:rPr kumimoji="1" lang="zh-CN" altLang="en-US" sz="1200" dirty="0">
                <a:solidFill>
                  <a:schemeClr val="bg1">
                    <a:lumMod val="50000"/>
                  </a:schemeClr>
                </a:solidFill>
              </a:rPr>
              <a:t>包括了用户（患者）和挂号类、在线支付类、排队信息类之间的交互。</a:t>
            </a:r>
          </a:p>
          <a:p>
            <a:pPr marL="0" indent="0" fontAlgn="auto">
              <a:lnSpc>
                <a:spcPct val="100000"/>
              </a:lnSpc>
              <a:spcBef>
                <a:spcPts val="0"/>
              </a:spcBef>
              <a:buNone/>
            </a:pPr>
            <a:endParaRPr kumimoji="1" lang="zh-CN" altLang="en-US" sz="1200" dirty="0">
              <a:solidFill>
                <a:schemeClr val="bg1">
                  <a:lumMod val="50000"/>
                </a:schemeClr>
              </a:solidFill>
            </a:endParaRPr>
          </a:p>
          <a:p>
            <a:pPr marL="0" indent="0" fontAlgn="auto">
              <a:lnSpc>
                <a:spcPct val="100000"/>
              </a:lnSpc>
              <a:spcBef>
                <a:spcPts val="0"/>
              </a:spcBef>
              <a:buNone/>
            </a:pPr>
            <a:r>
              <a:rPr kumimoji="1" lang="zh-CN" altLang="en-US" sz="1200" dirty="0">
                <a:solidFill>
                  <a:schemeClr val="bg1">
                    <a:lumMod val="50000"/>
                  </a:schemeClr>
                </a:solidFill>
              </a:rPr>
              <a:t>其中，还设置了挂号页面和支付页面两个视图。</a:t>
            </a:r>
          </a:p>
          <a:p>
            <a:pPr marL="0" indent="0" fontAlgn="auto">
              <a:lnSpc>
                <a:spcPct val="100000"/>
              </a:lnSpc>
              <a:spcBef>
                <a:spcPts val="0"/>
              </a:spcBef>
              <a:buNone/>
            </a:pPr>
            <a:endParaRPr kumimoji="1" lang="zh-CN" altLang="en-US" sz="1200" dirty="0">
              <a:solidFill>
                <a:schemeClr val="bg1">
                  <a:lumMod val="50000"/>
                </a:schemeClr>
              </a:solidFill>
            </a:endParaRPr>
          </a:p>
          <a:p>
            <a:pPr marL="0" indent="0" fontAlgn="auto">
              <a:lnSpc>
                <a:spcPct val="100000"/>
              </a:lnSpc>
              <a:spcBef>
                <a:spcPts val="0"/>
              </a:spcBef>
              <a:buNone/>
            </a:pPr>
            <a:r>
              <a:rPr kumimoji="1" lang="zh-CN" altLang="en-US" sz="1200" dirty="0">
                <a:solidFill>
                  <a:schemeClr val="bg1">
                    <a:lumMod val="50000"/>
                  </a:schemeClr>
                </a:solidFill>
              </a:rPr>
              <a:t>在</a:t>
            </a:r>
            <a:r>
              <a:rPr kumimoji="1" lang="en-US" altLang="zh-CN" sz="1200" dirty="0">
                <a:solidFill>
                  <a:schemeClr val="bg1">
                    <a:lumMod val="50000"/>
                  </a:schemeClr>
                </a:solidFill>
              </a:rPr>
              <a:t>6.7</a:t>
            </a:r>
            <a:r>
              <a:rPr kumimoji="1" lang="zh-CN" altLang="en-US" sz="1200" dirty="0">
                <a:solidFill>
                  <a:schemeClr val="bg1">
                    <a:lumMod val="50000"/>
                  </a:schemeClr>
                </a:solidFill>
              </a:rPr>
              <a:t>步时，由于号源池是在到号前不断循环的，因此增加了循环框。</a:t>
            </a:r>
          </a:p>
          <a:p>
            <a:pPr marL="0" indent="0" fontAlgn="auto">
              <a:lnSpc>
                <a:spcPct val="100000"/>
              </a:lnSpc>
              <a:spcBef>
                <a:spcPts val="0"/>
              </a:spcBef>
              <a:buNone/>
            </a:pPr>
            <a:endParaRPr kumimoji="1" lang="zh-CN" altLang="en-US" sz="1200" dirty="0">
              <a:solidFill>
                <a:schemeClr val="bg1">
                  <a:lumMod val="50000"/>
                </a:schemeClr>
              </a:solidFill>
            </a:endParaRPr>
          </a:p>
          <a:p>
            <a:pPr marL="0" indent="0" fontAlgn="auto">
              <a:lnSpc>
                <a:spcPct val="100000"/>
              </a:lnSpc>
              <a:spcBef>
                <a:spcPts val="0"/>
              </a:spcBef>
              <a:buNone/>
            </a:pPr>
            <a:endParaRPr kumimoji="1" lang="zh-CN" altLang="en-US" sz="1200" dirty="0">
              <a:solidFill>
                <a:schemeClr val="bg1">
                  <a:lumMod val="50000"/>
                </a:schemeClr>
              </a:solidFill>
            </a:endParaRPr>
          </a:p>
        </p:txBody>
      </p:sp>
      <p:pic>
        <p:nvPicPr>
          <p:cNvPr id="3" name="图片 2" descr="D:\school project\study\系统分析与设计\assignment2\预约挂号.png预约挂号"/>
          <p:cNvPicPr>
            <a:picLocks noChangeAspect="1"/>
          </p:cNvPicPr>
          <p:nvPr/>
        </p:nvPicPr>
        <p:blipFill>
          <a:blip r:embed="rId2"/>
          <a:srcRect/>
          <a:stretch>
            <a:fillRect/>
          </a:stretch>
        </p:blipFill>
        <p:spPr>
          <a:xfrm>
            <a:off x="475615" y="840740"/>
            <a:ext cx="7425690" cy="49891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dirty="0"/>
              <a:t>关联患者管理交互图</a:t>
            </a:r>
          </a:p>
        </p:txBody>
      </p:sp>
      <p:pic>
        <p:nvPicPr>
          <p:cNvPr id="3" name="图片 2" descr="D:\school project\study\系统分析与设计\assignment2\关联患者管理.png关联患者管理"/>
          <p:cNvPicPr>
            <a:picLocks noChangeAspect="1"/>
          </p:cNvPicPr>
          <p:nvPr/>
        </p:nvPicPr>
        <p:blipFill>
          <a:blip r:embed="rId2"/>
          <a:srcRect/>
          <a:stretch>
            <a:fillRect/>
          </a:stretch>
        </p:blipFill>
        <p:spPr>
          <a:xfrm>
            <a:off x="972820" y="767715"/>
            <a:ext cx="6504305" cy="5193665"/>
          </a:xfrm>
          <a:prstGeom prst="rect">
            <a:avLst/>
          </a:prstGeom>
        </p:spPr>
      </p:pic>
      <p:sp>
        <p:nvSpPr>
          <p:cNvPr id="4" name="文本占位符 3"/>
          <p:cNvSpPr txBox="1"/>
          <p:nvPr/>
        </p:nvSpPr>
        <p:spPr>
          <a:xfrm>
            <a:off x="7809230" y="2023110"/>
            <a:ext cx="3328035" cy="24041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lang="zh-CN" altLang="en-US" sz="1200" dirty="0">
                <a:solidFill>
                  <a:schemeClr val="bg1">
                    <a:lumMod val="50000"/>
                  </a:schemeClr>
                </a:solidFill>
              </a:rPr>
              <a:t>该交互图体现了关联患者管理的功能中，类之间的交互关系。涉及的用例有：患者信息管理</a:t>
            </a:r>
          </a:p>
          <a:p>
            <a:pPr marL="0" indent="0" fontAlgn="auto">
              <a:lnSpc>
                <a:spcPct val="100000"/>
              </a:lnSpc>
              <a:spcBef>
                <a:spcPts val="0"/>
              </a:spcBef>
              <a:buNone/>
            </a:pPr>
            <a:endParaRPr lang="zh-CN" altLang="en-US" sz="1200" dirty="0">
              <a:solidFill>
                <a:schemeClr val="bg1">
                  <a:lumMod val="50000"/>
                </a:schemeClr>
              </a:solidFill>
            </a:endParaRPr>
          </a:p>
          <a:p>
            <a:pPr marL="0" indent="0" fontAlgn="auto">
              <a:lnSpc>
                <a:spcPct val="100000"/>
              </a:lnSpc>
              <a:spcBef>
                <a:spcPts val="0"/>
              </a:spcBef>
              <a:buNone/>
            </a:pPr>
            <a:r>
              <a:rPr kumimoji="1" lang="zh-CN" altLang="en-US" sz="1200" dirty="0">
                <a:solidFill>
                  <a:schemeClr val="bg1">
                    <a:lumMod val="50000"/>
                  </a:schemeClr>
                </a:solidFill>
              </a:rPr>
              <a:t>包括了用户（患者、医生）和医患交流系统类、跟踪指导关系类、医生类、电子病历类、患者类之间的交互。</a:t>
            </a:r>
          </a:p>
          <a:p>
            <a:pPr marL="0" indent="0" fontAlgn="auto">
              <a:lnSpc>
                <a:spcPct val="100000"/>
              </a:lnSpc>
              <a:spcBef>
                <a:spcPts val="0"/>
              </a:spcBef>
              <a:buNone/>
            </a:pPr>
            <a:endParaRPr kumimoji="1" lang="zh-CN" altLang="en-US" sz="1200" dirty="0">
              <a:solidFill>
                <a:schemeClr val="bg1">
                  <a:lumMod val="50000"/>
                </a:schemeClr>
              </a:solidFill>
            </a:endParaRPr>
          </a:p>
          <a:p>
            <a:pPr marL="0" indent="0" fontAlgn="auto">
              <a:lnSpc>
                <a:spcPct val="100000"/>
              </a:lnSpc>
              <a:spcBef>
                <a:spcPts val="0"/>
              </a:spcBef>
              <a:buNone/>
            </a:pPr>
            <a:endParaRPr kumimoji="1" lang="zh-CN" altLang="en-US" sz="1200" dirty="0">
              <a:solidFill>
                <a:schemeClr val="bg1">
                  <a:lumMod val="50000"/>
                </a:schemeClr>
              </a:solidFill>
            </a:endParaRPr>
          </a:p>
          <a:p>
            <a:pPr marL="0" indent="0" fontAlgn="auto">
              <a:lnSpc>
                <a:spcPct val="100000"/>
              </a:lnSpc>
              <a:spcBef>
                <a:spcPts val="0"/>
              </a:spcBef>
              <a:buNone/>
            </a:pPr>
            <a:r>
              <a:rPr kumimoji="1" lang="zh-CN" altLang="en-US" sz="1200" dirty="0">
                <a:solidFill>
                  <a:schemeClr val="bg1">
                    <a:lumMod val="50000"/>
                  </a:schemeClr>
                </a:solidFill>
              </a:rPr>
              <a:t>在</a:t>
            </a:r>
            <a:r>
              <a:rPr kumimoji="1" lang="en-US" altLang="zh-CN" sz="1200" dirty="0">
                <a:solidFill>
                  <a:schemeClr val="bg1">
                    <a:lumMod val="50000"/>
                  </a:schemeClr>
                </a:solidFill>
              </a:rPr>
              <a:t>4-9</a:t>
            </a:r>
            <a:r>
              <a:rPr kumimoji="1" lang="zh-CN" altLang="en-US" sz="1200" dirty="0">
                <a:solidFill>
                  <a:schemeClr val="bg1">
                    <a:lumMod val="50000"/>
                  </a:schemeClr>
                </a:solidFill>
              </a:rPr>
              <a:t>步时，由于每次管理不一定要查看患者病历，因此提供了一个选择框图。对于查看病历，会检测医生的权限情况，因此提供了一个抉择框图。</a:t>
            </a:r>
          </a:p>
          <a:p>
            <a:pPr marL="0" indent="0" fontAlgn="auto">
              <a:lnSpc>
                <a:spcPct val="100000"/>
              </a:lnSpc>
              <a:spcBef>
                <a:spcPts val="0"/>
              </a:spcBef>
              <a:buNone/>
            </a:pPr>
            <a:endParaRPr kumimoji="1" lang="zh-CN" altLang="en-US" sz="1200" dirty="0">
              <a:solidFill>
                <a:schemeClr val="bg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dirty="0"/>
              <a:t>线上问诊交互图</a:t>
            </a:r>
          </a:p>
        </p:txBody>
      </p:sp>
      <p:pic>
        <p:nvPicPr>
          <p:cNvPr id="3" name="图片 2" descr="D:\school project\study\系统分析与设计\assignment2\线上问诊.png线上问诊"/>
          <p:cNvPicPr>
            <a:picLocks noChangeAspect="1"/>
          </p:cNvPicPr>
          <p:nvPr/>
        </p:nvPicPr>
        <p:blipFill>
          <a:blip r:embed="rId2"/>
          <a:srcRect/>
          <a:stretch>
            <a:fillRect/>
          </a:stretch>
        </p:blipFill>
        <p:spPr>
          <a:xfrm>
            <a:off x="182880" y="965200"/>
            <a:ext cx="8241030" cy="4876165"/>
          </a:xfrm>
          <a:prstGeom prst="rect">
            <a:avLst/>
          </a:prstGeom>
        </p:spPr>
      </p:pic>
      <p:sp>
        <p:nvSpPr>
          <p:cNvPr id="4" name="文本占位符 3"/>
          <p:cNvSpPr txBox="1"/>
          <p:nvPr/>
        </p:nvSpPr>
        <p:spPr>
          <a:xfrm>
            <a:off x="8423910" y="1992630"/>
            <a:ext cx="3328035" cy="28511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lang="zh-CN" altLang="en-US" sz="1200" dirty="0">
                <a:solidFill>
                  <a:schemeClr val="bg1">
                    <a:lumMod val="50000"/>
                  </a:schemeClr>
                </a:solidFill>
              </a:rPr>
              <a:t>该交互图体现了线上问诊管理的功能中，类之间的交互关系。涉及的用例有：医患交流、在线支付、预约挂号、药品查询及开药。</a:t>
            </a:r>
          </a:p>
          <a:p>
            <a:pPr marL="0" indent="0" fontAlgn="auto">
              <a:lnSpc>
                <a:spcPct val="100000"/>
              </a:lnSpc>
              <a:spcBef>
                <a:spcPts val="0"/>
              </a:spcBef>
              <a:buNone/>
            </a:pPr>
            <a:endParaRPr lang="zh-CN" altLang="en-US" sz="1200" dirty="0">
              <a:solidFill>
                <a:schemeClr val="bg1">
                  <a:lumMod val="50000"/>
                </a:schemeClr>
              </a:solidFill>
            </a:endParaRPr>
          </a:p>
          <a:p>
            <a:pPr marL="0" indent="0" fontAlgn="auto">
              <a:lnSpc>
                <a:spcPct val="100000"/>
              </a:lnSpc>
              <a:spcBef>
                <a:spcPts val="0"/>
              </a:spcBef>
              <a:buNone/>
            </a:pPr>
            <a:r>
              <a:rPr kumimoji="1" lang="zh-CN" altLang="en-US" sz="1200" dirty="0">
                <a:solidFill>
                  <a:schemeClr val="bg1">
                    <a:lumMod val="50000"/>
                  </a:schemeClr>
                </a:solidFill>
              </a:rPr>
              <a:t>包括了用户（患者、医生）和挂号类、在线支付类、电子病历类、药品类、医患交流系统类、排队信息类之间的交互。</a:t>
            </a:r>
          </a:p>
          <a:p>
            <a:pPr marL="0" indent="0" fontAlgn="auto">
              <a:lnSpc>
                <a:spcPct val="100000"/>
              </a:lnSpc>
              <a:spcBef>
                <a:spcPts val="0"/>
              </a:spcBef>
              <a:buNone/>
            </a:pPr>
            <a:endParaRPr kumimoji="1" lang="zh-CN" altLang="en-US" sz="1200" dirty="0">
              <a:solidFill>
                <a:schemeClr val="bg1">
                  <a:lumMod val="50000"/>
                </a:schemeClr>
              </a:solidFill>
            </a:endParaRPr>
          </a:p>
          <a:p>
            <a:pPr marL="0" indent="0" fontAlgn="auto">
              <a:lnSpc>
                <a:spcPct val="100000"/>
              </a:lnSpc>
              <a:spcBef>
                <a:spcPts val="0"/>
              </a:spcBef>
              <a:buNone/>
            </a:pPr>
            <a:endParaRPr kumimoji="1" lang="zh-CN" altLang="en-US" sz="1200" dirty="0">
              <a:solidFill>
                <a:schemeClr val="bg1">
                  <a:lumMod val="50000"/>
                </a:schemeClr>
              </a:solidFill>
            </a:endParaRPr>
          </a:p>
          <a:p>
            <a:pPr marL="0" indent="0" fontAlgn="auto">
              <a:lnSpc>
                <a:spcPct val="100000"/>
              </a:lnSpc>
              <a:spcBef>
                <a:spcPts val="0"/>
              </a:spcBef>
              <a:buNone/>
            </a:pPr>
            <a:r>
              <a:rPr kumimoji="1" lang="zh-CN" altLang="en-US" sz="1200" dirty="0">
                <a:solidFill>
                  <a:schemeClr val="bg1">
                    <a:lumMod val="50000"/>
                  </a:schemeClr>
                </a:solidFill>
              </a:rPr>
              <a:t>在</a:t>
            </a:r>
            <a:r>
              <a:rPr kumimoji="1" lang="en-US" altLang="zh-CN" sz="1200" dirty="0">
                <a:solidFill>
                  <a:schemeClr val="bg1">
                    <a:lumMod val="50000"/>
                  </a:schemeClr>
                </a:solidFill>
              </a:rPr>
              <a:t>3-8</a:t>
            </a:r>
            <a:r>
              <a:rPr kumimoji="1" lang="zh-CN" altLang="en-US" sz="1200" dirty="0">
                <a:solidFill>
                  <a:schemeClr val="bg1">
                    <a:lumMod val="50000"/>
                  </a:schemeClr>
                </a:solidFill>
              </a:rPr>
              <a:t>步时，由于医生方面的候诊、叫号操作与患者的挂号操作是开药并行执行的，因此添加了并行框图。</a:t>
            </a:r>
          </a:p>
          <a:p>
            <a:pPr marL="0" indent="0" fontAlgn="auto">
              <a:lnSpc>
                <a:spcPct val="100000"/>
              </a:lnSpc>
              <a:spcBef>
                <a:spcPts val="0"/>
              </a:spcBef>
              <a:buNone/>
            </a:pPr>
            <a:endParaRPr kumimoji="1" lang="zh-CN" altLang="en-US" sz="1200" dirty="0">
              <a:solidFill>
                <a:schemeClr val="bg1">
                  <a:lumMod val="50000"/>
                </a:schemeClr>
              </a:solidFill>
            </a:endParaRPr>
          </a:p>
          <a:p>
            <a:pPr marL="0" indent="0" fontAlgn="auto">
              <a:lnSpc>
                <a:spcPct val="100000"/>
              </a:lnSpc>
              <a:spcBef>
                <a:spcPts val="0"/>
              </a:spcBef>
              <a:buNone/>
            </a:pPr>
            <a:r>
              <a:rPr kumimoji="1" lang="en-US" altLang="zh-CN" sz="1200" dirty="0">
                <a:solidFill>
                  <a:schemeClr val="bg1">
                    <a:lumMod val="50000"/>
                  </a:schemeClr>
                </a:solidFill>
              </a:rPr>
              <a:t>16-19</a:t>
            </a:r>
            <a:r>
              <a:rPr kumimoji="1" lang="zh-CN" altLang="en-US" sz="1200" dirty="0">
                <a:solidFill>
                  <a:schemeClr val="bg1">
                    <a:lumMod val="50000"/>
                  </a:schemeClr>
                </a:solidFill>
              </a:rPr>
              <a:t>步时，由于患者看完病后是否查看处方是可以自行选择的，因此提供了一个选择框图。</a:t>
            </a:r>
          </a:p>
          <a:p>
            <a:pPr marL="0" indent="0" fontAlgn="auto">
              <a:lnSpc>
                <a:spcPct val="100000"/>
              </a:lnSpc>
              <a:spcBef>
                <a:spcPts val="0"/>
              </a:spcBef>
              <a:buNone/>
            </a:pPr>
            <a:endParaRPr kumimoji="1" lang="zh-CN" altLang="en-US" sz="1200" dirty="0">
              <a:solidFill>
                <a:schemeClr val="bg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14702" y="3056071"/>
            <a:ext cx="5159619" cy="732453"/>
          </a:xfrm>
        </p:spPr>
        <p:txBody>
          <a:bodyPr/>
          <a:lstStyle/>
          <a:p>
            <a:r>
              <a:rPr kumimoji="1" lang="zh-CN" altLang="en-US" dirty="0"/>
              <a:t>概述</a:t>
            </a:r>
          </a:p>
        </p:txBody>
      </p:sp>
      <p:sp>
        <p:nvSpPr>
          <p:cNvPr id="3" name="文本占位符 2"/>
          <p:cNvSpPr>
            <a:spLocks noGrp="1"/>
          </p:cNvSpPr>
          <p:nvPr>
            <p:ph type="body" sz="quarter" idx="11"/>
          </p:nvPr>
        </p:nvSpPr>
        <p:spPr/>
        <p:txBody>
          <a:bodyPr/>
          <a:lstStyle/>
          <a:p>
            <a:r>
              <a:rPr kumimoji="1" lang="zh-CN" altLang="en-US" dirty="0"/>
              <a:t>系统介绍</a:t>
            </a:r>
            <a:endParaRPr kumimoji="1" lang="en-US" altLang="zh-CN" dirty="0"/>
          </a:p>
          <a:p>
            <a:r>
              <a:rPr kumimoji="1" lang="zh-CN" altLang="en-US" dirty="0"/>
              <a:t>设计背景</a:t>
            </a:r>
          </a:p>
        </p:txBody>
      </p:sp>
    </p:spTree>
    <p:extLst>
      <p:ext uri="{BB962C8B-B14F-4D97-AF65-F5344CB8AC3E}">
        <p14:creationId xmlns:p14="http://schemas.microsoft.com/office/powerpoint/2010/main" val="369127598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solidFill>
                  <a:schemeClr val="accent3">
                    <a:lumMod val="75000"/>
                  </a:schemeClr>
                </a:solidFill>
              </a:rPr>
              <a:t>THANK YOU</a:t>
            </a:r>
          </a:p>
          <a:p>
            <a:r>
              <a:rPr kumimoji="1" lang="en-US" altLang="zh-CN" dirty="0">
                <a:solidFill>
                  <a:schemeClr val="accent3">
                    <a:lumMod val="75000"/>
                  </a:schemeClr>
                </a:solidFill>
              </a:rPr>
              <a:t>FOR WATCHING</a:t>
            </a:r>
            <a:endParaRPr kumimoji="1" lang="zh-CN" altLang="en-US" dirty="0">
              <a:solidFill>
                <a:schemeClr val="accent3">
                  <a:lumMod val="75000"/>
                </a:schemeClr>
              </a:solidFill>
            </a:endParaRPr>
          </a:p>
        </p:txBody>
      </p:sp>
      <p:sp>
        <p:nvSpPr>
          <p:cNvPr id="5" name="文本占位符 4">
            <a:extLst>
              <a:ext uri="{FF2B5EF4-FFF2-40B4-BE49-F238E27FC236}">
                <a16:creationId xmlns:a16="http://schemas.microsoft.com/office/drawing/2014/main" id="{AE096AF7-F7B1-D82F-F34B-F927D7B66258}"/>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2195442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dirty="0"/>
              <a:t>概述</a:t>
            </a:r>
          </a:p>
        </p:txBody>
      </p:sp>
      <p:sp>
        <p:nvSpPr>
          <p:cNvPr id="5" name="燕尾形 4"/>
          <p:cNvSpPr/>
          <p:nvPr/>
        </p:nvSpPr>
        <p:spPr>
          <a:xfrm>
            <a:off x="748036" y="1497714"/>
            <a:ext cx="2661313" cy="552735"/>
          </a:xfrm>
          <a:prstGeom prst="chevr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r>
              <a:rPr kumimoji="1" lang="zh-CN" altLang="en-US" sz="1400" b="1" dirty="0">
                <a:solidFill>
                  <a:schemeClr val="bg1"/>
                </a:solidFill>
              </a:rPr>
              <a:t>系统介绍</a:t>
            </a:r>
          </a:p>
        </p:txBody>
      </p:sp>
      <p:sp>
        <p:nvSpPr>
          <p:cNvPr id="49" name="文本占位符 3"/>
          <p:cNvSpPr txBox="1">
            <a:spLocks/>
          </p:cNvSpPr>
          <p:nvPr/>
        </p:nvSpPr>
        <p:spPr>
          <a:xfrm>
            <a:off x="1576184" y="2547794"/>
            <a:ext cx="3090236"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zh-CN" altLang="en-US" sz="1800" dirty="0">
                <a:solidFill>
                  <a:schemeClr val="bg1">
                    <a:lumMod val="50000"/>
                  </a:schemeClr>
                </a:solidFill>
              </a:rPr>
              <a:t>我们设计的医患综合服务平台主要面向患者和医生，通过简化流程、一站式服务以及各级医联体医患信息共享，提供愉快、便捷的就医体验。将普通的就医流程压缩至就诊、检查、取药三步。</a:t>
            </a:r>
            <a:endParaRPr kumimoji="1" lang="zh-CN" altLang="en-US" sz="1800" dirty="0">
              <a:solidFill>
                <a:schemeClr val="bg1">
                  <a:lumMod val="50000"/>
                </a:schemeClr>
              </a:solidFill>
            </a:endParaRPr>
          </a:p>
        </p:txBody>
      </p:sp>
      <p:sp>
        <p:nvSpPr>
          <p:cNvPr id="71" name="燕尾形 70"/>
          <p:cNvSpPr/>
          <p:nvPr/>
        </p:nvSpPr>
        <p:spPr>
          <a:xfrm>
            <a:off x="5596962" y="1497714"/>
            <a:ext cx="2661313" cy="55273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r>
              <a:rPr kumimoji="1" lang="zh-CN" altLang="en-US" sz="1400" b="1" dirty="0">
                <a:solidFill>
                  <a:schemeClr val="bg1"/>
                </a:solidFill>
              </a:rPr>
              <a:t>设计背景</a:t>
            </a:r>
          </a:p>
        </p:txBody>
      </p:sp>
      <p:sp>
        <p:nvSpPr>
          <p:cNvPr id="72" name="文本占位符 3"/>
          <p:cNvSpPr txBox="1">
            <a:spLocks/>
          </p:cNvSpPr>
          <p:nvPr/>
        </p:nvSpPr>
        <p:spPr>
          <a:xfrm>
            <a:off x="5842495" y="2355178"/>
            <a:ext cx="2613604"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endParaRPr kumimoji="1" lang="zh-CN" altLang="en-US" sz="1200" dirty="0">
              <a:solidFill>
                <a:schemeClr val="bg1">
                  <a:lumMod val="50000"/>
                </a:schemeClr>
              </a:solidFill>
            </a:endParaRPr>
          </a:p>
        </p:txBody>
      </p:sp>
      <p:sp>
        <p:nvSpPr>
          <p:cNvPr id="75" name="文本占位符 3"/>
          <p:cNvSpPr txBox="1">
            <a:spLocks/>
          </p:cNvSpPr>
          <p:nvPr/>
        </p:nvSpPr>
        <p:spPr>
          <a:xfrm>
            <a:off x="6569082" y="2492089"/>
            <a:ext cx="4860918" cy="1104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zh-CN" altLang="en-US" sz="1800" dirty="0">
                <a:solidFill>
                  <a:schemeClr val="bg1">
                    <a:lumMod val="50000"/>
                  </a:schemeClr>
                </a:solidFill>
              </a:rPr>
              <a:t>基于我国目前的就医模式中，普遍存在患者挂号缴费排队时间过长，医患交流不充分等诸多问题的显示背景。我们旨在开发一个医院综合服务系统，实现就医的电子化和智能化。通过线上平台，为患者的挂号、缴费提供快速通道，并让患者全面的了解医院各科室、各医生的主要信息及就医看病的流程，从而实现缓解医疗资源紧缺的问题。</a:t>
            </a:r>
            <a:endParaRPr kumimoji="1" lang="zh-CN" altLang="en-US" sz="1800" dirty="0">
              <a:solidFill>
                <a:schemeClr val="bg1">
                  <a:lumMod val="50000"/>
                </a:schemeClr>
              </a:solidFill>
            </a:endParaRPr>
          </a:p>
        </p:txBody>
      </p:sp>
    </p:spTree>
    <p:extLst>
      <p:ext uri="{BB962C8B-B14F-4D97-AF65-F5344CB8AC3E}">
        <p14:creationId xmlns:p14="http://schemas.microsoft.com/office/powerpoint/2010/main" val="454333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14702" y="3056071"/>
            <a:ext cx="5159619" cy="732453"/>
          </a:xfrm>
        </p:spPr>
        <p:txBody>
          <a:bodyPr/>
          <a:lstStyle/>
          <a:p>
            <a:r>
              <a:rPr kumimoji="1" lang="en-US" altLang="zh-CN" dirty="0"/>
              <a:t>UI</a:t>
            </a:r>
            <a:r>
              <a:rPr kumimoji="1" lang="zh-CN" altLang="en-US" dirty="0"/>
              <a:t>设计</a:t>
            </a:r>
          </a:p>
        </p:txBody>
      </p:sp>
      <p:sp>
        <p:nvSpPr>
          <p:cNvPr id="3" name="文本占位符 2"/>
          <p:cNvSpPr>
            <a:spLocks noGrp="1"/>
          </p:cNvSpPr>
          <p:nvPr>
            <p:ph type="body" sz="quarter" idx="11"/>
          </p:nvPr>
        </p:nvSpPr>
        <p:spPr/>
        <p:txBody>
          <a:bodyPr/>
          <a:lstStyle/>
          <a:p>
            <a:endParaRPr kumimoji="1" lang="zh-CN" altLang="en-US" dirty="0"/>
          </a:p>
        </p:txBody>
      </p:sp>
    </p:spTree>
    <p:extLst>
      <p:ext uri="{BB962C8B-B14F-4D97-AF65-F5344CB8AC3E}">
        <p14:creationId xmlns:p14="http://schemas.microsoft.com/office/powerpoint/2010/main" val="53732253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p:cNvSpPr/>
          <p:nvPr/>
        </p:nvSpPr>
        <p:spPr>
          <a:xfrm>
            <a:off x="1061604" y="718972"/>
            <a:ext cx="7120467" cy="51348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1"/>
          <p:cNvSpPr>
            <a:spLocks noGrp="1"/>
          </p:cNvSpPr>
          <p:nvPr>
            <p:ph type="body" sz="quarter" idx="11"/>
          </p:nvPr>
        </p:nvSpPr>
        <p:spPr>
          <a:xfrm>
            <a:off x="282415" y="107565"/>
            <a:ext cx="3401344" cy="405376"/>
          </a:xfrm>
        </p:spPr>
        <p:txBody>
          <a:bodyPr/>
          <a:lstStyle/>
          <a:p>
            <a:r>
              <a:rPr kumimoji="1" lang="zh-CN" altLang="en-US" sz="2400" dirty="0"/>
              <a:t>用户区分</a:t>
            </a:r>
          </a:p>
        </p:txBody>
      </p:sp>
      <p:pic>
        <p:nvPicPr>
          <p:cNvPr id="22" name="图片 21">
            <a:extLst>
              <a:ext uri="{FF2B5EF4-FFF2-40B4-BE49-F238E27FC236}">
                <a16:creationId xmlns:a16="http://schemas.microsoft.com/office/drawing/2014/main" id="{E27E7B43-FE31-94C4-F469-A13059BE517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1480" y="1304196"/>
            <a:ext cx="2082279" cy="3913681"/>
          </a:xfrm>
          <a:prstGeom prst="rect">
            <a:avLst/>
          </a:prstGeom>
          <a:noFill/>
        </p:spPr>
      </p:pic>
      <p:pic>
        <p:nvPicPr>
          <p:cNvPr id="23" name="图片 22">
            <a:extLst>
              <a:ext uri="{FF2B5EF4-FFF2-40B4-BE49-F238E27FC236}">
                <a16:creationId xmlns:a16="http://schemas.microsoft.com/office/drawing/2014/main" id="{8ACD59D1-8CF5-3608-2BD4-231A1BC9A994}"/>
              </a:ext>
            </a:extLst>
          </p:cNvPr>
          <p:cNvPicPr>
            <a:picLocks noChangeAspect="1"/>
          </p:cNvPicPr>
          <p:nvPr/>
        </p:nvPicPr>
        <p:blipFill>
          <a:blip r:embed="rId3"/>
          <a:stretch>
            <a:fillRect/>
          </a:stretch>
        </p:blipFill>
        <p:spPr>
          <a:xfrm>
            <a:off x="3630278" y="1297510"/>
            <a:ext cx="1983121" cy="3920367"/>
          </a:xfrm>
          <a:prstGeom prst="rect">
            <a:avLst/>
          </a:prstGeom>
        </p:spPr>
      </p:pic>
      <p:pic>
        <p:nvPicPr>
          <p:cNvPr id="24" name="图片 23">
            <a:extLst>
              <a:ext uri="{FF2B5EF4-FFF2-40B4-BE49-F238E27FC236}">
                <a16:creationId xmlns:a16="http://schemas.microsoft.com/office/drawing/2014/main" id="{774830E8-8833-4C6E-93C2-C7B9BC587AE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13399" y="1304197"/>
            <a:ext cx="2022533" cy="3913680"/>
          </a:xfrm>
          <a:prstGeom prst="rect">
            <a:avLst/>
          </a:prstGeom>
          <a:noFill/>
        </p:spPr>
      </p:pic>
      <p:sp>
        <p:nvSpPr>
          <p:cNvPr id="67" name="文本占位符 3"/>
          <p:cNvSpPr txBox="1">
            <a:spLocks/>
          </p:cNvSpPr>
          <p:nvPr/>
        </p:nvSpPr>
        <p:spPr>
          <a:xfrm>
            <a:off x="8682328" y="3948015"/>
            <a:ext cx="2924520"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kumimoji="1" lang="zh-CN" altLang="en-US" sz="2000" b="1" dirty="0">
                <a:solidFill>
                  <a:schemeClr val="accent1"/>
                </a:solidFill>
              </a:rPr>
              <a:t>用户区分成患者、医生，通过不同的界面区分和提供相应的业务功能。</a:t>
            </a:r>
          </a:p>
        </p:txBody>
      </p:sp>
    </p:spTree>
    <p:extLst>
      <p:ext uri="{BB962C8B-B14F-4D97-AF65-F5344CB8AC3E}">
        <p14:creationId xmlns:p14="http://schemas.microsoft.com/office/powerpoint/2010/main" val="417276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282415" y="107565"/>
            <a:ext cx="5906718" cy="405376"/>
          </a:xfrm>
        </p:spPr>
        <p:txBody>
          <a:bodyPr/>
          <a:lstStyle/>
          <a:p>
            <a:r>
              <a:rPr kumimoji="1" lang="zh-CN" altLang="en-US" sz="2400" dirty="0"/>
              <a:t>业务功能</a:t>
            </a:r>
            <a:r>
              <a:rPr kumimoji="1" lang="en-US" altLang="zh-CN" sz="2400" dirty="0"/>
              <a:t>1——</a:t>
            </a:r>
            <a:r>
              <a:rPr kumimoji="1" lang="zh-CN" altLang="en-US" sz="2400" dirty="0"/>
              <a:t>线上预约挂号排队界面</a:t>
            </a:r>
          </a:p>
        </p:txBody>
      </p:sp>
      <p:sp>
        <p:nvSpPr>
          <p:cNvPr id="67" name="文本占位符 3"/>
          <p:cNvSpPr txBox="1">
            <a:spLocks/>
          </p:cNvSpPr>
          <p:nvPr/>
        </p:nvSpPr>
        <p:spPr>
          <a:xfrm>
            <a:off x="3531012" y="5582082"/>
            <a:ext cx="8500533"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kumimoji="1" lang="zh-CN" altLang="en-US" sz="2000" b="1" dirty="0">
                <a:solidFill>
                  <a:schemeClr val="accent1"/>
                </a:solidFill>
              </a:rPr>
              <a:t>依照上面四个步骤，选择日期、填写表单、支付成功后，进入等待队列。</a:t>
            </a:r>
          </a:p>
        </p:txBody>
      </p:sp>
      <p:pic>
        <p:nvPicPr>
          <p:cNvPr id="10" name="图片 9">
            <a:extLst>
              <a:ext uri="{FF2B5EF4-FFF2-40B4-BE49-F238E27FC236}">
                <a16:creationId xmlns:a16="http://schemas.microsoft.com/office/drawing/2014/main" id="{8BA7B109-3388-CCF4-047E-D47086950639}"/>
              </a:ext>
            </a:extLst>
          </p:cNvPr>
          <p:cNvPicPr>
            <a:picLocks noChangeAspect="1"/>
          </p:cNvPicPr>
          <p:nvPr/>
        </p:nvPicPr>
        <p:blipFill>
          <a:blip r:embed="rId2"/>
          <a:stretch>
            <a:fillRect/>
          </a:stretch>
        </p:blipFill>
        <p:spPr>
          <a:xfrm>
            <a:off x="750458" y="1142174"/>
            <a:ext cx="14061642" cy="4228241"/>
          </a:xfrm>
          <a:prstGeom prst="rect">
            <a:avLst/>
          </a:prstGeom>
        </p:spPr>
      </p:pic>
    </p:spTree>
    <p:extLst>
      <p:ext uri="{BB962C8B-B14F-4D97-AF65-F5344CB8AC3E}">
        <p14:creationId xmlns:p14="http://schemas.microsoft.com/office/powerpoint/2010/main" val="10813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282415" y="107565"/>
            <a:ext cx="5906718" cy="405376"/>
          </a:xfrm>
        </p:spPr>
        <p:txBody>
          <a:bodyPr/>
          <a:lstStyle/>
          <a:p>
            <a:r>
              <a:rPr kumimoji="1" lang="zh-CN" altLang="en-US" sz="2400" dirty="0"/>
              <a:t>业务功能</a:t>
            </a:r>
            <a:r>
              <a:rPr kumimoji="1" lang="en-US" altLang="zh-CN" sz="2400" dirty="0"/>
              <a:t>2——</a:t>
            </a:r>
            <a:r>
              <a:rPr kumimoji="1" lang="zh-CN" altLang="en-US" sz="2400" dirty="0"/>
              <a:t>医患交流界面</a:t>
            </a:r>
          </a:p>
        </p:txBody>
      </p:sp>
      <p:sp>
        <p:nvSpPr>
          <p:cNvPr id="67" name="文本占位符 3"/>
          <p:cNvSpPr txBox="1">
            <a:spLocks/>
          </p:cNvSpPr>
          <p:nvPr/>
        </p:nvSpPr>
        <p:spPr>
          <a:xfrm>
            <a:off x="7907866" y="4369347"/>
            <a:ext cx="3725745"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kumimoji="1" lang="zh-CN" altLang="en-US" sz="2000" b="1" dirty="0">
                <a:solidFill>
                  <a:schemeClr val="accent1"/>
                </a:solidFill>
              </a:rPr>
              <a:t>进入联系人界面后，患者可以通过添加按钮进入医生信息界面添加联系人，然后可以进行短信、电话的方式交流</a:t>
            </a:r>
          </a:p>
        </p:txBody>
      </p:sp>
      <p:pic>
        <p:nvPicPr>
          <p:cNvPr id="5" name="图片 4">
            <a:extLst>
              <a:ext uri="{FF2B5EF4-FFF2-40B4-BE49-F238E27FC236}">
                <a16:creationId xmlns:a16="http://schemas.microsoft.com/office/drawing/2014/main" id="{42D57507-F1AF-F10F-DB18-3B6A431B4C93}"/>
              </a:ext>
            </a:extLst>
          </p:cNvPr>
          <p:cNvPicPr>
            <a:picLocks noChangeAspect="1"/>
          </p:cNvPicPr>
          <p:nvPr/>
        </p:nvPicPr>
        <p:blipFill>
          <a:blip r:embed="rId2"/>
          <a:stretch>
            <a:fillRect/>
          </a:stretch>
        </p:blipFill>
        <p:spPr>
          <a:xfrm>
            <a:off x="1176867" y="932356"/>
            <a:ext cx="12100318" cy="4234135"/>
          </a:xfrm>
          <a:prstGeom prst="rect">
            <a:avLst/>
          </a:prstGeom>
        </p:spPr>
      </p:pic>
    </p:spTree>
    <p:extLst>
      <p:ext uri="{BB962C8B-B14F-4D97-AF65-F5344CB8AC3E}">
        <p14:creationId xmlns:p14="http://schemas.microsoft.com/office/powerpoint/2010/main" val="4287117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14702" y="3056071"/>
            <a:ext cx="5159619" cy="732453"/>
          </a:xfrm>
        </p:spPr>
        <p:txBody>
          <a:bodyPr/>
          <a:lstStyle/>
          <a:p>
            <a:r>
              <a:rPr kumimoji="1" lang="zh-CN" altLang="en-US" dirty="0"/>
              <a:t>用例图</a:t>
            </a:r>
          </a:p>
        </p:txBody>
      </p:sp>
      <p:sp>
        <p:nvSpPr>
          <p:cNvPr id="3" name="文本占位符 2"/>
          <p:cNvSpPr>
            <a:spLocks noGrp="1"/>
          </p:cNvSpPr>
          <p:nvPr>
            <p:ph type="body" sz="quarter" idx="11"/>
          </p:nvPr>
        </p:nvSpPr>
        <p:spPr/>
        <p:txBody>
          <a:bodyPr/>
          <a:lstStyle/>
          <a:p>
            <a:endParaRPr kumimoji="1" lang="zh-CN" altLang="en-US" dirty="0"/>
          </a:p>
        </p:txBody>
      </p:sp>
    </p:spTree>
    <p:extLst>
      <p:ext uri="{BB962C8B-B14F-4D97-AF65-F5344CB8AC3E}">
        <p14:creationId xmlns:p14="http://schemas.microsoft.com/office/powerpoint/2010/main" val="400932480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第一PPT，www.1ppt.com">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自定义 47">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bodyPr/>
      <a:lstStyle>
        <a:defPPr marL="0" indent="0">
          <a:lnSpc>
            <a:spcPct val="130000"/>
          </a:lnSpc>
          <a:buNone/>
          <a:defRPr sz="1200" smtClean="0">
            <a:solidFill>
              <a:schemeClr val="bg1">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2274</TotalTime>
  <Words>1716</Words>
  <Application>Microsoft Office PowerPoint</Application>
  <PresentationFormat>宽屏</PresentationFormat>
  <Paragraphs>118</Paragraphs>
  <Slides>30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30</vt:i4>
      </vt:variant>
    </vt:vector>
  </HeadingPairs>
  <TitlesOfParts>
    <vt:vector size="34" baseType="lpstr">
      <vt:lpstr>Arial</vt:lpstr>
      <vt:lpstr>Calibri</vt:lpstr>
      <vt:lpstr>Segoe UI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简洁泡泡</dc:title>
  <dc:creator>第一PPT</dc:creator>
  <cp:keywords>www.1ppt.com</cp:keywords>
  <dc:description>www.1ppt.com</dc:description>
  <cp:lastModifiedBy>崔 敬文</cp:lastModifiedBy>
  <cp:revision>92</cp:revision>
  <dcterms:created xsi:type="dcterms:W3CDTF">2015-08-18T02:51:41Z</dcterms:created>
  <dcterms:modified xsi:type="dcterms:W3CDTF">2022-05-16T15:04:32Z</dcterms:modified>
</cp:coreProperties>
</file>