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61" r:id="rId4"/>
    <p:sldId id="257" r:id="rId5"/>
    <p:sldId id="264" r:id="rId6"/>
    <p:sldId id="258" r:id="rId7"/>
    <p:sldId id="267" r:id="rId8"/>
    <p:sldId id="265" r:id="rId9"/>
    <p:sldId id="263" r:id="rId10"/>
    <p:sldId id="260" r:id="rId11"/>
    <p:sldId id="268" r:id="rId12"/>
    <p:sldId id="272" r:id="rId13"/>
    <p:sldId id="273" r:id="rId14"/>
    <p:sldId id="274" r:id="rId15"/>
    <p:sldId id="277" r:id="rId16"/>
    <p:sldId id="278" r:id="rId17"/>
    <p:sldId id="281" r:id="rId18"/>
    <p:sldId id="269" r:id="rId19"/>
    <p:sldId id="282" r:id="rId20"/>
    <p:sldId id="270" r:id="rId21"/>
    <p:sldId id="271" r:id="rId22"/>
    <p:sldId id="279" r:id="rId23"/>
    <p:sldId id="28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10AC8-B13E-4BD5-8170-BBD735D7B9F9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E0622-A5E9-44AC-AE9C-BE29E9DF9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435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E0622-A5E9-44AC-AE9C-BE29E9DF980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99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027D9-D59D-C5DB-8BA9-F71957423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042102-33FA-441F-0C22-B4D0DD177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DBAE9A-53F2-AF38-883C-F65E4ACE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B824-79E4-4872-AA7C-BE09228BE5A8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96C18-6F92-3DB8-A034-80EC5E3C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0BD474-953D-3690-FA8E-63E19D27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622B-8BEA-45EC-A7BF-B56511728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31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CFD23-9843-6237-B23E-6D59FF84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F25587-A744-43BE-1D7D-ECF83B77F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175986-EDFA-0570-FBE3-8E677812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B824-79E4-4872-AA7C-BE09228BE5A8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A95A4-DF38-1B56-3B56-28AA9AE7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0A28A-D8B7-5F71-AB6F-D8147A69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622B-8BEA-45EC-A7BF-B56511728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024E9F-C3BB-AF30-3FD7-810A01BD4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64AF37-21E8-38AF-BF9E-C7C405436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134F2-096E-7FE6-5388-44476C0A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B824-79E4-4872-AA7C-BE09228BE5A8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C6BC81-C098-BC52-30B8-F1B839AB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96AE99-D2EE-7EE5-BA0F-C8B63F9C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622B-8BEA-45EC-A7BF-B56511728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07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223F9-6AD5-81D2-E3D5-8BE07E00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5BF1FF-A6E4-EE4E-E45E-5B22692E0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AA7A1-B5CB-CA6B-5946-B874B9AE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B824-79E4-4872-AA7C-BE09228BE5A8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529AD6-2C11-AE76-A793-824560DE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A7382-AE16-3823-9687-4649FF4F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622B-8BEA-45EC-A7BF-B56511728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21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C03EE-AD6D-C609-ED75-A13953BA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2970D9-7B09-69A8-A587-032278BCD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1C5E4F-5E51-F215-A2C7-FA9CD9E03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B824-79E4-4872-AA7C-BE09228BE5A8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9ED57-4077-FBB9-5D0A-9E351592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11B657-3BAD-9958-F4DA-82851002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622B-8BEA-45EC-A7BF-B56511728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87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68B6D-7635-F03B-E0F9-014F092F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139593-7F6C-A7F5-274D-4FC4FC8B9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E06261-1FAB-1BAF-732B-4DEB3971D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A53C4B-4259-6CD5-BF21-D095272B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B824-79E4-4872-AA7C-BE09228BE5A8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96F48-3107-7221-B2D6-FFE5261BA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C19B42-1958-A212-03EA-35D4F29B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622B-8BEA-45EC-A7BF-B56511728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9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29BA0-D3E5-DCA1-C739-3D26782C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FEE613-DAD1-E02A-960B-102CF6CB7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7CA3BA-F605-33A7-25C2-5EAC4EDAF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622004-F54F-DD0A-8CC0-CDADFA047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D0A9AA-F2DF-0B62-3F7C-9A4E8BBCA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1492FA-31CB-5E21-123C-4180AC48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B824-79E4-4872-AA7C-BE09228BE5A8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25A136-3885-0675-5DE0-304D3D4D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82477A-45B7-2483-4DE5-096A95CE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622B-8BEA-45EC-A7BF-B56511728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43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65A74-9CBD-1700-BD80-985CD8B6F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07FF80-6B39-B835-C385-21A059AB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B824-79E4-4872-AA7C-BE09228BE5A8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8228FB-F70E-12CA-7981-6BE0FD54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B1F84E-D53E-4C2C-0FC9-22E59FA4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622B-8BEA-45EC-A7BF-B56511728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68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84868E-A9FB-5D76-5F0E-58C1F238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B824-79E4-4872-AA7C-BE09228BE5A8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953739-504E-0B3B-40E2-48809490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4DCB99-9E5C-3845-5B72-96F2F819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622B-8BEA-45EC-A7BF-B56511728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59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F92E4-1366-AE08-DEBF-6C204AD86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9796-D389-F8E5-0DF0-2D5E128B3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F4ADA7-C411-E070-1A60-4E80D0C79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74F6BE-C807-0C7E-E179-31DC3FB0F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B824-79E4-4872-AA7C-BE09228BE5A8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C3062E-C243-F2AF-6B9A-E9FF45DD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7CF369-C806-8D33-216B-0BDA8378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622B-8BEA-45EC-A7BF-B56511728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6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8674B-3606-4A2A-D682-4E4C6C045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65D3B0-6025-5299-9586-7D95CB39E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7E2D62-CBAA-2204-0AC9-71F46E256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9FA036-4D1E-45DC-FAEE-BC88DDFE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B824-79E4-4872-AA7C-BE09228BE5A8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EA60B0-02A5-D6AD-8787-F302160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3E9828-F254-15A8-17EB-1682907F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622B-8BEA-45EC-A7BF-B56511728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13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A89252-5F1C-EFFB-9919-45409CAAF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02CEBF-DF3F-FBD0-35BC-91CC4A153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0AD94-33CE-0B4B-6170-4D5A6A5EC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9B824-79E4-4872-AA7C-BE09228BE5A8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C1ED23-D795-4636-97D1-05B201A56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992654-7CC1-1018-1C9B-0B8253543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F622B-8BEA-45EC-A7BF-B56511728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6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F40A8-71E1-174E-57EC-B8BFC2F97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2197"/>
            <a:ext cx="9144000" cy="2387600"/>
          </a:xfrm>
        </p:spPr>
        <p:txBody>
          <a:bodyPr/>
          <a:lstStyle/>
          <a:p>
            <a:r>
              <a:rPr lang="en-US" altLang="zh-CN" dirty="0"/>
              <a:t>Towards Robustness of Tensor Fusion Networks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05C35D-8F4C-3F82-BAFA-443773AFF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1994"/>
            <a:ext cx="9144000" cy="1655762"/>
          </a:xfrm>
        </p:spPr>
        <p:txBody>
          <a:bodyPr/>
          <a:lstStyle/>
          <a:p>
            <a:r>
              <a:rPr lang="en-US" altLang="zh-CN" dirty="0"/>
              <a:t>Presented by </a:t>
            </a:r>
            <a:r>
              <a:rPr lang="en-US" altLang="zh-CN" dirty="0" err="1"/>
              <a:t>Qinlin</a:t>
            </a:r>
            <a:r>
              <a:rPr lang="en-US" altLang="zh-CN" dirty="0"/>
              <a:t> He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7194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CCA31-29AB-2E97-D5E8-B8CBF333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 – Task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710BCB6-50F8-E0D9-983B-2526E4F40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347" y="1825625"/>
            <a:ext cx="7683306" cy="4351338"/>
          </a:xfrm>
        </p:spPr>
      </p:pic>
    </p:spTree>
    <p:extLst>
      <p:ext uri="{BB962C8B-B14F-4D97-AF65-F5344CB8AC3E}">
        <p14:creationId xmlns:p14="http://schemas.microsoft.com/office/powerpoint/2010/main" val="1749981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CCA31-29AB-2E97-D5E8-B8CBF333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 – Task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543C2B91-597C-2DEF-64E1-600D182EC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049" y="1825625"/>
            <a:ext cx="86719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18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44453-AA13-BA00-D4E4-88EDBFEC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 - Models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398C792-4821-2CA6-B3EB-052DF5AAE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Tensor fusion network</a:t>
            </a:r>
          </a:p>
          <a:p>
            <a:r>
              <a:rPr lang="en-US" altLang="zh-CN" dirty="0"/>
              <a:t>Efficient tensor fusion network</a:t>
            </a:r>
          </a:p>
          <a:p>
            <a:r>
              <a:rPr lang="en-US" altLang="zh-CN" dirty="0" err="1"/>
              <a:t>Concat</a:t>
            </a:r>
            <a:r>
              <a:rPr lang="en-US" altLang="zh-CN" dirty="0"/>
              <a:t> model (large and small)</a:t>
            </a:r>
          </a:p>
          <a:p>
            <a:r>
              <a:rPr lang="en-US" altLang="zh-CN" dirty="0"/>
              <a:t>Multi-</a:t>
            </a:r>
            <a:r>
              <a:rPr lang="en-US" altLang="zh-CN" dirty="0" err="1"/>
              <a:t>concat</a:t>
            </a:r>
            <a:r>
              <a:rPr lang="en-US" altLang="zh-CN" dirty="0"/>
              <a:t> model (to verify similar model arch without coupling)</a:t>
            </a:r>
          </a:p>
          <a:p>
            <a:r>
              <a:rPr lang="en-US" altLang="zh-CN" dirty="0"/>
              <a:t>Multiply model (to verify feature coupling)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2852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0E6C7-D1FE-D7D3-CBE8-DEA67EF4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 – Tensor fusion network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867860-0748-1D70-D671-8D7936174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7293" y="1825625"/>
            <a:ext cx="5637414" cy="4351338"/>
          </a:xfrm>
        </p:spPr>
      </p:pic>
    </p:spTree>
    <p:extLst>
      <p:ext uri="{BB962C8B-B14F-4D97-AF65-F5344CB8AC3E}">
        <p14:creationId xmlns:p14="http://schemas.microsoft.com/office/powerpoint/2010/main" val="3535401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0E6C7-D1FE-D7D3-CBE8-DEA67EF4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 – ETF model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A0CB36-7D2F-E9E0-717D-94CB7EAC2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4710113"/>
          </a:xfrm>
        </p:spPr>
        <p:txBody>
          <a:bodyPr/>
          <a:lstStyle/>
          <a:p>
            <a:r>
              <a:rPr lang="en-US" altLang="zh-CN" dirty="0"/>
              <a:t>Just replace the tensor fusion part with efficient method</a:t>
            </a:r>
          </a:p>
          <a:p>
            <a:pPr marL="0" indent="0">
              <a:buNone/>
            </a:pPr>
            <a:r>
              <a:rPr lang="en-US" altLang="zh-CN" dirty="0"/>
              <a:t>   (Same figure as before)</a:t>
            </a:r>
            <a:endParaRPr lang="zh-CN" altLang="en-US" dirty="0"/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378E7D62-BA80-2A88-4751-89B182A93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594" y="2570055"/>
            <a:ext cx="7458812" cy="392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7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0E6C7-D1FE-D7D3-CBE8-DEA67EF4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 – </a:t>
            </a:r>
            <a:r>
              <a:rPr lang="en-US" altLang="zh-CN" dirty="0" err="1"/>
              <a:t>Concat</a:t>
            </a:r>
            <a:r>
              <a:rPr lang="en-US" altLang="zh-CN" dirty="0"/>
              <a:t> Model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A7A918C-89D4-34DE-2303-53637B76D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0698" y="1485132"/>
            <a:ext cx="5490604" cy="5007743"/>
          </a:xfrm>
        </p:spPr>
      </p:pic>
    </p:spTree>
    <p:extLst>
      <p:ext uri="{BB962C8B-B14F-4D97-AF65-F5344CB8AC3E}">
        <p14:creationId xmlns:p14="http://schemas.microsoft.com/office/powerpoint/2010/main" val="2948686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0E6C7-D1FE-D7D3-CBE8-DEA67EF4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 – Multi-</a:t>
            </a:r>
            <a:r>
              <a:rPr lang="en-US" altLang="zh-CN" dirty="0" err="1"/>
              <a:t>Concat</a:t>
            </a:r>
            <a:r>
              <a:rPr lang="en-US" altLang="zh-CN" dirty="0"/>
              <a:t> Model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D023F1A-2A46-1091-E370-AE563A71C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2104" y="1690688"/>
            <a:ext cx="5887792" cy="4766662"/>
          </a:xfrm>
        </p:spPr>
      </p:pic>
    </p:spTree>
    <p:extLst>
      <p:ext uri="{BB962C8B-B14F-4D97-AF65-F5344CB8AC3E}">
        <p14:creationId xmlns:p14="http://schemas.microsoft.com/office/powerpoint/2010/main" val="3765329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0E6C7-D1FE-D7D3-CBE8-DEA67EF4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 – Multiply Model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FE6C7A4-D6AB-4A1F-BBD8-5E3FE30CF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8802" y="1690688"/>
            <a:ext cx="6074396" cy="5016446"/>
          </a:xfrm>
        </p:spPr>
      </p:pic>
    </p:spTree>
    <p:extLst>
      <p:ext uri="{BB962C8B-B14F-4D97-AF65-F5344CB8AC3E}">
        <p14:creationId xmlns:p14="http://schemas.microsoft.com/office/powerpoint/2010/main" val="1790052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D4EB6-6202-54D8-C997-A3FC2DC0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– Perturbation Radius Comparison</a:t>
            </a:r>
            <a:endParaRPr lang="zh-CN" altLang="en-US" dirty="0"/>
          </a:p>
        </p:txBody>
      </p:sp>
      <p:pic>
        <p:nvPicPr>
          <p:cNvPr id="9" name="内容占位符 8" descr="图表, 折线图&#10;&#10;描述已自动生成">
            <a:extLst>
              <a:ext uri="{FF2B5EF4-FFF2-40B4-BE49-F238E27FC236}">
                <a16:creationId xmlns:a16="http://schemas.microsoft.com/office/drawing/2014/main" id="{F059120A-FBF4-D017-4D5C-81887667C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618" y="1825625"/>
            <a:ext cx="7952764" cy="4351338"/>
          </a:xfrm>
        </p:spPr>
      </p:pic>
    </p:spTree>
    <p:extLst>
      <p:ext uri="{BB962C8B-B14F-4D97-AF65-F5344CB8AC3E}">
        <p14:creationId xmlns:p14="http://schemas.microsoft.com/office/powerpoint/2010/main" val="1659068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D4EB6-6202-54D8-C997-A3FC2DC0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– How to understand the figure?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DC0F08-7780-2DE8-924C-D5AB9E534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Smaller area under curve means fewer samples can be attacked</a:t>
            </a:r>
          </a:p>
          <a:p>
            <a:r>
              <a:rPr lang="en-US" altLang="zh-CN" dirty="0"/>
              <a:t>The peak of the curve means most of the samples can be attacked within this radius</a:t>
            </a:r>
            <a:endParaRPr lang="zh-CN" altLang="en-US" dirty="0"/>
          </a:p>
        </p:txBody>
      </p:sp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D83D6B34-0A15-62D8-9891-3D2F7B48B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220" y="3477915"/>
            <a:ext cx="5179559" cy="283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6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CA3B6-6B62-A188-823C-27F08193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424" y="365125"/>
            <a:ext cx="8334375" cy="1325563"/>
          </a:xfrm>
        </p:spPr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09F57-9835-354A-A973-C9024B198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9424" y="1825625"/>
            <a:ext cx="8334375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Problem formulation</a:t>
            </a:r>
          </a:p>
          <a:p>
            <a:r>
              <a:rPr lang="en-US" altLang="zh-CN" dirty="0"/>
              <a:t>Background</a:t>
            </a:r>
          </a:p>
          <a:p>
            <a:pPr lvl="1"/>
            <a:r>
              <a:rPr lang="en-US" altLang="zh-CN" dirty="0"/>
              <a:t>Tensor fusion</a:t>
            </a:r>
          </a:p>
          <a:p>
            <a:pPr lvl="1"/>
            <a:r>
              <a:rPr lang="en-US" altLang="zh-CN" dirty="0"/>
              <a:t>Robustness certification</a:t>
            </a:r>
          </a:p>
          <a:p>
            <a:r>
              <a:rPr lang="en-US" altLang="zh-CN" dirty="0"/>
              <a:t>Workflow</a:t>
            </a:r>
          </a:p>
          <a:p>
            <a:pPr lvl="1"/>
            <a:r>
              <a:rPr lang="en-US" altLang="zh-CN" dirty="0"/>
              <a:t>Choose a task</a:t>
            </a:r>
          </a:p>
          <a:p>
            <a:pPr lvl="1"/>
            <a:r>
              <a:rPr lang="en-US" altLang="zh-CN" dirty="0"/>
              <a:t>Networks</a:t>
            </a:r>
          </a:p>
          <a:p>
            <a:pPr lvl="1"/>
            <a:r>
              <a:rPr lang="en-US" altLang="zh-CN" dirty="0"/>
              <a:t>Parallel adversarial attack</a:t>
            </a:r>
          </a:p>
          <a:p>
            <a:r>
              <a:rPr lang="en-US" altLang="zh-CN" dirty="0"/>
              <a:t>Result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5294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6CB9D-8DE8-2530-2E09-E5338DC5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- Examples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52B9F7-8EDE-77A8-9719-B7E2533F6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738" y="1364315"/>
            <a:ext cx="9262524" cy="538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18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6CB9D-8DE8-2530-2E09-E5338DC5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- Examples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F3F925-C17D-CF17-8314-824BC61F5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564" y="1367142"/>
            <a:ext cx="9402872" cy="539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02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B0A9D-DDF4-D638-D811-E3144332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Why?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8845E7C-FE8F-7988-A6C1-D0E919C45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704"/>
          <a:stretch/>
        </p:blipFill>
        <p:spPr>
          <a:xfrm>
            <a:off x="440221" y="2336405"/>
            <a:ext cx="4832579" cy="329882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F6E091-284F-4989-4328-51FBD5C55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325" y="2336405"/>
            <a:ext cx="6259685" cy="32265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10DB84B-C842-0BDE-7A88-8B6834AC94D5}"/>
              </a:ext>
            </a:extLst>
          </p:cNvPr>
          <p:cNvSpPr txBox="1"/>
          <p:nvPr/>
        </p:nvSpPr>
        <p:spPr>
          <a:xfrm>
            <a:off x="1438275" y="5708134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Tensor fusion network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1641A7-6CA3-DF45-F1C2-6DB6F85A77F2}"/>
              </a:ext>
            </a:extLst>
          </p:cNvPr>
          <p:cNvSpPr txBox="1"/>
          <p:nvPr/>
        </p:nvSpPr>
        <p:spPr>
          <a:xfrm>
            <a:off x="7532972" y="5724009"/>
            <a:ext cx="322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Efficient tensor fusion network</a:t>
            </a:r>
            <a:endParaRPr lang="zh-CN" altLang="en-US" dirty="0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C47FF587-4A57-8AAC-311E-9B375728138E}"/>
              </a:ext>
            </a:extLst>
          </p:cNvPr>
          <p:cNvSpPr txBox="1">
            <a:spLocks/>
          </p:cNvSpPr>
          <p:nvPr/>
        </p:nvSpPr>
        <p:spPr>
          <a:xfrm>
            <a:off x="838200" y="1466850"/>
            <a:ext cx="10515600" cy="4710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Feature coupling</a:t>
            </a:r>
          </a:p>
        </p:txBody>
      </p:sp>
    </p:spTree>
    <p:extLst>
      <p:ext uri="{BB962C8B-B14F-4D97-AF65-F5344CB8AC3E}">
        <p14:creationId xmlns:p14="http://schemas.microsoft.com/office/powerpoint/2010/main" val="1013895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1109B-7978-EE56-ADA4-686B26FC7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Thank you for you listening!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Q&amp;A time now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12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C6264-70BF-EBA6-4A2F-57DAF1E5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Formulation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95E3D-CCD0-EC0C-37E9-920B3711D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tensor fusion operation influence the robustness of a network (increase, decrease, remain the same)?</a:t>
            </a:r>
          </a:p>
          <a:p>
            <a:pPr lvl="1"/>
            <a:r>
              <a:rPr lang="en-US" altLang="zh-CN" dirty="0"/>
              <a:t>Increase</a:t>
            </a:r>
          </a:p>
          <a:p>
            <a:r>
              <a:rPr lang="en-US" altLang="zh-CN" dirty="0"/>
              <a:t>Why does the tensor fusion operation influence the robustness that way?</a:t>
            </a:r>
          </a:p>
        </p:txBody>
      </p:sp>
    </p:spTree>
    <p:extLst>
      <p:ext uri="{BB962C8B-B14F-4D97-AF65-F5344CB8AC3E}">
        <p14:creationId xmlns:p14="http://schemas.microsoft.com/office/powerpoint/2010/main" val="180394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FC14C-7A61-1F14-9B71-26763A4B3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– Regular tensor fusion</a:t>
            </a:r>
            <a:endParaRPr lang="zh-CN" altLang="en-US" dirty="0"/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26102CBC-8105-3C08-F311-91222736D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978" y="1537278"/>
            <a:ext cx="7454043" cy="4955597"/>
          </a:xfrm>
        </p:spPr>
      </p:pic>
    </p:spTree>
    <p:extLst>
      <p:ext uri="{BB962C8B-B14F-4D97-AF65-F5344CB8AC3E}">
        <p14:creationId xmlns:p14="http://schemas.microsoft.com/office/powerpoint/2010/main" val="40542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B9D3F-4423-51CB-77D7-D477060C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– Efficient tensor fusion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3F3D148-C07E-E309-517C-47EF14DBA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702" y="1407505"/>
            <a:ext cx="9394596" cy="4940908"/>
          </a:xfrm>
        </p:spPr>
      </p:pic>
    </p:spTree>
    <p:extLst>
      <p:ext uri="{BB962C8B-B14F-4D97-AF65-F5344CB8AC3E}">
        <p14:creationId xmlns:p14="http://schemas.microsoft.com/office/powerpoint/2010/main" val="162533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1F7BE-36D2-2363-912A-A565C62F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– Robustness Certification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ADABC2-9BF0-52A0-F78C-C91CEA916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Try to attack all samples</a:t>
            </a:r>
          </a:p>
          <a:p>
            <a:pPr lvl="1"/>
            <a:r>
              <a:rPr lang="en-US" altLang="zh-CN" dirty="0"/>
              <a:t>Depending on your attack algorithm, you may miss the optimal perturbation</a:t>
            </a:r>
          </a:p>
          <a:p>
            <a:pPr lvl="1"/>
            <a:r>
              <a:rPr lang="en-US" altLang="zh-CN" dirty="0"/>
              <a:t>(Fuzz)</a:t>
            </a:r>
          </a:p>
          <a:p>
            <a:r>
              <a:rPr lang="en-US" altLang="zh-CN" dirty="0"/>
              <a:t>Discrete optimization</a:t>
            </a:r>
          </a:p>
          <a:p>
            <a:pPr lvl="1"/>
            <a:r>
              <a:rPr lang="en-US" altLang="zh-CN" dirty="0"/>
              <a:t>Accurate estimation of robust radius, very slow</a:t>
            </a:r>
          </a:p>
          <a:p>
            <a:r>
              <a:rPr lang="en-US" altLang="zh-CN" dirty="0"/>
              <a:t>Convex optimization</a:t>
            </a:r>
          </a:p>
          <a:p>
            <a:pPr lvl="1"/>
            <a:r>
              <a:rPr lang="en-US" altLang="zh-CN" dirty="0"/>
              <a:t>Vague estimation of robust radius, very fast</a:t>
            </a:r>
          </a:p>
          <a:p>
            <a:pPr lvl="1"/>
            <a:r>
              <a:rPr lang="en-US" altLang="zh-CN" dirty="0"/>
              <a:t>Accuracy depends on the relaxation method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33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522D3-CD11-1D90-F175-75724145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– Robust Radius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305D92F-0FEA-739E-DD93-E2B2BFD8C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653641" cy="4351338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A493B38-3898-2036-75AE-23E1C8D9D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161" y="1690688"/>
            <a:ext cx="465364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EE57717-2716-FFEF-3EA8-D46312A17DBD}"/>
              </a:ext>
            </a:extLst>
          </p:cNvPr>
          <p:cNvSpPr txBox="1"/>
          <p:nvPr/>
        </p:nvSpPr>
        <p:spPr>
          <a:xfrm>
            <a:off x="1675670" y="6123543"/>
            <a:ext cx="29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Not robust under this radius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868EF7-EDA2-0D32-CBD2-5D0390554C2C}"/>
              </a:ext>
            </a:extLst>
          </p:cNvPr>
          <p:cNvSpPr txBox="1"/>
          <p:nvPr/>
        </p:nvSpPr>
        <p:spPr>
          <a:xfrm>
            <a:off x="7920748" y="6123543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Robust under this radius</a:t>
            </a:r>
          </a:p>
        </p:txBody>
      </p:sp>
    </p:spTree>
    <p:extLst>
      <p:ext uri="{BB962C8B-B14F-4D97-AF65-F5344CB8AC3E}">
        <p14:creationId xmlns:p14="http://schemas.microsoft.com/office/powerpoint/2010/main" val="380713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14AFD-CD96-1A0F-1157-97BBD55C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– How to attack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1698B0-2830-5DEA-8CF2-94E1F6ECB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are many attack methods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0920ED-8923-D92B-4BF4-BED26ADE2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068" y="2551743"/>
            <a:ext cx="4009863" cy="344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8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D71D8-6A16-F5F8-DCBC-4D121FB6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 – Parallel Adversarial Attack</a:t>
            </a:r>
            <a:endParaRPr lang="zh-CN" altLang="en-US" dirty="0"/>
          </a:p>
        </p:txBody>
      </p:sp>
      <p:pic>
        <p:nvPicPr>
          <p:cNvPr id="9" name="内容占位符 8" descr="门上写着字&#10;&#10;中度可信度描述已自动生成">
            <a:extLst>
              <a:ext uri="{FF2B5EF4-FFF2-40B4-BE49-F238E27FC236}">
                <a16:creationId xmlns:a16="http://schemas.microsoft.com/office/drawing/2014/main" id="{40612E59-0B9E-9F64-A60F-C40DE3037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385" y="2127030"/>
            <a:ext cx="7979229" cy="1230131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DFA6E48-9E07-B438-D163-019FC8778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384" y="3369476"/>
            <a:ext cx="7979229" cy="41226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2274F47-2CA9-E3A4-FAEC-DD1403AB4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663" y="3360596"/>
            <a:ext cx="7981950" cy="452310"/>
          </a:xfrm>
          <a:prstGeom prst="rect">
            <a:avLst/>
          </a:prstGeom>
        </p:spPr>
      </p:pic>
      <p:pic>
        <p:nvPicPr>
          <p:cNvPr id="17" name="图片 16" descr="蓝色的门&#10;&#10;低可信度描述已自动生成">
            <a:extLst>
              <a:ext uri="{FF2B5EF4-FFF2-40B4-BE49-F238E27FC236}">
                <a16:creationId xmlns:a16="http://schemas.microsoft.com/office/drawing/2014/main" id="{2F28C6CA-20BF-A4D9-0338-8710E02A6E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663" y="4247191"/>
            <a:ext cx="7981950" cy="12287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008BC27-E341-EE89-3F63-008FB74799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663" y="3793503"/>
            <a:ext cx="7981950" cy="48577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C7C7E61-28BA-F027-6859-529E05220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662" y="3781736"/>
            <a:ext cx="7981950" cy="45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8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298</Words>
  <Application>Microsoft Office PowerPoint</Application>
  <PresentationFormat>宽屏</PresentationFormat>
  <Paragraphs>60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Towards Robustness of Tensor Fusion Networks</vt:lpstr>
      <vt:lpstr>Overview</vt:lpstr>
      <vt:lpstr>Problem Formulation</vt:lpstr>
      <vt:lpstr>Background – Regular tensor fusion</vt:lpstr>
      <vt:lpstr>Background – Efficient tensor fusion</vt:lpstr>
      <vt:lpstr>Background – Robustness Certification</vt:lpstr>
      <vt:lpstr>Background – Robust Radius</vt:lpstr>
      <vt:lpstr>Background – How to attack</vt:lpstr>
      <vt:lpstr>Workflow – Parallel Adversarial Attack</vt:lpstr>
      <vt:lpstr>Workflow – Task</vt:lpstr>
      <vt:lpstr>Workflow – Task</vt:lpstr>
      <vt:lpstr>Workflow - Models</vt:lpstr>
      <vt:lpstr>Workflow – Tensor fusion network</vt:lpstr>
      <vt:lpstr>Workflow – ETF model</vt:lpstr>
      <vt:lpstr>Workflow – Concat Model</vt:lpstr>
      <vt:lpstr>Workflow – Multi-Concat Model</vt:lpstr>
      <vt:lpstr>Workflow – Multiply Model</vt:lpstr>
      <vt:lpstr>Result – Perturbation Radius Comparison</vt:lpstr>
      <vt:lpstr>Result – How to understand the figure?</vt:lpstr>
      <vt:lpstr>Result - Examples</vt:lpstr>
      <vt:lpstr>Result - Examples</vt:lpstr>
      <vt:lpstr>Why?</vt:lpstr>
      <vt:lpstr>Thank you for you listening!  Q&amp;A time 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Robustness of Tensor Fusion Model</dc:title>
  <dc:creator>Kyr-PC</dc:creator>
  <cp:lastModifiedBy>Kyr-PC</cp:lastModifiedBy>
  <cp:revision>64</cp:revision>
  <dcterms:created xsi:type="dcterms:W3CDTF">2023-12-05T08:44:30Z</dcterms:created>
  <dcterms:modified xsi:type="dcterms:W3CDTF">2023-12-08T00:44:50Z</dcterms:modified>
</cp:coreProperties>
</file>