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8" r:id="rId4"/>
    <p:sldId id="261" r:id="rId5"/>
    <p:sldId id="262" r:id="rId6"/>
    <p:sldId id="264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D54C21"/>
    <a:srgbClr val="FF0000"/>
    <a:srgbClr val="E04D1A"/>
    <a:srgbClr val="66CCFF"/>
    <a:srgbClr val="56A6BD"/>
    <a:srgbClr val="19C0C7"/>
    <a:srgbClr val="3F3B38"/>
    <a:srgbClr val="EAD304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7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8176-A04C-485F-9689-148B34CAB59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09F0-8934-452E-87C0-1AEC523CB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7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8176-A04C-485F-9689-148B34CAB59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09F0-8934-452E-87C0-1AEC523CB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3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8176-A04C-485F-9689-148B34CAB59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09F0-8934-452E-87C0-1AEC523CB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2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8176-A04C-485F-9689-148B34CAB59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09F0-8934-452E-87C0-1AEC523CB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8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8176-A04C-485F-9689-148B34CAB59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09F0-8934-452E-87C0-1AEC523CB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3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8176-A04C-485F-9689-148B34CAB59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09F0-8934-452E-87C0-1AEC523CB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8176-A04C-485F-9689-148B34CAB59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09F0-8934-452E-87C0-1AEC523CB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8176-A04C-485F-9689-148B34CAB59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09F0-8934-452E-87C0-1AEC523CB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7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8176-A04C-485F-9689-148B34CAB59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09F0-8934-452E-87C0-1AEC523CB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8176-A04C-485F-9689-148B34CAB59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09F0-8934-452E-87C0-1AEC523CB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7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8176-A04C-485F-9689-148B34CAB59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09F0-8934-452E-87C0-1AEC523CB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3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28176-A04C-485F-9689-148B34CAB59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09F0-8934-452E-87C0-1AEC523CB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0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660" y="3832964"/>
            <a:ext cx="5994069" cy="2443064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E04D1A"/>
                </a:solidFill>
              </a:rPr>
              <a:t>Pemograman</a:t>
            </a:r>
            <a:r>
              <a:rPr lang="en-US" dirty="0" smtClean="0">
                <a:solidFill>
                  <a:srgbClr val="E04D1A"/>
                </a:solidFill>
              </a:rPr>
              <a:t> </a:t>
            </a:r>
            <a:r>
              <a:rPr lang="en-US" dirty="0" err="1" smtClean="0">
                <a:solidFill>
                  <a:srgbClr val="E04D1A"/>
                </a:solidFill>
              </a:rPr>
              <a:t>Dasar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b="1" dirty="0">
                <a:solidFill>
                  <a:srgbClr val="3F3B38"/>
                </a:solidFill>
              </a:rPr>
              <a:t>(</a:t>
            </a:r>
            <a:r>
              <a:rPr lang="en-US" sz="2200" b="1" dirty="0" err="1">
                <a:solidFill>
                  <a:srgbClr val="3F3B38"/>
                </a:solidFill>
              </a:rPr>
              <a:t>Konsep</a:t>
            </a:r>
            <a:r>
              <a:rPr lang="en-US" sz="2200" b="1" dirty="0">
                <a:solidFill>
                  <a:srgbClr val="3F3B38"/>
                </a:solidFill>
              </a:rPr>
              <a:t> </a:t>
            </a:r>
            <a:r>
              <a:rPr lang="en-US" sz="2200" b="1" dirty="0" err="1">
                <a:solidFill>
                  <a:srgbClr val="3F3B38"/>
                </a:solidFill>
              </a:rPr>
              <a:t>Algoritma</a:t>
            </a:r>
            <a:r>
              <a:rPr lang="en-US" sz="2200" b="1" dirty="0">
                <a:solidFill>
                  <a:srgbClr val="3F3B38"/>
                </a:solidFill>
              </a:rPr>
              <a:t> </a:t>
            </a:r>
            <a:r>
              <a:rPr lang="en-US" sz="2200" b="1" dirty="0" err="1">
                <a:solidFill>
                  <a:srgbClr val="3F3B38"/>
                </a:solidFill>
              </a:rPr>
              <a:t>tentang</a:t>
            </a:r>
            <a:r>
              <a:rPr lang="en-US" sz="2200" b="1" dirty="0">
                <a:solidFill>
                  <a:srgbClr val="3F3B38"/>
                </a:solidFill>
              </a:rPr>
              <a:t> </a:t>
            </a:r>
            <a:r>
              <a:rPr lang="en-US" sz="2200" b="1" dirty="0" err="1">
                <a:solidFill>
                  <a:srgbClr val="3F3B38"/>
                </a:solidFill>
              </a:rPr>
              <a:t>pencarian</a:t>
            </a:r>
            <a:r>
              <a:rPr lang="en-US" sz="2200" b="1" dirty="0">
                <a:solidFill>
                  <a:srgbClr val="3F3B38"/>
                </a:solidFill>
              </a:rPr>
              <a:t> data </a:t>
            </a:r>
            <a:r>
              <a:rPr lang="en-US" sz="2200" b="1" dirty="0" err="1">
                <a:solidFill>
                  <a:srgbClr val="3F3B38"/>
                </a:solidFill>
              </a:rPr>
              <a:t>dan</a:t>
            </a:r>
            <a:r>
              <a:rPr lang="en-US" sz="2200" b="1" dirty="0">
                <a:solidFill>
                  <a:srgbClr val="3F3B38"/>
                </a:solidFill>
              </a:rPr>
              <a:t> data flow diagram)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0575" y="689420"/>
            <a:ext cx="5524995" cy="59885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SEQUENCIAL SEARCH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0285"/>
            <a:ext cx="6686550" cy="4836678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600" b="1" dirty="0"/>
              <a:t>A. </a:t>
            </a:r>
            <a:r>
              <a:rPr lang="id-ID" sz="1600" b="1" dirty="0"/>
              <a:t>Teknik Serching</a:t>
            </a:r>
            <a:endParaRPr lang="id-ID" sz="1600" dirty="0"/>
          </a:p>
          <a:p>
            <a:pPr marL="0" indent="0">
              <a:lnSpc>
                <a:spcPct val="150000"/>
              </a:lnSpc>
              <a:buNone/>
            </a:pPr>
            <a:r>
              <a:rPr lang="id-ID" sz="1800" dirty="0"/>
              <a:t>Proses pencarian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id-ID" sz="1800" dirty="0"/>
              <a:t> menemukan harga/data tertentu didalam sekumpulan harga yang bertipe </a:t>
            </a:r>
            <a:r>
              <a:rPr lang="id-ID" sz="1800" dirty="0" smtClean="0"/>
              <a:t>sama.</a:t>
            </a:r>
            <a:r>
              <a:rPr lang="en-US" sz="1800" dirty="0" smtClean="0"/>
              <a:t> </a:t>
            </a:r>
            <a:r>
              <a:rPr lang="id-ID" sz="1800" dirty="0" smtClean="0"/>
              <a:t>Dalam </a:t>
            </a:r>
            <a:r>
              <a:rPr lang="id-ID" sz="1800" dirty="0"/>
              <a:t>proses pemrograman serching/pencarian biasanya digunakan untuk</a:t>
            </a:r>
            <a:r>
              <a:rPr lang="en-US" sz="1800" dirty="0"/>
              <a:t> :</a:t>
            </a:r>
            <a:endParaRPr lang="id-ID" sz="1800" dirty="0"/>
          </a:p>
          <a:p>
            <a:pPr marL="287338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P</a:t>
            </a:r>
            <a:r>
              <a:rPr lang="id-ID" sz="1800" dirty="0"/>
              <a:t>roses update atau penghapusan data → sebelumnya melakukan proses pencarian data.</a:t>
            </a:r>
          </a:p>
          <a:p>
            <a:pPr marL="287338" indent="-174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d-ID" sz="1800" dirty="0"/>
              <a:t>Penyisipan data pada sekumpulan data, jika data sudah ada maka proses penyisipan tidak diperkenankan. Jika data tidak ada maka proses penyisipan dilakukan  →  tujuan digunakan agar tidak terjadi duplikasi data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468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812" y="327548"/>
            <a:ext cx="7886700" cy="1325563"/>
          </a:xfrm>
        </p:spPr>
        <p:txBody>
          <a:bodyPr/>
          <a:lstStyle/>
          <a:p>
            <a:r>
              <a:rPr lang="en-US" dirty="0"/>
              <a:t>PROGRAM SEQUENCIAL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7759"/>
            <a:ext cx="6724128" cy="484920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id-ID" b="1" dirty="0"/>
              <a:t>PENCARIAN SEQUENTIAL</a:t>
            </a:r>
            <a:endParaRPr lang="id-ID" dirty="0"/>
          </a:p>
          <a:p>
            <a:pPr marL="0" indent="0">
              <a:lnSpc>
                <a:spcPct val="160000"/>
              </a:lnSpc>
              <a:buNone/>
            </a:pPr>
            <a:r>
              <a:rPr lang="id-ID" b="1" dirty="0"/>
              <a:t>Sifat sequential search :</a:t>
            </a:r>
            <a:endParaRPr lang="id-ID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id-ID" dirty="0" smtClean="0"/>
              <a:t>Merupakan </a:t>
            </a:r>
            <a:r>
              <a:rPr lang="id-ID" dirty="0"/>
              <a:t>algoritma pencarian yang sangat </a:t>
            </a:r>
            <a:r>
              <a:rPr lang="id-ID" dirty="0" smtClean="0"/>
              <a:t>sederhana.</a:t>
            </a:r>
            <a:endParaRPr lang="en-US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id-ID" dirty="0" smtClean="0"/>
              <a:t>Proses </a:t>
            </a:r>
            <a:r>
              <a:rPr lang="id-ID" dirty="0"/>
              <a:t>pencarian beruntun adalah proses membandingkan setiap elemen larik satu per satu secara beruntun, mulai dari elemen pertama sampai elemen yang dicari ditemukan dan  seluruh elemen sudah diperiksa</a:t>
            </a:r>
            <a:r>
              <a:rPr lang="id-I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SEQUENCIAL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3019"/>
            <a:ext cx="6736654" cy="47239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Algoritma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data yang </a:t>
            </a:r>
            <a:r>
              <a:rPr lang="en-US" dirty="0" err="1" smtClean="0"/>
              <a:t>ingin</a:t>
            </a:r>
            <a:r>
              <a:rPr lang="en-US" dirty="0" smtClean="0"/>
              <a:t> di </a:t>
            </a:r>
            <a:r>
              <a:rPr lang="en-US" dirty="0" err="1" smtClean="0"/>
              <a:t>inputkan</a:t>
            </a:r>
            <a:r>
              <a:rPr lang="en-US" dirty="0" smtClean="0"/>
              <a:t> (j)</a:t>
            </a:r>
          </a:p>
          <a:p>
            <a:pPr marL="0" indent="0">
              <a:buNone/>
            </a:pPr>
            <a:r>
              <a:rPr lang="ms-MY" dirty="0" smtClean="0"/>
              <a:t>2. Masukkan  data</a:t>
            </a:r>
            <a:r>
              <a:rPr lang="ms-MY" dirty="0"/>
              <a:t> </a:t>
            </a:r>
            <a:r>
              <a:rPr lang="ms-MY" dirty="0" smtClean="0"/>
              <a:t>sesuai dengan jumlah (Array[j])</a:t>
            </a:r>
            <a:endParaRPr lang="ms-MY" dirty="0"/>
          </a:p>
          <a:p>
            <a:pPr marL="0" indent="0">
              <a:buNone/>
            </a:pPr>
            <a:r>
              <a:rPr lang="ms-MY" dirty="0" smtClean="0"/>
              <a:t>3. Simpan </a:t>
            </a:r>
            <a:r>
              <a:rPr lang="ms-MY" dirty="0"/>
              <a:t>di dalam sebuah array.</a:t>
            </a:r>
          </a:p>
          <a:p>
            <a:pPr marL="0" indent="0">
              <a:buNone/>
            </a:pPr>
            <a:r>
              <a:rPr lang="ms-MY" dirty="0" smtClean="0"/>
              <a:t>4. Tentukan </a:t>
            </a:r>
            <a:r>
              <a:rPr lang="ms-MY" dirty="0"/>
              <a:t>i = 1, jumlah i = </a:t>
            </a:r>
            <a:r>
              <a:rPr lang="ms-MY" dirty="0" smtClean="0"/>
              <a:t>j.</a:t>
            </a:r>
            <a:endParaRPr lang="ms-MY" dirty="0"/>
          </a:p>
          <a:p>
            <a:pPr marL="0" indent="0">
              <a:buNone/>
            </a:pPr>
            <a:r>
              <a:rPr lang="ms-MY" dirty="0"/>
              <a:t>5</a:t>
            </a:r>
            <a:r>
              <a:rPr lang="ms-MY" dirty="0" smtClean="0"/>
              <a:t>.</a:t>
            </a:r>
            <a:r>
              <a:rPr lang="ms-MY" dirty="0"/>
              <a:t> </a:t>
            </a:r>
            <a:r>
              <a:rPr lang="ms-MY" dirty="0" smtClean="0"/>
              <a:t>Masukan </a:t>
            </a:r>
            <a:r>
              <a:rPr lang="ms-MY" dirty="0"/>
              <a:t>Nilai ke-n  ®  nilai  yang disimpan di dalam array.</a:t>
            </a:r>
          </a:p>
          <a:p>
            <a:pPr marL="0" indent="0">
              <a:buNone/>
            </a:pPr>
            <a:r>
              <a:rPr lang="ms-MY" dirty="0"/>
              <a:t>6</a:t>
            </a:r>
            <a:r>
              <a:rPr lang="ms-MY" dirty="0" smtClean="0"/>
              <a:t>.</a:t>
            </a:r>
            <a:r>
              <a:rPr lang="ms-MY" dirty="0"/>
              <a:t> </a:t>
            </a:r>
            <a:r>
              <a:rPr lang="ms-MY" dirty="0" smtClean="0"/>
              <a:t>Masukkan </a:t>
            </a:r>
            <a:r>
              <a:rPr lang="ms-MY" dirty="0"/>
              <a:t>data yang ingin dicari ® x .</a:t>
            </a:r>
          </a:p>
          <a:p>
            <a:pPr marL="0" indent="0">
              <a:buNone/>
            </a:pPr>
            <a:r>
              <a:rPr lang="ms-MY" dirty="0"/>
              <a:t>7</a:t>
            </a:r>
            <a:r>
              <a:rPr lang="ms-MY" dirty="0" smtClean="0"/>
              <a:t>.</a:t>
            </a:r>
            <a:r>
              <a:rPr lang="ms-MY" dirty="0"/>
              <a:t> </a:t>
            </a:r>
            <a:r>
              <a:rPr lang="ms-MY" dirty="0" smtClean="0"/>
              <a:t>Jika </a:t>
            </a:r>
            <a:r>
              <a:rPr lang="ms-MY" dirty="0"/>
              <a:t>Array[i] != x  maka ,  Cetak “ Data tidak ditemukan “.</a:t>
            </a:r>
          </a:p>
          <a:p>
            <a:pPr marL="0" indent="0">
              <a:buNone/>
            </a:pPr>
            <a:r>
              <a:rPr lang="ms-MY" dirty="0"/>
              <a:t>8</a:t>
            </a:r>
            <a:r>
              <a:rPr lang="ms-MY" dirty="0" smtClean="0"/>
              <a:t>.</a:t>
            </a:r>
            <a:r>
              <a:rPr lang="ms-MY" dirty="0"/>
              <a:t> </a:t>
            </a:r>
            <a:r>
              <a:rPr lang="ms-MY" dirty="0" smtClean="0"/>
              <a:t>Jika </a:t>
            </a:r>
            <a:r>
              <a:rPr lang="ms-MY" dirty="0"/>
              <a:t>Array[i] = x maka, Cetak ditemukan = i.</a:t>
            </a:r>
          </a:p>
          <a:p>
            <a:pPr marL="0" indent="0">
              <a:buNone/>
            </a:pPr>
            <a:r>
              <a:rPr lang="ms-MY" dirty="0"/>
              <a:t>9</a:t>
            </a:r>
            <a:r>
              <a:rPr lang="ms-MY" dirty="0" smtClean="0"/>
              <a:t>.</a:t>
            </a:r>
            <a:r>
              <a:rPr lang="ms-MY" dirty="0"/>
              <a:t> </a:t>
            </a:r>
            <a:r>
              <a:rPr lang="ms-MY" dirty="0" smtClean="0"/>
              <a:t>Jika </a:t>
            </a:r>
            <a:r>
              <a:rPr lang="ms-MY" dirty="0"/>
              <a:t>tidak ( Ketemu != 0) Cetak “ Data ditemukan pada indeks ke-x ”.</a:t>
            </a:r>
          </a:p>
          <a:p>
            <a:pPr marL="0" indent="0">
              <a:buNone/>
            </a:pPr>
            <a:r>
              <a:rPr lang="ms-MY" dirty="0" smtClean="0"/>
              <a:t>10.Selesai</a:t>
            </a:r>
            <a:r>
              <a:rPr lang="ms-MY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9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398" y="339001"/>
            <a:ext cx="7886700" cy="666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999250" y="1482619"/>
            <a:ext cx="1090702" cy="627017"/>
          </a:xfrm>
          <a:prstGeom prst="ellipse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Begin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96206" y="1319333"/>
            <a:ext cx="1" cy="326572"/>
          </a:xfrm>
          <a:prstGeom prst="straightConnector1">
            <a:avLst/>
          </a:prstGeom>
          <a:ln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39098" y="1645905"/>
            <a:ext cx="914400" cy="640080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 = 0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96301" y="2289245"/>
            <a:ext cx="6529" cy="424543"/>
          </a:xfrm>
          <a:prstGeom prst="straightConnector1">
            <a:avLst/>
          </a:prstGeom>
          <a:ln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2537388" y="2760023"/>
            <a:ext cx="1717636" cy="1110367"/>
          </a:xfrm>
          <a:prstGeom prst="flowChartDecision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list[</a:t>
            </a:r>
            <a:r>
              <a:rPr lang="en-US" sz="1600" dirty="0" err="1" smtClean="0"/>
              <a:t>i</a:t>
            </a:r>
            <a:r>
              <a:rPr lang="en-US" sz="1600" dirty="0" smtClean="0"/>
              <a:t>]=key?</a:t>
            </a:r>
            <a:endParaRPr lang="en-US" sz="1600" dirty="0"/>
          </a:p>
        </p:txBody>
      </p:sp>
      <p:sp>
        <p:nvSpPr>
          <p:cNvPr id="10" name="Flowchart: Decision 9"/>
          <p:cNvSpPr/>
          <p:nvPr/>
        </p:nvSpPr>
        <p:spPr>
          <a:xfrm>
            <a:off x="2574122" y="4215467"/>
            <a:ext cx="1680902" cy="812072"/>
          </a:xfrm>
          <a:prstGeom prst="flowChartDecision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</a:t>
            </a:r>
            <a:r>
              <a:rPr lang="en-US" sz="1400" dirty="0" smtClean="0"/>
              <a:t> == length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399564" y="3870390"/>
            <a:ext cx="1" cy="326572"/>
          </a:xfrm>
          <a:prstGeom prst="straightConnector1">
            <a:avLst/>
          </a:prstGeom>
          <a:ln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12996" y="5374213"/>
            <a:ext cx="979667" cy="80336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Item Not Found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414530" y="5027539"/>
            <a:ext cx="1" cy="326572"/>
          </a:xfrm>
          <a:prstGeom prst="straightConnector1">
            <a:avLst/>
          </a:prstGeom>
          <a:ln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459557" y="5464501"/>
            <a:ext cx="1018903" cy="627017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92441" y="4301463"/>
            <a:ext cx="914400" cy="640080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 =</a:t>
            </a:r>
            <a:r>
              <a:rPr lang="en-US" dirty="0" err="1" smtClean="0"/>
              <a:t>i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68121" y="2937469"/>
            <a:ext cx="1137627" cy="755475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Item Found at </a:t>
            </a:r>
            <a:r>
              <a:rPr lang="en-US" sz="1600" dirty="0" err="1" smtClean="0"/>
              <a:t>i</a:t>
            </a:r>
            <a:endParaRPr lang="en-US" sz="1600" dirty="0"/>
          </a:p>
        </p:txBody>
      </p:sp>
      <p:cxnSp>
        <p:nvCxnSpPr>
          <p:cNvPr id="25" name="Elbow Connector 24"/>
          <p:cNvCxnSpPr>
            <a:stCxn id="9" idx="1"/>
            <a:endCxn id="18" idx="0"/>
          </p:cNvCxnSpPr>
          <p:nvPr/>
        </p:nvCxnSpPr>
        <p:spPr>
          <a:xfrm rot="10800000" flipV="1">
            <a:off x="1349642" y="3315207"/>
            <a:ext cx="1187747" cy="986256"/>
          </a:xfrm>
          <a:prstGeom prst="bentConnector2">
            <a:avLst/>
          </a:prstGeom>
          <a:ln>
            <a:headEnd type="arrow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1"/>
            <a:endCxn id="18" idx="3"/>
          </p:cNvCxnSpPr>
          <p:nvPr/>
        </p:nvCxnSpPr>
        <p:spPr>
          <a:xfrm flipH="1">
            <a:off x="1806841" y="4621503"/>
            <a:ext cx="767281" cy="0"/>
          </a:xfrm>
          <a:prstGeom prst="straightConnector1">
            <a:avLst/>
          </a:prstGeom>
          <a:ln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3"/>
            <a:endCxn id="19" idx="1"/>
          </p:cNvCxnSpPr>
          <p:nvPr/>
        </p:nvCxnSpPr>
        <p:spPr>
          <a:xfrm>
            <a:off x="4255024" y="3315207"/>
            <a:ext cx="1413097" cy="12700"/>
          </a:xfrm>
          <a:prstGeom prst="bentConnector3">
            <a:avLst/>
          </a:prstGeom>
          <a:ln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flipV="1">
            <a:off x="2089951" y="1319333"/>
            <a:ext cx="1306017" cy="46374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4" idx="3"/>
            <a:endCxn id="16" idx="2"/>
          </p:cNvCxnSpPr>
          <p:nvPr/>
        </p:nvCxnSpPr>
        <p:spPr>
          <a:xfrm>
            <a:off x="3892663" y="5775896"/>
            <a:ext cx="1566894" cy="2114"/>
          </a:xfrm>
          <a:prstGeom prst="straightConnector1">
            <a:avLst/>
          </a:prstGeom>
          <a:ln>
            <a:headEnd type="arrow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09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9" grpId="0" animBg="1"/>
      <p:bldP spid="10" grpId="0" animBg="1"/>
      <p:bldP spid="14" grpId="0" animBg="1"/>
      <p:bldP spid="16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SEQUENCIAL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8279"/>
            <a:ext cx="6724128" cy="4598684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900" b="1" dirty="0"/>
              <a:t>INPUTTING DATA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Mari,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menginput</a:t>
            </a:r>
            <a:r>
              <a:rPr lang="en-US" dirty="0"/>
              <a:t> 7 </a:t>
            </a:r>
            <a:r>
              <a:rPr lang="en-US" dirty="0" err="1"/>
              <a:t>buah</a:t>
            </a:r>
            <a:r>
              <a:rPr lang="en-US" dirty="0"/>
              <a:t>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array yang </a:t>
            </a:r>
            <a:r>
              <a:rPr lang="en-US" dirty="0" err="1"/>
              <a:t>dideklrasikan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“Array</a:t>
            </a:r>
            <a:r>
              <a:rPr lang="en-US" dirty="0" smtClean="0"/>
              <a:t>”. 7</a:t>
            </a:r>
            <a:r>
              <a:rPr lang="en-US" dirty="0"/>
              <a:t>  </a:t>
            </a:r>
            <a:r>
              <a:rPr lang="en-US" dirty="0" err="1"/>
              <a:t>buah</a:t>
            </a:r>
            <a:r>
              <a:rPr lang="en-US" dirty="0"/>
              <a:t> data di </a:t>
            </a:r>
            <a:r>
              <a:rPr lang="en-US" dirty="0" err="1"/>
              <a:t>dalam</a:t>
            </a:r>
            <a:r>
              <a:rPr lang="en-US" dirty="0"/>
              <a:t> array “Array”.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 err="1"/>
              <a:t>Misal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masukkan</a:t>
            </a:r>
            <a:r>
              <a:rPr lang="en-US" dirty="0"/>
              <a:t> : 23, 56,  67 ,89, 76, 17 , 108.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 err="1"/>
              <a:t>Berarti</a:t>
            </a:r>
            <a:r>
              <a:rPr lang="en-US" dirty="0"/>
              <a:t> Array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Array[8]={ 23 , 56 , 67 , 89, 76 , 17, 108 }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 (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program I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diset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1 , </a:t>
            </a:r>
            <a:r>
              <a:rPr lang="en-US" dirty="0" err="1"/>
              <a:t>jadi</a:t>
            </a:r>
            <a:r>
              <a:rPr lang="en-US" dirty="0"/>
              <a:t> output </a:t>
            </a:r>
            <a:r>
              <a:rPr lang="en-US" dirty="0" err="1"/>
              <a:t>indeks</a:t>
            </a:r>
            <a:r>
              <a:rPr lang="en-US" dirty="0"/>
              <a:t> data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urut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yang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bukanlah</a:t>
            </a:r>
            <a:r>
              <a:rPr lang="en-US" dirty="0"/>
              <a:t> 0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9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0388"/>
            <a:ext cx="6699076" cy="5073041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 err="1" smtClean="0"/>
              <a:t>Lalu</a:t>
            </a:r>
            <a:r>
              <a:rPr lang="en-US" dirty="0"/>
              <a:t>, </a:t>
            </a:r>
            <a:r>
              <a:rPr lang="en-US" dirty="0" err="1"/>
              <a:t>setelah</a:t>
            </a:r>
            <a:r>
              <a:rPr lang="en-US" dirty="0"/>
              <a:t> data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“Array “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inputkan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array </a:t>
            </a:r>
            <a:r>
              <a:rPr lang="en-US" dirty="0" err="1"/>
              <a:t>tersebut</a:t>
            </a:r>
            <a:r>
              <a:rPr lang="en-US" dirty="0" smtClean="0"/>
              <a:t>. </a:t>
            </a: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data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smtClean="0"/>
              <a:t>89. </a:t>
            </a:r>
            <a:r>
              <a:rPr lang="en-US" dirty="0" err="1" smtClean="0"/>
              <a:t>Maka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inputkan</a:t>
            </a:r>
            <a:r>
              <a:rPr lang="en-US" dirty="0"/>
              <a:t> data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89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menelusuri</a:t>
            </a:r>
            <a:r>
              <a:rPr lang="en-US" dirty="0"/>
              <a:t> data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data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inputkan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dicari</a:t>
            </a:r>
            <a:r>
              <a:rPr lang="en-US" dirty="0"/>
              <a:t> : 89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diperiksa</a:t>
            </a:r>
            <a:r>
              <a:rPr lang="en-US" dirty="0"/>
              <a:t> : 23, 56,  67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Index </a:t>
            </a:r>
            <a:r>
              <a:rPr lang="en-US" dirty="0" err="1"/>
              <a:t>ketemu</a:t>
            </a:r>
            <a:r>
              <a:rPr lang="en-US" dirty="0"/>
              <a:t> : </a:t>
            </a:r>
            <a:r>
              <a:rPr lang="en-US" dirty="0" smtClean="0"/>
              <a:t>3 </a:t>
            </a:r>
            <a:r>
              <a:rPr lang="en-US" dirty="0" err="1" smtClean="0"/>
              <a:t>Ingat</a:t>
            </a:r>
            <a:r>
              <a:rPr lang="en-US" dirty="0" smtClean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di </a:t>
            </a:r>
            <a:r>
              <a:rPr lang="en-US" dirty="0" err="1"/>
              <a:t>standarkan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indeks-1 </a:t>
            </a:r>
            <a:r>
              <a:rPr lang="en-US" dirty="0" err="1"/>
              <a:t>bukan</a:t>
            </a:r>
            <a:r>
              <a:rPr lang="en-US" dirty="0"/>
              <a:t> indeks-0.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4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8" y="1515324"/>
            <a:ext cx="6937070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disimpulkan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tehnik</a:t>
            </a:r>
            <a:r>
              <a:rPr lang="en-US" dirty="0"/>
              <a:t> </a:t>
            </a:r>
            <a:r>
              <a:rPr lang="en-US" dirty="0" err="1"/>
              <a:t>Sequencial</a:t>
            </a:r>
            <a:r>
              <a:rPr lang="en-US" dirty="0"/>
              <a:t> search </a:t>
            </a:r>
            <a:r>
              <a:rPr lang="en-US" dirty="0" err="1"/>
              <a:t>ialah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tehnik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pencari</a:t>
            </a:r>
            <a:r>
              <a:rPr lang="en-US" dirty="0"/>
              <a:t> / search engine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google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5037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80008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</TotalTime>
  <Words>268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Pemograman Dasar (Konsep Algoritma tentang pencarian data dan data flow diagram) </vt:lpstr>
      <vt:lpstr>PROGRAM SEQUENCIAL SEARCH </vt:lpstr>
      <vt:lpstr>PROGRAM SEQUENCIAL SEARCH</vt:lpstr>
      <vt:lpstr>PROGRAM SEQUENCIAL SEARCH</vt:lpstr>
      <vt:lpstr>Flowchart</vt:lpstr>
      <vt:lpstr>PROGRAM SEQUENCIAL SEARCH</vt:lpstr>
      <vt:lpstr>SEARCHING DATA</vt:lpstr>
      <vt:lpstr>Kesimpulan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Pemograman Dasar (Konsep Algoritma tentang pencarian data dan data flow diagram)</dc:title>
  <dc:creator>gitacahya</dc:creator>
  <cp:lastModifiedBy>Kharismauli</cp:lastModifiedBy>
  <cp:revision>21</cp:revision>
  <dcterms:created xsi:type="dcterms:W3CDTF">2015-03-13T06:58:45Z</dcterms:created>
  <dcterms:modified xsi:type="dcterms:W3CDTF">2015-03-13T17:38:06Z</dcterms:modified>
</cp:coreProperties>
</file>