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"/>
  </p:notesMasterIdLst>
  <p:sldIdLst>
    <p:sldId id="488" r:id="rId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073E0"/>
    <a:srgbClr val="C7EF01"/>
    <a:srgbClr val="FF006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1517" autoAdjust="0"/>
  </p:normalViewPr>
  <p:slideViewPr>
    <p:cSldViewPr>
      <p:cViewPr varScale="1">
        <p:scale>
          <a:sx n="95" d="100"/>
          <a:sy n="95" d="100"/>
        </p:scale>
        <p:origin x="198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85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pPr>
              <a:defRPr/>
            </a:pPr>
            <a:fld id="{2157CCE6-6AC1-4992-81C9-05040DE9B6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457200" y="998538"/>
            <a:ext cx="8153400" cy="1600200"/>
            <a:chOff x="288" y="629"/>
            <a:chExt cx="5136" cy="1008"/>
          </a:xfrm>
        </p:grpSpPr>
        <p:sp>
          <p:nvSpPr>
            <p:cNvPr id="5" name="Arc 3"/>
            <p:cNvSpPr>
              <a:spLocks/>
            </p:cNvSpPr>
            <p:nvPr/>
          </p:nvSpPr>
          <p:spPr bwMode="auto">
            <a:xfrm>
              <a:off x="3621" y="629"/>
              <a:ext cx="1803" cy="1008"/>
            </a:xfrm>
            <a:custGeom>
              <a:avLst/>
              <a:gdLst>
                <a:gd name="T0" fmla="*/ 0 w 21600"/>
                <a:gd name="T1" fmla="*/ 0 h 43200"/>
                <a:gd name="T2" fmla="*/ 0 w 21600"/>
                <a:gd name="T3" fmla="*/ 0 h 43200"/>
                <a:gd name="T4" fmla="*/ 0 w 21600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6633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Arc 4"/>
            <p:cNvSpPr>
              <a:spLocks/>
            </p:cNvSpPr>
            <p:nvPr/>
          </p:nvSpPr>
          <p:spPr bwMode="auto">
            <a:xfrm>
              <a:off x="3575" y="733"/>
              <a:ext cx="1803" cy="800"/>
            </a:xfrm>
            <a:custGeom>
              <a:avLst/>
              <a:gdLst>
                <a:gd name="T0" fmla="*/ 0 w 21600"/>
                <a:gd name="T1" fmla="*/ 0 h 43200"/>
                <a:gd name="T2" fmla="*/ 0 w 21600"/>
                <a:gd name="T3" fmla="*/ 0 h 43200"/>
                <a:gd name="T4" fmla="*/ 0 w 21600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8944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Arc 5"/>
            <p:cNvSpPr>
              <a:spLocks/>
            </p:cNvSpPr>
            <p:nvPr/>
          </p:nvSpPr>
          <p:spPr bwMode="auto">
            <a:xfrm>
              <a:off x="3548" y="872"/>
              <a:ext cx="1802" cy="522"/>
            </a:xfrm>
            <a:custGeom>
              <a:avLst/>
              <a:gdLst>
                <a:gd name="T0" fmla="*/ 0 w 21600"/>
                <a:gd name="T1" fmla="*/ 0 h 43200"/>
                <a:gd name="T2" fmla="*/ 0 w 21600"/>
                <a:gd name="T3" fmla="*/ 0 h 43200"/>
                <a:gd name="T4" fmla="*/ 0 w 21600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B75B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288" y="1076"/>
              <a:ext cx="4988" cy="104"/>
            </a:xfrm>
            <a:prstGeom prst="roundRect">
              <a:avLst>
                <a:gd name="adj" fmla="val 49995"/>
              </a:avLst>
            </a:prstGeom>
            <a:gradFill rotWithShape="0"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endParaRPr lang="zh-CN" altLang="zh-CN" sz="2400"/>
            </a:p>
          </p:txBody>
        </p:sp>
      </p:grpSp>
      <p:sp>
        <p:nvSpPr>
          <p:cNvPr id="410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zh-CN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CC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CC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CC"/>
                </a:solidFill>
              </a:defRPr>
            </a:lvl1pPr>
          </a:lstStyle>
          <a:p>
            <a:pPr>
              <a:defRPr/>
            </a:pPr>
            <a:fld id="{EBA61867-AABC-47F9-A05F-E061E0116C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759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4337F2-3AFE-42E4-BB5C-FFA2C463F6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4422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85C81C-6EC3-4835-857F-6526A41838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5431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2280FE-9F71-483E-A099-519A95AE0E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9809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F68F4-1CBB-4FE3-B588-57626FCFB2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40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D54CE1-6C9E-4E03-8230-924B7F3AD2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6093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6D341-4922-493D-8F6B-60C3493F3C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274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3864F4-487F-4AC9-8FF0-2C8DB1814C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1614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AC7CB-55F3-49D9-9B3B-4698602263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6137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01E46-6428-4B32-AF96-6263589DA6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8682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B6D55B-421C-42F8-936C-E2272E7DE0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6730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0C7156-685A-437E-8A8B-965644A3B6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2286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457200" y="998538"/>
            <a:ext cx="8153400" cy="1600200"/>
            <a:chOff x="288" y="629"/>
            <a:chExt cx="5136" cy="1008"/>
          </a:xfrm>
        </p:grpSpPr>
        <p:sp>
          <p:nvSpPr>
            <p:cNvPr id="1032" name="Arc 3"/>
            <p:cNvSpPr>
              <a:spLocks/>
            </p:cNvSpPr>
            <p:nvPr/>
          </p:nvSpPr>
          <p:spPr bwMode="auto">
            <a:xfrm>
              <a:off x="3621" y="629"/>
              <a:ext cx="1803" cy="1008"/>
            </a:xfrm>
            <a:custGeom>
              <a:avLst/>
              <a:gdLst>
                <a:gd name="T0" fmla="*/ 0 w 21600"/>
                <a:gd name="T1" fmla="*/ 0 h 43200"/>
                <a:gd name="T2" fmla="*/ 0 w 21600"/>
                <a:gd name="T3" fmla="*/ 0 h 43200"/>
                <a:gd name="T4" fmla="*/ 0 w 21600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6633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" name="Arc 4"/>
            <p:cNvSpPr>
              <a:spLocks/>
            </p:cNvSpPr>
            <p:nvPr/>
          </p:nvSpPr>
          <p:spPr bwMode="auto">
            <a:xfrm>
              <a:off x="3575" y="733"/>
              <a:ext cx="1803" cy="800"/>
            </a:xfrm>
            <a:custGeom>
              <a:avLst/>
              <a:gdLst>
                <a:gd name="T0" fmla="*/ 0 w 21600"/>
                <a:gd name="T1" fmla="*/ 0 h 43200"/>
                <a:gd name="T2" fmla="*/ 0 w 21600"/>
                <a:gd name="T3" fmla="*/ 0 h 43200"/>
                <a:gd name="T4" fmla="*/ 0 w 21600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8944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" name="Arc 5"/>
            <p:cNvSpPr>
              <a:spLocks/>
            </p:cNvSpPr>
            <p:nvPr/>
          </p:nvSpPr>
          <p:spPr bwMode="auto">
            <a:xfrm>
              <a:off x="3548" y="872"/>
              <a:ext cx="1802" cy="522"/>
            </a:xfrm>
            <a:custGeom>
              <a:avLst/>
              <a:gdLst>
                <a:gd name="T0" fmla="*/ 0 w 21600"/>
                <a:gd name="T1" fmla="*/ 0 h 43200"/>
                <a:gd name="T2" fmla="*/ 0 w 21600"/>
                <a:gd name="T3" fmla="*/ 0 h 43200"/>
                <a:gd name="T4" fmla="*/ 0 w 21600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B75B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" name="AutoShape 6"/>
            <p:cNvSpPr>
              <a:spLocks noChangeArrowheads="1"/>
            </p:cNvSpPr>
            <p:nvPr/>
          </p:nvSpPr>
          <p:spPr bwMode="auto">
            <a:xfrm>
              <a:off x="288" y="1076"/>
              <a:ext cx="4988" cy="104"/>
            </a:xfrm>
            <a:prstGeom prst="roundRect">
              <a:avLst>
                <a:gd name="adj" fmla="val 49995"/>
              </a:avLst>
            </a:prstGeom>
            <a:gradFill rotWithShape="0"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endParaRPr lang="zh-CN" altLang="zh-CN" sz="2400"/>
            </a:p>
          </p:txBody>
        </p: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buClrTx/>
              <a:buFontTx/>
              <a:buNone/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buClrTx/>
              <a:buFontTx/>
              <a:buNone/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buClrTx/>
              <a:buFontTx/>
              <a:buNone/>
              <a:defRPr sz="1400"/>
            </a:lvl1pPr>
          </a:lstStyle>
          <a:p>
            <a:pPr>
              <a:defRPr/>
            </a:pPr>
            <a:fld id="{EF53EA88-B628-4D94-8E3F-EF462D2FD7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56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3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3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3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3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3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3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3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3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2EF80A-D0BB-4F11-9EB4-EF81B93B3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916832"/>
            <a:ext cx="8568952" cy="417646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请自行设计并完成以下仿真实验：</a:t>
            </a:r>
            <a:endParaRPr lang="en-US" altLang="zh-CN" sz="2400" dirty="0"/>
          </a:p>
          <a:p>
            <a:pPr marL="514350" indent="-514350">
              <a:buAutoNum type="arabicPeriod"/>
            </a:pPr>
            <a:r>
              <a:rPr lang="zh-CN" altLang="en-US" sz="2400" dirty="0"/>
              <a:t>产生离散白噪声信号，并验证所产生的信号是否为白噪声；</a:t>
            </a:r>
            <a:endParaRPr lang="en-US" altLang="zh-CN" sz="2400" dirty="0"/>
          </a:p>
          <a:p>
            <a:pPr marL="514350" indent="-514350">
              <a:buAutoNum type="arabicPeriod"/>
            </a:pPr>
            <a:r>
              <a:rPr lang="zh-CN" altLang="en-US" sz="2400" dirty="0"/>
              <a:t>产生离散有色噪声信号，并用通过实验说明其与在噪声的区别；</a:t>
            </a:r>
            <a:endParaRPr lang="en-US" altLang="zh-CN" sz="2400" dirty="0"/>
          </a:p>
          <a:p>
            <a:pPr marL="514350" indent="-514350">
              <a:buAutoNum type="arabicPeriod"/>
            </a:pPr>
            <a:r>
              <a:rPr lang="zh-CN" altLang="en-US" sz="2400" dirty="0"/>
              <a:t>设计并产生</a:t>
            </a:r>
            <a:r>
              <a:rPr lang="en-US" altLang="zh-CN" sz="2400" dirty="0"/>
              <a:t>M</a:t>
            </a:r>
            <a:r>
              <a:rPr lang="zh-CN" altLang="en-US" sz="2400" dirty="0"/>
              <a:t>序列，并通过实验说明其与白噪声的关系；</a:t>
            </a:r>
            <a:endParaRPr lang="en-US" altLang="zh-CN" sz="2400" dirty="0"/>
          </a:p>
          <a:p>
            <a:pPr marL="514350" indent="-514350">
              <a:buAutoNum type="arabicPeriod"/>
            </a:pPr>
            <a:r>
              <a:rPr lang="zh-CN" altLang="en-US" sz="2400" dirty="0"/>
              <a:t>设计</a:t>
            </a:r>
            <a:r>
              <a:rPr lang="en-US" altLang="zh-CN" sz="2400" dirty="0"/>
              <a:t>ARX</a:t>
            </a:r>
            <a:r>
              <a:rPr lang="zh-CN" altLang="en-US" sz="2400" dirty="0"/>
              <a:t>系统，产生仿真数据，计算一步最优预测信号，并通过实验比较最优预测与其它预测方案相比的优点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请在实验报告中对实验方案和</a:t>
            </a:r>
            <a:r>
              <a:rPr lang="zh-CN" altLang="en-US" sz="2400"/>
              <a:t>结果进行适当的介绍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26818704"/>
      </p:ext>
    </p:extLst>
  </p:cSld>
  <p:clrMapOvr>
    <a:masterClrMapping/>
  </p:clrMapOvr>
</p:sld>
</file>

<file path=ppt/theme/theme1.xml><?xml version="1.0" encoding="utf-8"?>
<a:theme xmlns:a="http://schemas.openxmlformats.org/drawingml/2006/main" name="彗星型模板">
  <a:themeElements>
    <a:clrScheme name="彗星型模板 1">
      <a:dk1>
        <a:srgbClr val="5F5F5F"/>
      </a:dk1>
      <a:lt1>
        <a:srgbClr val="FFFFCC"/>
      </a:lt1>
      <a:dk2>
        <a:srgbClr val="000000"/>
      </a:dk2>
      <a:lt2>
        <a:srgbClr val="FFCC66"/>
      </a:lt2>
      <a:accent1>
        <a:srgbClr val="FF9933"/>
      </a:accent1>
      <a:accent2>
        <a:srgbClr val="CC0066"/>
      </a:accent2>
      <a:accent3>
        <a:srgbClr val="AAAAAA"/>
      </a:accent3>
      <a:accent4>
        <a:srgbClr val="DADAAE"/>
      </a:accent4>
      <a:accent5>
        <a:srgbClr val="FFCAAD"/>
      </a:accent5>
      <a:accent6>
        <a:srgbClr val="B9005C"/>
      </a:accent6>
      <a:hlink>
        <a:srgbClr val="CC00CC"/>
      </a:hlink>
      <a:folHlink>
        <a:srgbClr val="990099"/>
      </a:folHlink>
    </a:clrScheme>
    <a:fontScheme name="彗星型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2"/>
          </a:buClr>
          <a:buSzTx/>
          <a:buFontTx/>
          <a:buChar char="•"/>
          <a:tabLst/>
          <a:defRPr kumimoji="1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2"/>
          </a:buClr>
          <a:buSzTx/>
          <a:buFontTx/>
          <a:buChar char="•"/>
          <a:tabLst/>
          <a:defRPr kumimoji="1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彗星型模板 1">
        <a:dk1>
          <a:srgbClr val="5F5F5F"/>
        </a:dk1>
        <a:lt1>
          <a:srgbClr val="FFFFCC"/>
        </a:lt1>
        <a:dk2>
          <a:srgbClr val="000000"/>
        </a:dk2>
        <a:lt2>
          <a:srgbClr val="FFCC66"/>
        </a:lt2>
        <a:accent1>
          <a:srgbClr val="FF9933"/>
        </a:accent1>
        <a:accent2>
          <a:srgbClr val="CC0066"/>
        </a:accent2>
        <a:accent3>
          <a:srgbClr val="AAAAAA"/>
        </a:accent3>
        <a:accent4>
          <a:srgbClr val="DADAAE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彗星型模板 2">
        <a:dk1>
          <a:srgbClr val="000000"/>
        </a:dk1>
        <a:lt1>
          <a:srgbClr val="FFFFFF"/>
        </a:lt1>
        <a:dk2>
          <a:srgbClr val="FF9900"/>
        </a:dk2>
        <a:lt2>
          <a:srgbClr val="5F5F5F"/>
        </a:lt2>
        <a:accent1>
          <a:srgbClr val="FF9933"/>
        </a:accent1>
        <a:accent2>
          <a:srgbClr val="CC0066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彗星型模板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Office\Templates\演示文稿设计\彗星型模板.pot</Template>
  <TotalTime>12122</TotalTime>
  <Words>99</Words>
  <Application>Microsoft Office PowerPoint</Application>
  <PresentationFormat>全屏显示(4:3)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宋体</vt:lpstr>
      <vt:lpstr>Times New Roman</vt:lpstr>
      <vt:lpstr>彗星型模板</vt:lpstr>
      <vt:lpstr>PowerPoint 演示文稿</vt:lpstr>
    </vt:vector>
  </TitlesOfParts>
  <Company>Tsinghua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Ye Hao</dc:creator>
  <cp:lastModifiedBy>YeHao</cp:lastModifiedBy>
  <cp:revision>3122</cp:revision>
  <dcterms:created xsi:type="dcterms:W3CDTF">2000-01-18T14:25:29Z</dcterms:created>
  <dcterms:modified xsi:type="dcterms:W3CDTF">2023-10-17T12:16:06Z</dcterms:modified>
</cp:coreProperties>
</file>