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5"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FA2F1-4D0E-9646-45AB-0D60A769A976}" v="13" dt="2022-04-11T18:39:26.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33"/>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C39D7F-4802-D945-BAB1-A559E54BE4E3}" type="doc">
      <dgm:prSet loTypeId="urn:microsoft.com/office/officeart/2005/8/layout/pyramid2" loCatId="list" qsTypeId="urn:microsoft.com/office/officeart/2005/8/quickstyle/3d3" qsCatId="3D" csTypeId="urn:microsoft.com/office/officeart/2005/8/colors/colorful3" csCatId="colorful" phldr="1"/>
      <dgm:spPr/>
      <dgm:t>
        <a:bodyPr/>
        <a:lstStyle/>
        <a:p>
          <a:endParaRPr lang="en-US"/>
        </a:p>
      </dgm:t>
    </dgm:pt>
    <dgm:pt modelId="{4B824B0E-A39B-6540-AC3F-E5CE65C494DF}">
      <dgm:prSet/>
      <dgm:spPr/>
      <dgm:t>
        <a:bodyPr/>
        <a:lstStyle/>
        <a:p>
          <a:r>
            <a:rPr lang="en-CA" dirty="0"/>
            <a:t>Team Members</a:t>
          </a:r>
        </a:p>
      </dgm:t>
    </dgm:pt>
    <dgm:pt modelId="{B4CBEDCF-6334-4545-8F59-5477542D002F}" type="parTrans" cxnId="{E52925A6-D0F2-AE42-B619-1C4878AC40A9}">
      <dgm:prSet/>
      <dgm:spPr/>
      <dgm:t>
        <a:bodyPr/>
        <a:lstStyle/>
        <a:p>
          <a:endParaRPr lang="en-US"/>
        </a:p>
      </dgm:t>
    </dgm:pt>
    <dgm:pt modelId="{1F6135AA-E087-D442-A05C-FFF1BD0359D8}" type="sibTrans" cxnId="{E52925A6-D0F2-AE42-B619-1C4878AC40A9}">
      <dgm:prSet/>
      <dgm:spPr/>
      <dgm:t>
        <a:bodyPr/>
        <a:lstStyle/>
        <a:p>
          <a:endParaRPr lang="en-US"/>
        </a:p>
      </dgm:t>
    </dgm:pt>
    <dgm:pt modelId="{552CCFFA-586A-A842-992E-3F54A90E3B85}">
      <dgm:prSet/>
      <dgm:spPr/>
      <dgm:t>
        <a:bodyPr/>
        <a:lstStyle/>
        <a:p>
          <a:r>
            <a:rPr lang="en-US" dirty="0"/>
            <a:t>Roles and Responsibilities</a:t>
          </a:r>
        </a:p>
      </dgm:t>
    </dgm:pt>
    <dgm:pt modelId="{2BEE7A1A-8F52-7141-9B7F-7EEA2BD5C755}" type="parTrans" cxnId="{AB3A48A2-EC7C-4E4F-88CE-F02C9E4105A1}">
      <dgm:prSet/>
      <dgm:spPr/>
      <dgm:t>
        <a:bodyPr/>
        <a:lstStyle/>
        <a:p>
          <a:endParaRPr lang="en-US"/>
        </a:p>
      </dgm:t>
    </dgm:pt>
    <dgm:pt modelId="{0DFFE8F5-F58A-B844-A2BB-4CC47BE1AB95}" type="sibTrans" cxnId="{AB3A48A2-EC7C-4E4F-88CE-F02C9E4105A1}">
      <dgm:prSet/>
      <dgm:spPr/>
      <dgm:t>
        <a:bodyPr/>
        <a:lstStyle/>
        <a:p>
          <a:endParaRPr lang="en-US"/>
        </a:p>
      </dgm:t>
    </dgm:pt>
    <dgm:pt modelId="{C4E1B8A2-6D09-CE4C-8707-83FC013CBBA4}">
      <dgm:prSet/>
      <dgm:spPr/>
      <dgm:t>
        <a:bodyPr/>
        <a:lstStyle/>
        <a:p>
          <a:r>
            <a:rPr lang="en-US" dirty="0"/>
            <a:t>Expectations</a:t>
          </a:r>
        </a:p>
      </dgm:t>
    </dgm:pt>
    <dgm:pt modelId="{756F4C60-BB05-1344-BE7A-8835340C1C79}" type="parTrans" cxnId="{530BD6FD-CE77-4544-8209-32D26A114DE2}">
      <dgm:prSet/>
      <dgm:spPr/>
      <dgm:t>
        <a:bodyPr/>
        <a:lstStyle/>
        <a:p>
          <a:endParaRPr lang="en-US"/>
        </a:p>
      </dgm:t>
    </dgm:pt>
    <dgm:pt modelId="{882DE0FE-1B74-AB47-8B10-E2749C8A0760}" type="sibTrans" cxnId="{530BD6FD-CE77-4544-8209-32D26A114DE2}">
      <dgm:prSet/>
      <dgm:spPr/>
      <dgm:t>
        <a:bodyPr/>
        <a:lstStyle/>
        <a:p>
          <a:endParaRPr lang="en-US"/>
        </a:p>
      </dgm:t>
    </dgm:pt>
    <dgm:pt modelId="{AB2CA657-ABB4-1C49-AACF-F6CE250A477D}" type="pres">
      <dgm:prSet presAssocID="{7DC39D7F-4802-D945-BAB1-A559E54BE4E3}" presName="compositeShape" presStyleCnt="0">
        <dgm:presLayoutVars>
          <dgm:dir/>
          <dgm:resizeHandles/>
        </dgm:presLayoutVars>
      </dgm:prSet>
      <dgm:spPr/>
    </dgm:pt>
    <dgm:pt modelId="{0A9B8266-F5DB-374B-877B-CDEE8D57C2FD}" type="pres">
      <dgm:prSet presAssocID="{7DC39D7F-4802-D945-BAB1-A559E54BE4E3}" presName="pyramid" presStyleLbl="node1" presStyleIdx="0" presStyleCnt="1"/>
      <dgm:spPr/>
    </dgm:pt>
    <dgm:pt modelId="{9AAC317A-CFDB-934A-B24A-69157704383A}" type="pres">
      <dgm:prSet presAssocID="{7DC39D7F-4802-D945-BAB1-A559E54BE4E3}" presName="theList" presStyleCnt="0"/>
      <dgm:spPr/>
    </dgm:pt>
    <dgm:pt modelId="{892C95DC-DD95-3542-A44D-F40A74934707}" type="pres">
      <dgm:prSet presAssocID="{4B824B0E-A39B-6540-AC3F-E5CE65C494DF}" presName="aNode" presStyleLbl="fgAcc1" presStyleIdx="0" presStyleCnt="3">
        <dgm:presLayoutVars>
          <dgm:bulletEnabled val="1"/>
        </dgm:presLayoutVars>
      </dgm:prSet>
      <dgm:spPr/>
    </dgm:pt>
    <dgm:pt modelId="{14499952-02E5-064A-9672-C13F5AC857E3}" type="pres">
      <dgm:prSet presAssocID="{4B824B0E-A39B-6540-AC3F-E5CE65C494DF}" presName="aSpace" presStyleCnt="0"/>
      <dgm:spPr/>
    </dgm:pt>
    <dgm:pt modelId="{CC4718AF-667D-E340-A3B4-569DCA325BCB}" type="pres">
      <dgm:prSet presAssocID="{C4E1B8A2-6D09-CE4C-8707-83FC013CBBA4}" presName="aNode" presStyleLbl="fgAcc1" presStyleIdx="1" presStyleCnt="3" custLinFactY="110788" custLinFactNeighborX="0" custLinFactNeighborY="200000">
        <dgm:presLayoutVars>
          <dgm:bulletEnabled val="1"/>
        </dgm:presLayoutVars>
      </dgm:prSet>
      <dgm:spPr/>
    </dgm:pt>
    <dgm:pt modelId="{72F1F820-8B7F-164B-A897-85DD380747D1}" type="pres">
      <dgm:prSet presAssocID="{C4E1B8A2-6D09-CE4C-8707-83FC013CBBA4}" presName="aSpace" presStyleCnt="0"/>
      <dgm:spPr/>
    </dgm:pt>
    <dgm:pt modelId="{8C7D02C3-491C-EC4B-A639-23D2C9BBEE67}" type="pres">
      <dgm:prSet presAssocID="{552CCFFA-586A-A842-992E-3F54A90E3B85}" presName="aNode" presStyleLbl="fgAcc1" presStyleIdx="2" presStyleCnt="3" custLinFactY="-87515" custLinFactNeighborX="-1545" custLinFactNeighborY="-100000">
        <dgm:presLayoutVars>
          <dgm:bulletEnabled val="1"/>
        </dgm:presLayoutVars>
      </dgm:prSet>
      <dgm:spPr/>
    </dgm:pt>
    <dgm:pt modelId="{17EAF80C-CD41-7140-9B46-CEB608A1E438}" type="pres">
      <dgm:prSet presAssocID="{552CCFFA-586A-A842-992E-3F54A90E3B85}" presName="aSpace" presStyleCnt="0"/>
      <dgm:spPr/>
    </dgm:pt>
  </dgm:ptLst>
  <dgm:cxnLst>
    <dgm:cxn modelId="{3A8C832E-2575-494B-8815-D0E288E039EC}" type="presOf" srcId="{C4E1B8A2-6D09-CE4C-8707-83FC013CBBA4}" destId="{CC4718AF-667D-E340-A3B4-569DCA325BCB}" srcOrd="0" destOrd="0" presId="urn:microsoft.com/office/officeart/2005/8/layout/pyramid2"/>
    <dgm:cxn modelId="{774F093B-4FEC-0F4F-B735-F0738695D77E}" type="presOf" srcId="{7DC39D7F-4802-D945-BAB1-A559E54BE4E3}" destId="{AB2CA657-ABB4-1C49-AACF-F6CE250A477D}" srcOrd="0" destOrd="0" presId="urn:microsoft.com/office/officeart/2005/8/layout/pyramid2"/>
    <dgm:cxn modelId="{DB08CEA1-078C-5A46-971A-9E59FF81F4B0}" type="presOf" srcId="{552CCFFA-586A-A842-992E-3F54A90E3B85}" destId="{8C7D02C3-491C-EC4B-A639-23D2C9BBEE67}" srcOrd="0" destOrd="0" presId="urn:microsoft.com/office/officeart/2005/8/layout/pyramid2"/>
    <dgm:cxn modelId="{AB3A48A2-EC7C-4E4F-88CE-F02C9E4105A1}" srcId="{7DC39D7F-4802-D945-BAB1-A559E54BE4E3}" destId="{552CCFFA-586A-A842-992E-3F54A90E3B85}" srcOrd="2" destOrd="0" parTransId="{2BEE7A1A-8F52-7141-9B7F-7EEA2BD5C755}" sibTransId="{0DFFE8F5-F58A-B844-A2BB-4CC47BE1AB95}"/>
    <dgm:cxn modelId="{E52925A6-D0F2-AE42-B619-1C4878AC40A9}" srcId="{7DC39D7F-4802-D945-BAB1-A559E54BE4E3}" destId="{4B824B0E-A39B-6540-AC3F-E5CE65C494DF}" srcOrd="0" destOrd="0" parTransId="{B4CBEDCF-6334-4545-8F59-5477542D002F}" sibTransId="{1F6135AA-E087-D442-A05C-FFF1BD0359D8}"/>
    <dgm:cxn modelId="{55BB7EDD-DBF5-E44D-B5B5-CEB9FF35A896}" type="presOf" srcId="{4B824B0E-A39B-6540-AC3F-E5CE65C494DF}" destId="{892C95DC-DD95-3542-A44D-F40A74934707}" srcOrd="0" destOrd="0" presId="urn:microsoft.com/office/officeart/2005/8/layout/pyramid2"/>
    <dgm:cxn modelId="{530BD6FD-CE77-4544-8209-32D26A114DE2}" srcId="{7DC39D7F-4802-D945-BAB1-A559E54BE4E3}" destId="{C4E1B8A2-6D09-CE4C-8707-83FC013CBBA4}" srcOrd="1" destOrd="0" parTransId="{756F4C60-BB05-1344-BE7A-8835340C1C79}" sibTransId="{882DE0FE-1B74-AB47-8B10-E2749C8A0760}"/>
    <dgm:cxn modelId="{7E90DC89-EEC4-2945-8FA8-06C7B1AF8766}" type="presParOf" srcId="{AB2CA657-ABB4-1C49-AACF-F6CE250A477D}" destId="{0A9B8266-F5DB-374B-877B-CDEE8D57C2FD}" srcOrd="0" destOrd="0" presId="urn:microsoft.com/office/officeart/2005/8/layout/pyramid2"/>
    <dgm:cxn modelId="{4257C04C-1EC9-4F4B-8971-FEFDBB9A2FFC}" type="presParOf" srcId="{AB2CA657-ABB4-1C49-AACF-F6CE250A477D}" destId="{9AAC317A-CFDB-934A-B24A-69157704383A}" srcOrd="1" destOrd="0" presId="urn:microsoft.com/office/officeart/2005/8/layout/pyramid2"/>
    <dgm:cxn modelId="{358D3B78-3EF3-5A44-AA14-6E979D056B77}" type="presParOf" srcId="{9AAC317A-CFDB-934A-B24A-69157704383A}" destId="{892C95DC-DD95-3542-A44D-F40A74934707}" srcOrd="0" destOrd="0" presId="urn:microsoft.com/office/officeart/2005/8/layout/pyramid2"/>
    <dgm:cxn modelId="{C100A484-81C8-0444-871D-393715C21037}" type="presParOf" srcId="{9AAC317A-CFDB-934A-B24A-69157704383A}" destId="{14499952-02E5-064A-9672-C13F5AC857E3}" srcOrd="1" destOrd="0" presId="urn:microsoft.com/office/officeart/2005/8/layout/pyramid2"/>
    <dgm:cxn modelId="{6454C595-C2AB-D243-87D7-4A445F6BD2C1}" type="presParOf" srcId="{9AAC317A-CFDB-934A-B24A-69157704383A}" destId="{CC4718AF-667D-E340-A3B4-569DCA325BCB}" srcOrd="2" destOrd="0" presId="urn:microsoft.com/office/officeart/2005/8/layout/pyramid2"/>
    <dgm:cxn modelId="{94BA7419-B1C2-DB41-9355-CBD38B16ADE6}" type="presParOf" srcId="{9AAC317A-CFDB-934A-B24A-69157704383A}" destId="{72F1F820-8B7F-164B-A897-85DD380747D1}" srcOrd="3" destOrd="0" presId="urn:microsoft.com/office/officeart/2005/8/layout/pyramid2"/>
    <dgm:cxn modelId="{EE761C77-E78D-5641-B5FB-C73056C31017}" type="presParOf" srcId="{9AAC317A-CFDB-934A-B24A-69157704383A}" destId="{8C7D02C3-491C-EC4B-A639-23D2C9BBEE67}" srcOrd="4" destOrd="0" presId="urn:microsoft.com/office/officeart/2005/8/layout/pyramid2"/>
    <dgm:cxn modelId="{59B51B19-0F3B-514E-943C-F970D37D3A11}" type="presParOf" srcId="{9AAC317A-CFDB-934A-B24A-69157704383A}" destId="{17EAF80C-CD41-7140-9B46-CEB608A1E438}"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B8266-F5DB-374B-877B-CDEE8D57C2FD}">
      <dsp:nvSpPr>
        <dsp:cNvPr id="0" name=""/>
        <dsp:cNvSpPr/>
      </dsp:nvSpPr>
      <dsp:spPr>
        <a:xfrm>
          <a:off x="1253713" y="0"/>
          <a:ext cx="3139321" cy="3139321"/>
        </a:xfrm>
        <a:prstGeom prst="triangle">
          <a:avLst/>
        </a:prstGeom>
        <a:solidFill>
          <a:schemeClr val="accent3">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92C95DC-DD95-3542-A44D-F40A74934707}">
      <dsp:nvSpPr>
        <dsp:cNvPr id="0" name=""/>
        <dsp:cNvSpPr/>
      </dsp:nvSpPr>
      <dsp:spPr>
        <a:xfrm>
          <a:off x="2823373" y="315618"/>
          <a:ext cx="2040558" cy="743136"/>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Team Members</a:t>
          </a:r>
        </a:p>
      </dsp:txBody>
      <dsp:txXfrm>
        <a:off x="2859650" y="351895"/>
        <a:ext cx="1968004" cy="670582"/>
      </dsp:txXfrm>
    </dsp:sp>
    <dsp:sp modelId="{CC4718AF-667D-E340-A3B4-569DCA325BCB}">
      <dsp:nvSpPr>
        <dsp:cNvPr id="0" name=""/>
        <dsp:cNvSpPr/>
      </dsp:nvSpPr>
      <dsp:spPr>
        <a:xfrm>
          <a:off x="2823373" y="2160736"/>
          <a:ext cx="2040558" cy="743136"/>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Expectations</a:t>
          </a:r>
        </a:p>
      </dsp:txBody>
      <dsp:txXfrm>
        <a:off x="2859650" y="2197013"/>
        <a:ext cx="1968004" cy="670582"/>
      </dsp:txXfrm>
    </dsp:sp>
    <dsp:sp modelId="{8C7D02C3-491C-EC4B-A639-23D2C9BBEE67}">
      <dsp:nvSpPr>
        <dsp:cNvPr id="0" name=""/>
        <dsp:cNvSpPr/>
      </dsp:nvSpPr>
      <dsp:spPr>
        <a:xfrm>
          <a:off x="2791847" y="1244426"/>
          <a:ext cx="2040558" cy="743136"/>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Roles and Responsibilities</a:t>
          </a:r>
        </a:p>
      </dsp:txBody>
      <dsp:txXfrm>
        <a:off x="2828124" y="1280703"/>
        <a:ext cx="1968004" cy="67058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1B97-43EC-2A40-94BC-CC898E8F387D}"/>
              </a:ext>
            </a:extLst>
          </p:cNvPr>
          <p:cNvSpPr>
            <a:spLocks noGrp="1"/>
          </p:cNvSpPr>
          <p:nvPr>
            <p:ph type="ctrTitle"/>
          </p:nvPr>
        </p:nvSpPr>
        <p:spPr>
          <a:xfrm>
            <a:off x="1744716" y="2057401"/>
            <a:ext cx="7883033" cy="1127234"/>
          </a:xfrm>
        </p:spPr>
        <p:txBody>
          <a:bodyPr>
            <a:normAutofit/>
          </a:bodyPr>
          <a:lstStyle/>
          <a:p>
            <a:r>
              <a:rPr lang="en-US" sz="5400" dirty="0"/>
              <a:t>Alumni API</a:t>
            </a:r>
          </a:p>
        </p:txBody>
      </p:sp>
      <p:sp>
        <p:nvSpPr>
          <p:cNvPr id="3" name="Subtitle 2">
            <a:extLst>
              <a:ext uri="{FF2B5EF4-FFF2-40B4-BE49-F238E27FC236}">
                <a16:creationId xmlns:a16="http://schemas.microsoft.com/office/drawing/2014/main" id="{AF4FE462-B39D-1D4B-AC84-D5BD75494E6B}"/>
              </a:ext>
            </a:extLst>
          </p:cNvPr>
          <p:cNvSpPr>
            <a:spLocks noGrp="1"/>
          </p:cNvSpPr>
          <p:nvPr>
            <p:ph type="subTitle" idx="1"/>
          </p:nvPr>
        </p:nvSpPr>
        <p:spPr>
          <a:xfrm>
            <a:off x="1347678" y="3572992"/>
            <a:ext cx="8689976" cy="841354"/>
          </a:xfrm>
        </p:spPr>
        <p:txBody>
          <a:bodyPr/>
          <a:lstStyle/>
          <a:p>
            <a:r>
              <a:rPr lang="en-US" dirty="0"/>
              <a:t>Capstone Project – Team Samurai</a:t>
            </a:r>
          </a:p>
        </p:txBody>
      </p:sp>
    </p:spTree>
    <p:extLst>
      <p:ext uri="{BB962C8B-B14F-4D97-AF65-F5344CB8AC3E}">
        <p14:creationId xmlns:p14="http://schemas.microsoft.com/office/powerpoint/2010/main" val="48053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C1ACCD-047F-304D-9C23-10BBA34A7830}"/>
              </a:ext>
            </a:extLst>
          </p:cNvPr>
          <p:cNvSpPr txBox="1"/>
          <p:nvPr/>
        </p:nvSpPr>
        <p:spPr>
          <a:xfrm>
            <a:off x="1408870" y="2665340"/>
            <a:ext cx="7820859" cy="1754326"/>
          </a:xfrm>
          <a:prstGeom prst="rect">
            <a:avLst/>
          </a:prstGeom>
          <a:noFill/>
        </p:spPr>
        <p:txBody>
          <a:bodyPr wrap="none" rtlCol="0">
            <a:spAutoFit/>
          </a:bodyPr>
          <a:lstStyle/>
          <a:p>
            <a:r>
              <a:rPr lang="en-CA" dirty="0"/>
              <a:t>Because safety is the same important, as accessibility, the Alumni Portal will protect:</a:t>
            </a:r>
          </a:p>
          <a:p>
            <a:endParaRPr lang="en-US" dirty="0"/>
          </a:p>
          <a:p>
            <a:pPr marL="285750" indent="-285750">
              <a:buFont typeface="Arial" panose="020B0604020202020204" pitchFamily="34" charset="0"/>
              <a:buChar char="•"/>
            </a:pPr>
            <a:r>
              <a:rPr lang="en-CA" dirty="0"/>
              <a:t>I</a:t>
            </a:r>
            <a:r>
              <a:rPr lang="uk" dirty="0"/>
              <a:t>mpact of the changes in other company’s software</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Risks of revealing information when copied, scanned or sent via email</a:t>
            </a:r>
          </a:p>
          <a:p>
            <a:endParaRPr lang="en-US" dirty="0"/>
          </a:p>
        </p:txBody>
      </p:sp>
      <p:sp>
        <p:nvSpPr>
          <p:cNvPr id="2" name="Title 1">
            <a:extLst>
              <a:ext uri="{FF2B5EF4-FFF2-40B4-BE49-F238E27FC236}">
                <a16:creationId xmlns:a16="http://schemas.microsoft.com/office/drawing/2014/main" id="{01FF38A8-DAB6-8510-ECE6-8D985BA98713}"/>
              </a:ext>
            </a:extLst>
          </p:cNvPr>
          <p:cNvSpPr>
            <a:spLocks noGrp="1"/>
          </p:cNvSpPr>
          <p:nvPr>
            <p:ph type="title"/>
          </p:nvPr>
        </p:nvSpPr>
        <p:spPr>
          <a:xfrm>
            <a:off x="913775" y="618517"/>
            <a:ext cx="10364451" cy="1596177"/>
          </a:xfrm>
        </p:spPr>
        <p:txBody>
          <a:bodyPr/>
          <a:lstStyle/>
          <a:p>
            <a:endParaRPr lang="en-US" dirty="0"/>
          </a:p>
        </p:txBody>
      </p:sp>
      <p:sp>
        <p:nvSpPr>
          <p:cNvPr id="6" name="Title 1">
            <a:extLst>
              <a:ext uri="{FF2B5EF4-FFF2-40B4-BE49-F238E27FC236}">
                <a16:creationId xmlns:a16="http://schemas.microsoft.com/office/drawing/2014/main" id="{175F84BC-67C7-1DD9-6511-C403E2D15862}"/>
              </a:ext>
            </a:extLst>
          </p:cNvPr>
          <p:cNvSpPr txBox="1">
            <a:spLocks/>
          </p:cNvSpPr>
          <p:nvPr/>
        </p:nvSpPr>
        <p:spPr>
          <a:xfrm>
            <a:off x="1066175" y="7709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Benefits for safety</a:t>
            </a:r>
          </a:p>
        </p:txBody>
      </p:sp>
    </p:spTree>
    <p:extLst>
      <p:ext uri="{BB962C8B-B14F-4D97-AF65-F5344CB8AC3E}">
        <p14:creationId xmlns:p14="http://schemas.microsoft.com/office/powerpoint/2010/main" val="333788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C182-AE20-5F4D-A9C0-5936DF990C79}"/>
              </a:ext>
            </a:extLst>
          </p:cNvPr>
          <p:cNvSpPr>
            <a:spLocks noGrp="1"/>
          </p:cNvSpPr>
          <p:nvPr>
            <p:ph type="title"/>
          </p:nvPr>
        </p:nvSpPr>
        <p:spPr/>
        <p:txBody>
          <a:bodyPr/>
          <a:lstStyle/>
          <a:p>
            <a:r>
              <a:rPr lang="en-US" dirty="0"/>
              <a:t>Stakeholder Benefits:</a:t>
            </a:r>
          </a:p>
        </p:txBody>
      </p:sp>
      <p:sp>
        <p:nvSpPr>
          <p:cNvPr id="4" name="TextBox 3">
            <a:extLst>
              <a:ext uri="{FF2B5EF4-FFF2-40B4-BE49-F238E27FC236}">
                <a16:creationId xmlns:a16="http://schemas.microsoft.com/office/drawing/2014/main" id="{7BC62358-B13D-2747-A56A-D52806D5AC66}"/>
              </a:ext>
            </a:extLst>
          </p:cNvPr>
          <p:cNvSpPr txBox="1"/>
          <p:nvPr/>
        </p:nvSpPr>
        <p:spPr>
          <a:xfrm>
            <a:off x="913774" y="2141122"/>
            <a:ext cx="10364451" cy="3970318"/>
          </a:xfrm>
          <a:prstGeom prst="rect">
            <a:avLst/>
          </a:prstGeom>
          <a:noFill/>
        </p:spPr>
        <p:txBody>
          <a:bodyPr wrap="square" rtlCol="0">
            <a:spAutoFit/>
          </a:bodyPr>
          <a:lstStyle/>
          <a:p>
            <a:r>
              <a:rPr lang="en-CA" b="1" dirty="0"/>
              <a:t>Because of the automatization,  it is planned stakeholders following advantages:</a:t>
            </a:r>
          </a:p>
          <a:p>
            <a:endParaRPr lang="en-US" dirty="0"/>
          </a:p>
          <a:p>
            <a:pPr marL="285750" indent="-285750">
              <a:buFont typeface="Arial" panose="020B0604020202020204" pitchFamily="34" charset="0"/>
              <a:buChar char="•"/>
            </a:pPr>
            <a:r>
              <a:rPr lang="en-CA" dirty="0"/>
              <a:t>Decrease of salaries, paid for managing documents. Because employees can visit Alumni Portal and register, find and download all the documents automatically, HR personnel will not be required do this job manually, so stakeholders can give them other tasks to do;</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Decrease salaries, paid for the managing documents of those employees, who coming back to the company, after the work in other companies. So HR managers will not be required to create new profiles, scan documents. Just check if the profile matches with the documents.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HR personnel and other employees, including former employees will have access any date and time, exclude the repetitive work.</a:t>
            </a:r>
          </a:p>
          <a:p>
            <a:endParaRPr lang="en-CA" dirty="0"/>
          </a:p>
          <a:p>
            <a:endParaRPr lang="en-US" dirty="0"/>
          </a:p>
        </p:txBody>
      </p:sp>
    </p:spTree>
    <p:extLst>
      <p:ext uri="{BB962C8B-B14F-4D97-AF65-F5344CB8AC3E}">
        <p14:creationId xmlns:p14="http://schemas.microsoft.com/office/powerpoint/2010/main" val="94908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B1E1-A39C-684D-8BAA-D6220631E2CD}"/>
              </a:ext>
            </a:extLst>
          </p:cNvPr>
          <p:cNvSpPr>
            <a:spLocks noGrp="1"/>
          </p:cNvSpPr>
          <p:nvPr>
            <p:ph type="title"/>
          </p:nvPr>
        </p:nvSpPr>
        <p:spPr>
          <a:xfrm>
            <a:off x="409279" y="313717"/>
            <a:ext cx="10364451" cy="1596177"/>
          </a:xfrm>
        </p:spPr>
        <p:txBody>
          <a:bodyPr/>
          <a:lstStyle/>
          <a:p>
            <a:r>
              <a:rPr lang="en-US" dirty="0"/>
              <a:t>Introduction:</a:t>
            </a:r>
          </a:p>
        </p:txBody>
      </p:sp>
      <p:graphicFrame>
        <p:nvGraphicFramePr>
          <p:cNvPr id="7" name="Diagram 6">
            <a:extLst>
              <a:ext uri="{FF2B5EF4-FFF2-40B4-BE49-F238E27FC236}">
                <a16:creationId xmlns:a16="http://schemas.microsoft.com/office/drawing/2014/main" id="{B444F36F-2C50-F147-BA39-E53CB7A5A0BB}"/>
              </a:ext>
            </a:extLst>
          </p:cNvPr>
          <p:cNvGraphicFramePr/>
          <p:nvPr>
            <p:extLst>
              <p:ext uri="{D42A27DB-BD31-4B8C-83A1-F6EECF244321}">
                <p14:modId xmlns:p14="http://schemas.microsoft.com/office/powerpoint/2010/main" val="1231666068"/>
              </p:ext>
            </p:extLst>
          </p:nvPr>
        </p:nvGraphicFramePr>
        <p:xfrm>
          <a:off x="-21646" y="2184576"/>
          <a:ext cx="6117646" cy="313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122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78B5-F23B-C745-B236-36A791ADC42B}"/>
              </a:ext>
            </a:extLst>
          </p:cNvPr>
          <p:cNvSpPr>
            <a:spLocks noGrp="1"/>
          </p:cNvSpPr>
          <p:nvPr>
            <p:ph type="title"/>
          </p:nvPr>
        </p:nvSpPr>
        <p:spPr/>
        <p:txBody>
          <a:bodyPr/>
          <a:lstStyle/>
          <a:p>
            <a:r>
              <a:rPr lang="en-US" dirty="0"/>
              <a:t>Client Problem</a:t>
            </a:r>
          </a:p>
        </p:txBody>
      </p:sp>
      <p:sp>
        <p:nvSpPr>
          <p:cNvPr id="4" name="TextBox 3">
            <a:extLst>
              <a:ext uri="{FF2B5EF4-FFF2-40B4-BE49-F238E27FC236}">
                <a16:creationId xmlns:a16="http://schemas.microsoft.com/office/drawing/2014/main" id="{36E2FFDA-4057-654C-96D4-5CEA9F42524E}"/>
              </a:ext>
            </a:extLst>
          </p:cNvPr>
          <p:cNvSpPr txBox="1"/>
          <p:nvPr/>
        </p:nvSpPr>
        <p:spPr>
          <a:xfrm>
            <a:off x="913775" y="2551836"/>
            <a:ext cx="10459075" cy="3139321"/>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Our Client (</a:t>
            </a:r>
            <a:r>
              <a:rPr lang="en-US" dirty="0" err="1"/>
              <a:t>Latrus</a:t>
            </a:r>
            <a:r>
              <a:rPr lang="en-US" dirty="0"/>
              <a:t> Inc) HR department needs a software solution to provide documents to their alumni​</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HR department gets frequent requests from their Alumni about documents stored on Company’s AWS environment​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HR downloads these documents and send them as attachments via mail (Tedious Work, Time Consuming, No proper records)</a:t>
            </a:r>
          </a:p>
          <a:p>
            <a:endParaRPr lang="en-US" dirty="0"/>
          </a:p>
          <a:p>
            <a:br>
              <a:rPr lang="en-CA" dirty="0"/>
            </a:br>
            <a:endParaRPr lang="en-CA" dirty="0"/>
          </a:p>
          <a:p>
            <a:endParaRPr lang="en-US" dirty="0"/>
          </a:p>
        </p:txBody>
      </p:sp>
    </p:spTree>
    <p:extLst>
      <p:ext uri="{BB962C8B-B14F-4D97-AF65-F5344CB8AC3E}">
        <p14:creationId xmlns:p14="http://schemas.microsoft.com/office/powerpoint/2010/main" val="255912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BCDC-3D1A-9E42-BDC6-A67C54961920}"/>
              </a:ext>
            </a:extLst>
          </p:cNvPr>
          <p:cNvSpPr>
            <a:spLocks noGrp="1"/>
          </p:cNvSpPr>
          <p:nvPr>
            <p:ph type="title"/>
          </p:nvPr>
        </p:nvSpPr>
        <p:spPr>
          <a:xfrm>
            <a:off x="1815152" y="666201"/>
            <a:ext cx="8561695" cy="636819"/>
          </a:xfrm>
        </p:spPr>
        <p:txBody>
          <a:bodyPr/>
          <a:lstStyle/>
          <a:p>
            <a:r>
              <a:rPr lang="en-US" dirty="0"/>
              <a:t>Project Solution</a:t>
            </a:r>
          </a:p>
        </p:txBody>
      </p:sp>
      <p:sp>
        <p:nvSpPr>
          <p:cNvPr id="4" name="TextBox 3">
            <a:extLst>
              <a:ext uri="{FF2B5EF4-FFF2-40B4-BE49-F238E27FC236}">
                <a16:creationId xmlns:a16="http://schemas.microsoft.com/office/drawing/2014/main" id="{8B1289B0-8B68-D044-AA9D-C661AC629B88}"/>
              </a:ext>
            </a:extLst>
          </p:cNvPr>
          <p:cNvSpPr txBox="1"/>
          <p:nvPr/>
        </p:nvSpPr>
        <p:spPr>
          <a:xfrm>
            <a:off x="810905" y="1965960"/>
            <a:ext cx="11109960" cy="3416320"/>
          </a:xfrm>
          <a:prstGeom prst="rect">
            <a:avLst/>
          </a:prstGeom>
          <a:noFill/>
        </p:spPr>
        <p:txBody>
          <a:bodyPr wrap="square" rtlCol="0">
            <a:spAutoFit/>
          </a:bodyPr>
          <a:lstStyle/>
          <a:p>
            <a:r>
              <a:rPr lang="en-PH" dirty="0"/>
              <a:t>Create an application programming interface (API) that will have the following functionalities</a:t>
            </a:r>
          </a:p>
          <a:p>
            <a:endParaRPr lang="en-PH" dirty="0"/>
          </a:p>
          <a:p>
            <a:pPr marL="342900" indent="-342900">
              <a:buFont typeface="Arial" panose="020B0604020202020204" pitchFamily="34" charset="0"/>
              <a:buChar char="•"/>
            </a:pPr>
            <a:r>
              <a:rPr lang="en-US" dirty="0"/>
              <a:t>Registration module allowing past employees to self register via verification email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Registered past employees can download their own documents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Log all account activities every time someone logs in and downloads</a:t>
            </a:r>
            <a:endParaRPr lang="en-PH" dirty="0"/>
          </a:p>
          <a:p>
            <a:pPr marL="342900" indent="-342900">
              <a:buFontTx/>
              <a:buChar char="-"/>
            </a:pPr>
            <a:endParaRPr lang="en-PH" dirty="0"/>
          </a:p>
          <a:p>
            <a:pPr marL="342900" indent="-342900">
              <a:buFontTx/>
              <a:buChar char="-"/>
            </a:pPr>
            <a:endParaRPr lang="en-PH" dirty="0"/>
          </a:p>
          <a:p>
            <a:pPr marL="342900" indent="-342900">
              <a:buFontTx/>
              <a:buChar char="-"/>
            </a:pPr>
            <a:endParaRPr lang="en-PH" dirty="0"/>
          </a:p>
          <a:p>
            <a:r>
              <a:rPr lang="en-PH" dirty="0"/>
              <a:t>* API - </a:t>
            </a:r>
            <a:r>
              <a:rPr lang="en-US" dirty="0"/>
              <a:t>is a set of definitions and protocols for building and integrating application software</a:t>
            </a:r>
            <a:endParaRPr lang="en-PH" dirty="0"/>
          </a:p>
          <a:p>
            <a:endParaRPr lang="en-US" dirty="0"/>
          </a:p>
        </p:txBody>
      </p:sp>
    </p:spTree>
    <p:extLst>
      <p:ext uri="{BB962C8B-B14F-4D97-AF65-F5344CB8AC3E}">
        <p14:creationId xmlns:p14="http://schemas.microsoft.com/office/powerpoint/2010/main" val="407212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81AB-AB00-764B-8944-F850CC89A830}"/>
              </a:ext>
            </a:extLst>
          </p:cNvPr>
          <p:cNvSpPr>
            <a:spLocks noGrp="1"/>
          </p:cNvSpPr>
          <p:nvPr>
            <p:ph type="title"/>
          </p:nvPr>
        </p:nvSpPr>
        <p:spPr/>
        <p:txBody>
          <a:bodyPr/>
          <a:lstStyle/>
          <a:p>
            <a:r>
              <a:rPr lang="en-US" dirty="0"/>
              <a:t>Additional Deliverables</a:t>
            </a:r>
          </a:p>
        </p:txBody>
      </p:sp>
      <p:sp>
        <p:nvSpPr>
          <p:cNvPr id="5" name="TextBox 4">
            <a:extLst>
              <a:ext uri="{FF2B5EF4-FFF2-40B4-BE49-F238E27FC236}">
                <a16:creationId xmlns:a16="http://schemas.microsoft.com/office/drawing/2014/main" id="{BE4F671B-5347-6542-ACAE-1A5A5BE7306A}"/>
              </a:ext>
            </a:extLst>
          </p:cNvPr>
          <p:cNvSpPr txBox="1"/>
          <p:nvPr/>
        </p:nvSpPr>
        <p:spPr>
          <a:xfrm>
            <a:off x="1288733" y="2442894"/>
            <a:ext cx="6097904" cy="112107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Containerize the solution</a:t>
            </a:r>
          </a:p>
          <a:p>
            <a:pPr marL="285750" indent="-285750">
              <a:lnSpc>
                <a:spcPct val="200000"/>
              </a:lnSpc>
              <a:buFont typeface="Arial" panose="020B0604020202020204" pitchFamily="34" charset="0"/>
              <a:buChar char="•"/>
            </a:pPr>
            <a:r>
              <a:rPr lang="en-US" dirty="0"/>
              <a:t>Deploy to Cloud</a:t>
            </a:r>
            <a:endParaRPr lang="en-PH" dirty="0"/>
          </a:p>
        </p:txBody>
      </p:sp>
    </p:spTree>
    <p:extLst>
      <p:ext uri="{BB962C8B-B14F-4D97-AF65-F5344CB8AC3E}">
        <p14:creationId xmlns:p14="http://schemas.microsoft.com/office/powerpoint/2010/main" val="27680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7A68A7-DF64-444B-9758-729EDF3F1EF7}"/>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Our Technical Approach</a:t>
            </a:r>
          </a:p>
        </p:txBody>
      </p:sp>
      <p:pic>
        <p:nvPicPr>
          <p:cNvPr id="77" name="Picture 7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79" name="Picture 7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026" name="Picture 2" descr="Diagram&#10;&#10;Description automatically generated">
            <a:extLst>
              <a:ext uri="{FF2B5EF4-FFF2-40B4-BE49-F238E27FC236}">
                <a16:creationId xmlns:a16="http://schemas.microsoft.com/office/drawing/2014/main" id="{3AA2D66F-54BE-154E-85FD-9BFDA5B5E2A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153630" y="948266"/>
            <a:ext cx="5017064" cy="474340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32916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CA2CB-5598-3C49-B6C4-625113B0ECBB}"/>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400"/>
              <a:t>Authentication</a:t>
            </a:r>
          </a:p>
        </p:txBody>
      </p:sp>
      <p:pic>
        <p:nvPicPr>
          <p:cNvPr id="77" name="Picture 7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79" name="Picture 7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2050" name="Picture 2" descr="Graphical user interface, application&#10;&#10;Description automatically generated">
            <a:extLst>
              <a:ext uri="{FF2B5EF4-FFF2-40B4-BE49-F238E27FC236}">
                <a16:creationId xmlns:a16="http://schemas.microsoft.com/office/drawing/2014/main" id="{8E1DE860-0974-7F45-9386-AF49A812E7A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1475540"/>
            <a:ext cx="5132324" cy="368885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65775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FD2C44-6621-CB46-B464-AACA81DA744B}"/>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400"/>
              <a:t>Authentication</a:t>
            </a:r>
          </a:p>
        </p:txBody>
      </p:sp>
      <p:pic>
        <p:nvPicPr>
          <p:cNvPr id="77" name="Picture 7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79" name="Picture 7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3074" name="Picture 2" descr="Graphical user interface, application&#10;&#10;Description automatically generated">
            <a:extLst>
              <a:ext uri="{FF2B5EF4-FFF2-40B4-BE49-F238E27FC236}">
                <a16:creationId xmlns:a16="http://schemas.microsoft.com/office/drawing/2014/main" id="{05D01E7F-AFD2-1741-927D-35AB62EA5BF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1410622"/>
            <a:ext cx="5132324" cy="381869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245958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3406-7D69-D446-A0B4-FAE6B3990B35}"/>
              </a:ext>
            </a:extLst>
          </p:cNvPr>
          <p:cNvSpPr>
            <a:spLocks noGrp="1"/>
          </p:cNvSpPr>
          <p:nvPr>
            <p:ph type="title"/>
          </p:nvPr>
        </p:nvSpPr>
        <p:spPr/>
        <p:txBody>
          <a:bodyPr/>
          <a:lstStyle/>
          <a:p>
            <a:r>
              <a:rPr lang="en-US" dirty="0"/>
              <a:t>Business Outcomes</a:t>
            </a:r>
          </a:p>
        </p:txBody>
      </p:sp>
      <p:sp>
        <p:nvSpPr>
          <p:cNvPr id="4" name="TextBox 3">
            <a:extLst>
              <a:ext uri="{FF2B5EF4-FFF2-40B4-BE49-F238E27FC236}">
                <a16:creationId xmlns:a16="http://schemas.microsoft.com/office/drawing/2014/main" id="{E12BA7AB-A873-0C4B-ACF4-3E015B5715D4}"/>
              </a:ext>
            </a:extLst>
          </p:cNvPr>
          <p:cNvSpPr txBox="1"/>
          <p:nvPr/>
        </p:nvSpPr>
        <p:spPr>
          <a:xfrm>
            <a:off x="913774" y="1951672"/>
            <a:ext cx="5293052" cy="1477328"/>
          </a:xfrm>
          <a:prstGeom prst="rect">
            <a:avLst/>
          </a:prstGeom>
          <a:noFill/>
        </p:spPr>
        <p:txBody>
          <a:bodyPr wrap="none" rtlCol="0">
            <a:spAutoFit/>
          </a:bodyPr>
          <a:lstStyle/>
          <a:p>
            <a:r>
              <a:rPr lang="en-US" dirty="0"/>
              <a:t>HR Department working hours decreased</a:t>
            </a:r>
          </a:p>
          <a:p>
            <a:endParaRPr lang="en-US" dirty="0"/>
          </a:p>
          <a:p>
            <a:pPr marL="285750" indent="-285750">
              <a:buFont typeface="Arial" panose="020B0604020202020204" pitchFamily="34" charset="0"/>
              <a:buChar char="•"/>
            </a:pPr>
            <a:r>
              <a:rPr lang="en-US" dirty="0"/>
              <a:t>For searching and sending documents</a:t>
            </a:r>
          </a:p>
          <a:p>
            <a:pPr marL="285750" indent="-285750">
              <a:buFont typeface="Arial" panose="020B0604020202020204" pitchFamily="34" charset="0"/>
              <a:buChar char="•"/>
            </a:pPr>
            <a:r>
              <a:rPr lang="en-US" dirty="0"/>
              <a:t>Repetitive work</a:t>
            </a:r>
          </a:p>
          <a:p>
            <a:pPr marL="285750" indent="-285750">
              <a:buFont typeface="Arial" panose="020B0604020202020204" pitchFamily="34" charset="0"/>
              <a:buChar char="•"/>
            </a:pPr>
            <a:r>
              <a:rPr lang="en-US" dirty="0"/>
              <a:t>Less manual work such as phone calls and complaints</a:t>
            </a:r>
          </a:p>
        </p:txBody>
      </p:sp>
      <p:sp>
        <p:nvSpPr>
          <p:cNvPr id="5" name="TextBox 4">
            <a:extLst>
              <a:ext uri="{FF2B5EF4-FFF2-40B4-BE49-F238E27FC236}">
                <a16:creationId xmlns:a16="http://schemas.microsoft.com/office/drawing/2014/main" id="{1BA77CE8-BEF1-0F4E-89AF-22DC69E8C6DC}"/>
              </a:ext>
            </a:extLst>
          </p:cNvPr>
          <p:cNvSpPr txBox="1"/>
          <p:nvPr/>
        </p:nvSpPr>
        <p:spPr>
          <a:xfrm>
            <a:off x="913774" y="3904643"/>
            <a:ext cx="9545370" cy="1477328"/>
          </a:xfrm>
          <a:prstGeom prst="rect">
            <a:avLst/>
          </a:prstGeom>
          <a:noFill/>
        </p:spPr>
        <p:txBody>
          <a:bodyPr wrap="none" rtlCol="0">
            <a:spAutoFit/>
          </a:bodyPr>
          <a:lstStyle/>
          <a:p>
            <a:r>
              <a:rPr lang="en-US" dirty="0"/>
              <a:t>Employees :</a:t>
            </a:r>
          </a:p>
          <a:p>
            <a:endParaRPr lang="en-US" dirty="0"/>
          </a:p>
          <a:p>
            <a:pPr marL="285750" indent="-285750">
              <a:buFont typeface="Arial" panose="020B0604020202020204" pitchFamily="34" charset="0"/>
              <a:buChar char="•"/>
            </a:pPr>
            <a:r>
              <a:rPr lang="en-US" dirty="0"/>
              <a:t>Immediate access to documents</a:t>
            </a:r>
          </a:p>
          <a:p>
            <a:pPr marL="285750" indent="-285750">
              <a:buFont typeface="Arial" panose="020B0604020202020204" pitchFamily="34" charset="0"/>
              <a:buChar char="•"/>
            </a:pPr>
            <a:r>
              <a:rPr lang="en-CA" dirty="0"/>
              <a:t>Extended level of security, as less number of people access and work with their sensitive documents</a:t>
            </a:r>
          </a:p>
          <a:p>
            <a:endParaRPr lang="en-US" dirty="0"/>
          </a:p>
        </p:txBody>
      </p:sp>
    </p:spTree>
    <p:extLst>
      <p:ext uri="{BB962C8B-B14F-4D97-AF65-F5344CB8AC3E}">
        <p14:creationId xmlns:p14="http://schemas.microsoft.com/office/powerpoint/2010/main" val="179678729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222</TotalTime>
  <Words>366</Words>
  <Application>Microsoft Office PowerPoint</Application>
  <PresentationFormat>Widescreen</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Alumni API</vt:lpstr>
      <vt:lpstr>Introduction:</vt:lpstr>
      <vt:lpstr>Client Problem</vt:lpstr>
      <vt:lpstr>Project Solution</vt:lpstr>
      <vt:lpstr>Additional Deliverables</vt:lpstr>
      <vt:lpstr>Our Technical Approach</vt:lpstr>
      <vt:lpstr>Authentication</vt:lpstr>
      <vt:lpstr>Authentication</vt:lpstr>
      <vt:lpstr>Business Outcomes</vt:lpstr>
      <vt:lpstr>PowerPoint Presentation</vt:lpstr>
      <vt:lpstr>Stakeholder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API</dc:title>
  <dc:creator>Rakesh Kumar Gundu</dc:creator>
  <cp:lastModifiedBy>Rakesh Kumar Gundu</cp:lastModifiedBy>
  <cp:revision>11</cp:revision>
  <dcterms:created xsi:type="dcterms:W3CDTF">2022-04-11T14:51:41Z</dcterms:created>
  <dcterms:modified xsi:type="dcterms:W3CDTF">2022-04-11T18:40:10Z</dcterms:modified>
</cp:coreProperties>
</file>