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0813" y="1914813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0814" y="1924950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7196" y="4092816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1147699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0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4042" y="586856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000" dirty="0" err="1">
                <a:solidFill>
                  <a:srgbClr val="FFFFFF"/>
                </a:solidFill>
              </a:rPr>
              <a:t>Лабораторна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робота</a:t>
            </a:r>
            <a:r>
              <a:rPr lang="en-US" sz="3000" dirty="0">
                <a:solidFill>
                  <a:srgbClr val="FFFFFF"/>
                </a:solidFill>
              </a:rPr>
              <a:t> № 5</a:t>
            </a:r>
          </a:p>
          <a:p>
            <a:pPr defTabSz="914400">
              <a:lnSpc>
                <a:spcPct val="90000"/>
              </a:lnSpc>
            </a:pPr>
            <a:r>
              <a:rPr lang="en-US" sz="3000" dirty="0" err="1">
                <a:solidFill>
                  <a:srgbClr val="FFFFFF"/>
                </a:solidFill>
              </a:rPr>
              <a:t>Презентація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готового</a:t>
            </a:r>
            <a:r>
              <a:rPr lang="en-US" sz="3000" dirty="0">
                <a:solidFill>
                  <a:srgbClr val="FFFFFF"/>
                </a:solidFill>
              </a:rPr>
              <a:t> </a:t>
            </a:r>
            <a:r>
              <a:rPr lang="en-US" sz="3000" dirty="0" err="1">
                <a:solidFill>
                  <a:srgbClr val="FFFFFF"/>
                </a:solidFill>
              </a:rPr>
              <a:t>проєкту</a:t>
            </a:r>
            <a:endParaRPr lang="en-US" sz="30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694" y="649481"/>
            <a:ext cx="4916510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700" dirty="0" err="1">
                <a:solidFill>
                  <a:schemeClr val="tx1"/>
                </a:solidFill>
              </a:rPr>
              <a:t>Система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моніторингу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стану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мостів</a:t>
            </a:r>
            <a:endParaRPr lang="en-US" sz="1700" dirty="0">
              <a:solidFill>
                <a:schemeClr val="tx1"/>
              </a:solidFill>
            </a:endParaRPr>
          </a:p>
          <a:p>
            <a:pPr algn="l" defTabSz="914400">
              <a:lnSpc>
                <a:spcPct val="90000"/>
              </a:lnSpc>
            </a:pPr>
            <a:r>
              <a:rPr lang="en-US" sz="1700" dirty="0" err="1">
                <a:solidFill>
                  <a:schemeClr val="tx1"/>
                </a:solidFill>
              </a:rPr>
              <a:t>Автор</a:t>
            </a:r>
            <a:r>
              <a:rPr lang="en-US" sz="1700" dirty="0">
                <a:solidFill>
                  <a:schemeClr val="tx1"/>
                </a:solidFill>
              </a:rPr>
              <a:t>: </a:t>
            </a:r>
            <a:r>
              <a:rPr lang="uk-UA" sz="1700" dirty="0">
                <a:solidFill>
                  <a:schemeClr val="tx1"/>
                </a:solidFill>
              </a:rPr>
              <a:t>Пугачов Кирило Вадимович</a:t>
            </a:r>
            <a:endParaRPr lang="en-US" sz="1700" dirty="0">
              <a:solidFill>
                <a:schemeClr val="tx1"/>
              </a:solidFill>
            </a:endParaRPr>
          </a:p>
          <a:p>
            <a:pPr algn="l" defTabSz="914400">
              <a:lnSpc>
                <a:spcPct val="90000"/>
              </a:lnSpc>
            </a:pPr>
            <a:r>
              <a:rPr lang="en-US" sz="1700" dirty="0" err="1">
                <a:solidFill>
                  <a:schemeClr val="tx1"/>
                </a:solidFill>
              </a:rPr>
              <a:t>Група</a:t>
            </a:r>
            <a:r>
              <a:rPr lang="en-US" sz="1700" dirty="0">
                <a:solidFill>
                  <a:schemeClr val="tx1"/>
                </a:solidFill>
              </a:rPr>
              <a:t>: ПЗПІ-22-</a:t>
            </a:r>
            <a:r>
              <a:rPr lang="uk-UA" sz="1700" dirty="0">
                <a:solidFill>
                  <a:schemeClr val="tx1"/>
                </a:solidFill>
              </a:rPr>
              <a:t>10</a:t>
            </a:r>
            <a:endParaRPr lang="en-US" sz="1700" dirty="0">
              <a:solidFill>
                <a:schemeClr val="tx1"/>
              </a:solidFill>
            </a:endParaRPr>
          </a:p>
          <a:p>
            <a:pPr algn="l" defTabSz="914400">
              <a:lnSpc>
                <a:spcPct val="90000"/>
              </a:lnSpc>
            </a:pPr>
            <a:r>
              <a:rPr lang="en-US" sz="1700" dirty="0" err="1">
                <a:solidFill>
                  <a:schemeClr val="tx1"/>
                </a:solidFill>
              </a:rPr>
              <a:t>Перевірив</a:t>
            </a:r>
            <a:r>
              <a:rPr lang="en-US" sz="1700" dirty="0">
                <a:solidFill>
                  <a:schemeClr val="tx1"/>
                </a:solidFill>
              </a:rPr>
              <a:t>: </a:t>
            </a:r>
            <a:r>
              <a:rPr lang="ru-RU" sz="1700" dirty="0">
                <a:solidFill>
                  <a:schemeClr val="tx1"/>
                </a:solidFill>
              </a:rPr>
              <a:t>ас. </a:t>
            </a:r>
            <a:r>
              <a:rPr lang="ru-RU" sz="1700" dirty="0" err="1">
                <a:solidFill>
                  <a:schemeClr val="tx1"/>
                </a:solidFill>
              </a:rPr>
              <a:t>кафедри</a:t>
            </a:r>
            <a:r>
              <a:rPr lang="ru-RU" sz="1700" dirty="0">
                <a:solidFill>
                  <a:schemeClr val="tx1"/>
                </a:solidFill>
              </a:rPr>
              <a:t> ПІ</a:t>
            </a:r>
          </a:p>
          <a:p>
            <a:pPr algn="l" defTabSz="914400">
              <a:lnSpc>
                <a:spcPct val="90000"/>
              </a:lnSpc>
            </a:pPr>
            <a:r>
              <a:rPr lang="ru-RU" sz="1700" dirty="0">
                <a:solidFill>
                  <a:schemeClr val="tx1"/>
                </a:solidFill>
              </a:rPr>
              <a:t>	   </a:t>
            </a:r>
            <a:r>
              <a:rPr lang="ru-RU" sz="1700" dirty="0" err="1">
                <a:solidFill>
                  <a:schemeClr val="tx1"/>
                </a:solidFill>
              </a:rPr>
              <a:t>Дашенков</a:t>
            </a:r>
            <a:r>
              <a:rPr lang="ru-RU" sz="1700" dirty="0">
                <a:solidFill>
                  <a:schemeClr val="tx1"/>
                </a:solidFill>
              </a:rPr>
              <a:t> Дмитро </a:t>
            </a:r>
            <a:r>
              <a:rPr lang="ru-RU" sz="1700" dirty="0" err="1">
                <a:solidFill>
                  <a:schemeClr val="tx1"/>
                </a:solidFill>
              </a:rPr>
              <a:t>Сергійович</a:t>
            </a:r>
            <a:endParaRPr lang="en-US" sz="1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0813" y="1914813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0814" y="1924950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7196" y="4092816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1147699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0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042" y="586856"/>
            <a:ext cx="2401025" cy="3387497"/>
          </a:xfrm>
        </p:spPr>
        <p:txBody>
          <a:bodyPr anchor="b">
            <a:normAutofit/>
          </a:bodyPr>
          <a:lstStyle/>
          <a:p>
            <a:r>
              <a:rPr lang="az-Cyrl-AZ" sz="3500" dirty="0">
                <a:solidFill>
                  <a:srgbClr val="FFFFFF"/>
                </a:solidFill>
              </a:rPr>
              <a:t>Короткий опис системи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694" y="649481"/>
            <a:ext cx="4916510" cy="5546047"/>
          </a:xfrm>
        </p:spPr>
        <p:txBody>
          <a:bodyPr anchor="ctr">
            <a:normAutofit/>
          </a:bodyPr>
          <a:lstStyle/>
          <a:p>
            <a:r>
              <a:rPr lang="az-Cyrl-AZ" sz="1700" dirty="0"/>
              <a:t>Система моніторингу стану мостів призначена для збору, зберігання та аналізу даних зі встановлених сенсорів. Містить модулі:</a:t>
            </a:r>
          </a:p>
          <a:p>
            <a:endParaRPr lang="az-Cyrl-AZ" sz="1700" dirty="0"/>
          </a:p>
          <a:p>
            <a:pPr lvl="1"/>
            <a:r>
              <a:rPr lang="az-Cyrl-AZ" sz="1700" dirty="0"/>
              <a:t>Бекенд на </a:t>
            </a:r>
            <a:r>
              <a:rPr lang="en-US" sz="1700" dirty="0"/>
              <a:t>ASP.NET Core</a:t>
            </a:r>
            <a:br>
              <a:rPr lang="en-US" sz="1700" dirty="0"/>
            </a:br>
            <a:endParaRPr lang="en-US" sz="1700" dirty="0"/>
          </a:p>
          <a:p>
            <a:pPr lvl="1"/>
            <a:r>
              <a:rPr lang="en-US" sz="1700" dirty="0"/>
              <a:t>PostgreSQL </a:t>
            </a:r>
            <a:r>
              <a:rPr lang="az-Cyrl-AZ" sz="1700" dirty="0"/>
              <a:t>база даних</a:t>
            </a:r>
            <a:br>
              <a:rPr lang="az-Cyrl-AZ" sz="1700" dirty="0"/>
            </a:br>
            <a:endParaRPr lang="az-Cyrl-AZ" sz="1700" dirty="0"/>
          </a:p>
          <a:p>
            <a:pPr lvl="1"/>
            <a:r>
              <a:rPr lang="az-Cyrl-AZ" sz="1700" dirty="0"/>
              <a:t>Фронтенд на </a:t>
            </a:r>
            <a:r>
              <a:rPr lang="en-US" sz="1700" dirty="0"/>
              <a:t>React </a:t>
            </a:r>
            <a:r>
              <a:rPr lang="az-Cyrl-AZ" sz="1700" dirty="0"/>
              <a:t>з </a:t>
            </a:r>
            <a:r>
              <a:rPr lang="en-US" sz="1700" dirty="0"/>
              <a:t>Chart.js</a:t>
            </a:r>
            <a:br>
              <a:rPr lang="en-US" sz="1700" dirty="0"/>
            </a:br>
            <a:endParaRPr lang="en-US" sz="1700" dirty="0"/>
          </a:p>
          <a:p>
            <a:pPr lvl="1"/>
            <a:r>
              <a:rPr lang="az-Cyrl-AZ" sz="1700" dirty="0"/>
              <a:t>Контейнеризація за допомогою </a:t>
            </a:r>
            <a:r>
              <a:rPr lang="en-US" sz="1700" dirty="0"/>
              <a:t>Docker</a:t>
            </a:r>
            <a:br>
              <a:rPr lang="en-US" sz="1700" dirty="0"/>
            </a:b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0813" y="1914813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0814" y="1924950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7196" y="4092816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1147699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0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042" y="586856"/>
            <a:ext cx="2401025" cy="3387497"/>
          </a:xfrm>
        </p:spPr>
        <p:txBody>
          <a:bodyPr anchor="b">
            <a:normAutofit/>
          </a:bodyPr>
          <a:lstStyle/>
          <a:p>
            <a:r>
              <a:rPr lang="az-Cyrl-AZ" sz="3200" dirty="0">
                <a:solidFill>
                  <a:srgbClr val="FFFFFF"/>
                </a:solidFill>
              </a:rPr>
              <a:t>Використані технології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694" y="649481"/>
            <a:ext cx="4916510" cy="5546047"/>
          </a:xfrm>
        </p:spPr>
        <p:txBody>
          <a:bodyPr anchor="ctr">
            <a:normAutofit/>
          </a:bodyPr>
          <a:lstStyle/>
          <a:p>
            <a:r>
              <a:rPr lang="az-Cyrl-AZ" sz="1700" dirty="0"/>
              <a:t>Основні технології:</a:t>
            </a:r>
          </a:p>
          <a:p>
            <a:pPr lvl="1"/>
            <a:r>
              <a:rPr lang="en-US" sz="1700" dirty="0"/>
              <a:t>ASP.NET Core (.NET 5)</a:t>
            </a:r>
          </a:p>
          <a:p>
            <a:pPr lvl="1"/>
            <a:r>
              <a:rPr lang="en-US" sz="1700" dirty="0"/>
              <a:t>Entity Framework Core (PostgreSQL)</a:t>
            </a:r>
          </a:p>
          <a:p>
            <a:pPr lvl="1"/>
            <a:r>
              <a:rPr lang="en-US" sz="1700" dirty="0"/>
              <a:t>React, Material-UI, Chart.js</a:t>
            </a:r>
          </a:p>
          <a:p>
            <a:pPr lvl="1"/>
            <a:r>
              <a:rPr lang="en-US" sz="1700" dirty="0"/>
              <a:t>Docker, Docker Compose</a:t>
            </a:r>
          </a:p>
          <a:p>
            <a:pPr lvl="1"/>
            <a:r>
              <a:rPr lang="en-US" sz="1700" dirty="0"/>
              <a:t>Locust (</a:t>
            </a:r>
            <a:r>
              <a:rPr lang="az-Cyrl-AZ" sz="1700" dirty="0"/>
              <a:t>навантажувальне тестування)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0813" y="1914813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0814" y="1924950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7196" y="4092816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1147699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0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042" y="586856"/>
            <a:ext cx="2401025" cy="3387497"/>
          </a:xfrm>
        </p:spPr>
        <p:txBody>
          <a:bodyPr anchor="b">
            <a:normAutofit/>
          </a:bodyPr>
          <a:lstStyle/>
          <a:p>
            <a:r>
              <a:rPr lang="az-Cyrl-AZ" sz="3000" dirty="0">
                <a:solidFill>
                  <a:srgbClr val="FFFFFF"/>
                </a:solidFill>
              </a:rPr>
              <a:t>Заплановано – Реалізовано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694" y="649481"/>
            <a:ext cx="4916510" cy="5546047"/>
          </a:xfrm>
        </p:spPr>
        <p:txBody>
          <a:bodyPr anchor="ctr">
            <a:normAutofit/>
          </a:bodyPr>
          <a:lstStyle/>
          <a:p>
            <a:r>
              <a:rPr lang="az-Cyrl-AZ" sz="1700"/>
              <a:t>Функція                    | Статус</a:t>
            </a:r>
          </a:p>
          <a:p>
            <a:endParaRPr lang="az-Cyrl-AZ" sz="1700"/>
          </a:p>
          <a:p>
            <a:pPr lvl="1"/>
            <a:r>
              <a:rPr lang="en-US" sz="1700"/>
              <a:t>CRUD-</a:t>
            </a:r>
            <a:r>
              <a:rPr lang="az-Cyrl-AZ" sz="1700"/>
              <a:t>місти                 | Реалізовано</a:t>
            </a:r>
          </a:p>
          <a:p>
            <a:pPr lvl="1"/>
            <a:r>
              <a:rPr lang="en-US" sz="1700"/>
              <a:t>CRUD-</a:t>
            </a:r>
            <a:r>
              <a:rPr lang="az-Cyrl-AZ" sz="1700"/>
              <a:t>інспектори             | Реалізовано</a:t>
            </a:r>
          </a:p>
          <a:p>
            <a:pPr lvl="1"/>
            <a:r>
              <a:rPr lang="en-US" sz="1700"/>
              <a:t>CRUD-</a:t>
            </a:r>
            <a:r>
              <a:rPr lang="az-Cyrl-AZ" sz="1700"/>
              <a:t>сенсори                | Реалізовано</a:t>
            </a:r>
          </a:p>
          <a:p>
            <a:pPr lvl="1"/>
            <a:r>
              <a:rPr lang="az-Cyrl-AZ" sz="1700"/>
              <a:t>Візуалізація (</a:t>
            </a:r>
            <a:r>
              <a:rPr lang="en-US" sz="1700"/>
              <a:t>Chart.js)      | </a:t>
            </a:r>
            <a:r>
              <a:rPr lang="az-Cyrl-AZ" sz="1700"/>
              <a:t>Реалізовано</a:t>
            </a:r>
          </a:p>
          <a:p>
            <a:pPr lvl="1"/>
            <a:r>
              <a:rPr lang="en-US" sz="1700"/>
              <a:t>Dockerfile, Compose         | </a:t>
            </a:r>
            <a:r>
              <a:rPr lang="az-Cyrl-AZ" sz="1700"/>
              <a:t>Реалізовано</a:t>
            </a:r>
          </a:p>
          <a:p>
            <a:pPr lvl="1"/>
            <a:r>
              <a:rPr lang="az-Cyrl-AZ" sz="1700"/>
              <a:t>Масштабування               | Реалізовано</a:t>
            </a:r>
          </a:p>
          <a:p>
            <a:pPr lvl="1"/>
            <a:r>
              <a:rPr lang="en-US" sz="1700"/>
              <a:t>Locust </a:t>
            </a:r>
            <a:r>
              <a:rPr lang="az-Cyrl-AZ" sz="1700"/>
              <a:t>тестування           | Реалізовано</a:t>
            </a:r>
          </a:p>
          <a:p>
            <a:pPr lvl="1"/>
            <a:r>
              <a:rPr lang="az-Cyrl-AZ" sz="1700"/>
              <a:t>Мобільна частина            | У розробці</a:t>
            </a:r>
          </a:p>
          <a:p>
            <a:pPr lvl="1"/>
            <a:r>
              <a:rPr lang="az-Cyrl-AZ" sz="1700"/>
              <a:t>Інтеграція ШІ               | Не реалізовано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8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60679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18858" y="2085761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362446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31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dirty="0" err="1">
                <a:solidFill>
                  <a:srgbClr val="FFFFFF"/>
                </a:solidFill>
              </a:rPr>
              <a:t>Приклад</a:t>
            </a:r>
            <a:r>
              <a:rPr lang="en-US" sz="3500" dirty="0">
                <a:solidFill>
                  <a:srgbClr val="FFFFFF"/>
                </a:solidFill>
              </a:rPr>
              <a:t> CRUD-</a:t>
            </a:r>
            <a:r>
              <a:rPr lang="en-US" sz="3500" dirty="0" err="1">
                <a:solidFill>
                  <a:srgbClr val="FFFFFF"/>
                </a:solidFill>
              </a:rPr>
              <a:t>операцій</a:t>
            </a:r>
            <a:endParaRPr lang="en-US" sz="3500" dirty="0">
              <a:solidFill>
                <a:srgbClr val="FFFFFF"/>
              </a:solidFill>
            </a:endParaRPr>
          </a:p>
        </p:txBody>
      </p:sp>
      <p:pic>
        <p:nvPicPr>
          <p:cNvPr id="3" name="Picture 2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822" y="1453125"/>
            <a:ext cx="5419311" cy="39517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8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60679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18858" y="2085761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362446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031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dirty="0" err="1">
                <a:solidFill>
                  <a:srgbClr val="FFFFFF"/>
                </a:solidFill>
              </a:rPr>
              <a:t>Приклад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dirty="0" err="1">
                <a:solidFill>
                  <a:srgbClr val="FFFFFF"/>
                </a:solidFill>
              </a:rPr>
              <a:t>графіку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dirty="0" err="1">
                <a:solidFill>
                  <a:srgbClr val="FFFFFF"/>
                </a:solidFill>
              </a:rPr>
              <a:t>сенсорів</a:t>
            </a:r>
            <a:endParaRPr lang="en-US" sz="3500" dirty="0">
              <a:solidFill>
                <a:srgbClr val="FFFFFF"/>
              </a:solidFill>
            </a:endParaRPr>
          </a:p>
        </p:txBody>
      </p:sp>
      <p:pic>
        <p:nvPicPr>
          <p:cNvPr id="3" name="Picture 2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822" y="1606757"/>
            <a:ext cx="5419311" cy="36444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0813" y="1914813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0814" y="1924950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87196" y="4092816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1147699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0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4042" y="586856"/>
            <a:ext cx="2401025" cy="3387497"/>
          </a:xfrm>
        </p:spPr>
        <p:txBody>
          <a:bodyPr anchor="b">
            <a:normAutofit/>
          </a:bodyPr>
          <a:lstStyle/>
          <a:p>
            <a:r>
              <a:rPr lang="az-Cyrl-AZ" sz="3500" dirty="0">
                <a:solidFill>
                  <a:srgbClr val="FFFFFF"/>
                </a:solidFill>
              </a:rPr>
              <a:t>Мобільна частина (</a:t>
            </a:r>
            <a:r>
              <a:rPr lang="en-US" sz="3500" dirty="0">
                <a:solidFill>
                  <a:srgbClr val="FFFFFF"/>
                </a:solidFill>
              </a:rPr>
              <a:t>MVP)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694" y="649481"/>
            <a:ext cx="4916510" cy="5546047"/>
          </a:xfrm>
        </p:spPr>
        <p:txBody>
          <a:bodyPr anchor="ctr">
            <a:normAutofit/>
          </a:bodyPr>
          <a:lstStyle/>
          <a:p>
            <a:r>
              <a:rPr lang="ru-RU" sz="1700" dirty="0"/>
              <a:t>Перегляд списку </a:t>
            </a:r>
            <a:r>
              <a:rPr lang="ru-RU" sz="1700" dirty="0" err="1"/>
              <a:t>мостів</a:t>
            </a:r>
            <a:r>
              <a:rPr lang="ru-RU" sz="1700" dirty="0"/>
              <a:t> та </a:t>
            </a:r>
            <a:r>
              <a:rPr lang="ru-RU" sz="1700" dirty="0" err="1"/>
              <a:t>сенсорів</a:t>
            </a:r>
            <a:r>
              <a:rPr lang="ru-RU" sz="1700" dirty="0"/>
              <a:t> </a:t>
            </a:r>
            <a:r>
              <a:rPr lang="ru-RU" sz="1700" dirty="0" err="1"/>
              <a:t>доступний</a:t>
            </a:r>
            <a:r>
              <a:rPr lang="ru-RU" sz="1700" dirty="0"/>
              <a:t>. </a:t>
            </a:r>
            <a:r>
              <a:rPr lang="ru-RU" sz="1700" dirty="0" err="1"/>
              <a:t>Повнофункціональні</a:t>
            </a:r>
            <a:r>
              <a:rPr lang="ru-RU" sz="1700" dirty="0"/>
              <a:t> CRUD </a:t>
            </a:r>
            <a:r>
              <a:rPr lang="ru-RU" sz="1700" dirty="0" err="1"/>
              <a:t>ще</a:t>
            </a:r>
            <a:r>
              <a:rPr lang="ru-RU" sz="1700" dirty="0"/>
              <a:t> в </a:t>
            </a:r>
            <a:r>
              <a:rPr lang="ru-RU" sz="1700" dirty="0" err="1"/>
              <a:t>розробці</a:t>
            </a:r>
            <a:r>
              <a:rPr lang="ru-RU" sz="17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4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1325" y="1146412"/>
            <a:ext cx="6760761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dirty="0" err="1"/>
              <a:t>Висновок</a:t>
            </a:r>
            <a:r>
              <a:rPr lang="en-US" sz="4200" dirty="0"/>
              <a:t> </a:t>
            </a:r>
            <a:r>
              <a:rPr lang="en-US" sz="4200" dirty="0" err="1"/>
              <a:t>та</a:t>
            </a:r>
            <a:r>
              <a:rPr lang="en-US" sz="4200" dirty="0"/>
              <a:t> </a:t>
            </a:r>
            <a:r>
              <a:rPr lang="en-US" sz="4200" dirty="0" err="1"/>
              <a:t>посилання</a:t>
            </a:r>
            <a:endParaRPr lang="en-US" sz="4200" dirty="0"/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995" y="4374554"/>
            <a:ext cx="9144005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629491" y="4374554"/>
            <a:ext cx="3038508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000" y="4379429"/>
            <a:ext cx="9143988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3994" y="4380928"/>
            <a:ext cx="9144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324" y="4892723"/>
            <a:ext cx="4790367" cy="10781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 err="1">
                <a:solidFill>
                  <a:srgbClr val="FFFFFF"/>
                </a:solidFill>
              </a:rPr>
              <a:t>Система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готова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до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демонстрації</a:t>
            </a:r>
            <a:r>
              <a:rPr lang="en-US" sz="2400" dirty="0">
                <a:solidFill>
                  <a:srgbClr val="FFFFFF"/>
                </a:solidFill>
              </a:rPr>
              <a:t>, </a:t>
            </a:r>
            <a:r>
              <a:rPr lang="en-US" sz="2400" dirty="0" err="1">
                <a:solidFill>
                  <a:srgbClr val="FFFFFF"/>
                </a:solidFill>
              </a:rPr>
              <a:t>успішно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витримала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навантаження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195</Words>
  <Application>Microsoft Office PowerPoint</Application>
  <PresentationFormat>Широкоэкранный</PresentationFormat>
  <Paragraphs>39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Лабораторна робота № 5 Презентація готового проєкту</vt:lpstr>
      <vt:lpstr>Короткий опис системи</vt:lpstr>
      <vt:lpstr>Використані технології</vt:lpstr>
      <vt:lpstr>Заплановано – Реалізовано</vt:lpstr>
      <vt:lpstr>Приклад CRUD-операцій</vt:lpstr>
      <vt:lpstr>Приклад графіку сенсорів</vt:lpstr>
      <vt:lpstr>Мобільна частина (MVP)</vt:lpstr>
      <vt:lpstr>Висновок та посилання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 робота № 5 Презентація готового проєкту</dc:title>
  <dc:subject/>
  <dc:creator>Кирилл Пугачёв</dc:creator>
  <cp:keywords/>
  <dc:description>generated using python-pptx</dc:description>
  <cp:lastModifiedBy>Кирилл Пугачёв</cp:lastModifiedBy>
  <cp:revision>6</cp:revision>
  <dcterms:created xsi:type="dcterms:W3CDTF">2013-01-27T09:14:16Z</dcterms:created>
  <dcterms:modified xsi:type="dcterms:W3CDTF">2025-06-08T14:49:19Z</dcterms:modified>
  <cp:category/>
</cp:coreProperties>
</file>