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KC+fbn4GBicdueYTV9W7xNYN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776640" y="1372538"/>
            <a:ext cx="72263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ctrTitle"/>
          </p:nvPr>
        </p:nvSpPr>
        <p:spPr>
          <a:xfrm>
            <a:off x="637921" y="549203"/>
            <a:ext cx="994410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5DC0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0"/>
          <p:cNvSpPr/>
          <p:nvPr/>
        </p:nvSpPr>
        <p:spPr>
          <a:xfrm>
            <a:off x="321957" y="279956"/>
            <a:ext cx="5715" cy="942340"/>
          </a:xfrm>
          <a:custGeom>
            <a:rect b="b" l="l" r="r" t="t"/>
            <a:pathLst>
              <a:path extrusionOk="0" h="942340" w="5714">
                <a:moveTo>
                  <a:pt x="5087" y="941868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77528" y="6073230"/>
            <a:ext cx="1816413" cy="5662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0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0"/>
          <p:cNvSpPr txBox="1"/>
          <p:nvPr>
            <p:ph idx="1" type="body"/>
          </p:nvPr>
        </p:nvSpPr>
        <p:spPr>
          <a:xfrm>
            <a:off x="776640" y="1372538"/>
            <a:ext cx="72263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penid.net/specs/openid-4-verifiable-credential-issuance-1_0.html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enid.net/specs/openid-4-verifiable-presentations-1_0.html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six.apache.org/" TargetMode="External"/><Relationship Id="rId4" Type="http://schemas.openxmlformats.org/officeDocument/2006/relationships/hyperlink" Target="https://www.openpolicyagent.org/" TargetMode="External"/><Relationship Id="rId5" Type="http://schemas.openxmlformats.org/officeDocument/2006/relationships/hyperlink" Target="https://www.w3.org/TR/odrl-model/" TargetMode="External"/><Relationship Id="rId6" Type="http://schemas.openxmlformats.org/officeDocument/2006/relationships/hyperlink" Target="https://www.openpolicyagent.org/docs/latest/policy-language/" TargetMode="External"/><Relationship Id="rId7" Type="http://schemas.openxmlformats.org/officeDocument/2006/relationships/image" Target="../media/image9.jp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tsi.org/deliver/etsi_gs/CIM/001_099/009/01.08.01_60/gs_cim009v010801p.pdf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mforum.org/oda/open-apis/table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yrylog/NOSC-U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sign-principles-for-data-spaces.org/" TargetMode="External"/><Relationship Id="rId4" Type="http://schemas.openxmlformats.org/officeDocument/2006/relationships/hyperlink" Target="https://gaia-x-hub.de/wp-content/uploads/2022/10/White_Paper_Definition_Dataspace_EN.pdf" TargetMode="External"/><Relationship Id="rId5" Type="http://schemas.openxmlformats.org/officeDocument/2006/relationships/hyperlink" Target="https://docs.internationaldataspaces.org/ids-knowledgebase/v/how-to-build-data-spaces" TargetMode="External"/><Relationship Id="rId6" Type="http://schemas.openxmlformats.org/officeDocument/2006/relationships/hyperlink" Target="https://data-spaces-business-alliance.eu/wp-content/uploads/dlm_uploads/Data-Spaces-Business-Alliance-Technical-Convergence-V2.pdf" TargetMode="External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.org/TR/did-core/" TargetMode="External"/><Relationship Id="rId4" Type="http://schemas.openxmlformats.org/officeDocument/2006/relationships/hyperlink" Target="https://www.w3.org/TR/vc-data-model/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id.net/specs/openid-4-verifiable-presentations-1_0.html" TargetMode="External"/><Relationship Id="rId4" Type="http://schemas.openxmlformats.org/officeDocument/2006/relationships/hyperlink" Target="https://hub.ebsi.eu/apis/pilot/trusted-issuers-registry/v4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41B4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561238" y="2368440"/>
            <a:ext cx="0" cy="3060065"/>
          </a:xfrm>
          <a:custGeom>
            <a:rect b="b" l="l" r="r" t="t"/>
            <a:pathLst>
              <a:path extrusionOk="0" h="3060065" w="120000">
                <a:moveTo>
                  <a:pt x="0" y="3059926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3486" y="300513"/>
            <a:ext cx="2630456" cy="218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7914" y="5876439"/>
            <a:ext cx="2256028" cy="7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1923827" y="2602458"/>
            <a:ext cx="40278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FIWARE Data Spaces</a:t>
            </a:r>
            <a:endParaRPr sz="3200"/>
          </a:p>
        </p:txBody>
      </p:sp>
      <p:sp>
        <p:nvSpPr>
          <p:cNvPr id="51" name="Google Shape;51;p1"/>
          <p:cNvSpPr txBox="1"/>
          <p:nvPr/>
        </p:nvSpPr>
        <p:spPr>
          <a:xfrm>
            <a:off x="944166" y="3963299"/>
            <a:ext cx="674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Introduction Into Roles and Components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Kyrylo Gorokhovskyi, CTO NOSC-UA DIH</a:t>
            </a:r>
            <a:endParaRPr sz="16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k.gorokhovskyi@kau.edu.ua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52" name="Google Shape;5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6831" y="3562051"/>
            <a:ext cx="1681051" cy="18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613075" y="6102325"/>
            <a:ext cx="8682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Slides by Stefan Wiedemann - Technical Lead &amp; Architect - FIWARE Foundation e.V.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Consumer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776640" y="1372538"/>
            <a:ext cx="944435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Keycloak as issuer of Verifiable Credentials -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OID4VCI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credentials can be issued to users or services to act on behalf of the organization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claims per actor - allow fine grained definition of permissions for the actors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currently no additional requirements for a pure consumer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8475" y="3069687"/>
            <a:ext cx="5915024" cy="27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Provider</a:t>
            </a:r>
            <a:endParaRPr/>
          </a:p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776640" y="1372538"/>
            <a:ext cx="6734809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offers Data or Services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wants to restrict access to participants of the Data Space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defines access policies and levels and enforces them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wants fine grained control about the access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Provider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637922" y="1372538"/>
            <a:ext cx="4993005" cy="39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Components for Authentication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offers </a:t>
            </a: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OID4VP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compatible endpoints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verifies the signature of the credential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verifies that the issuer is a participant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8445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verifies that only credential types and claims included that are allowed for the issuer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returns a JWT containing the claims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Credentials Config Service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208279" rtl="0" algn="l">
              <a:lnSpc>
                <a:spcPct val="121875"/>
              </a:lnSpc>
              <a:spcBef>
                <a:spcPts val="6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to configure the responsible Trusted Issuers Registry and List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Trusted Issuers List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5080" rtl="0" algn="l">
              <a:lnSpc>
                <a:spcPct val="121875"/>
              </a:lnSpc>
              <a:spcBef>
                <a:spcPts val="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the allowed types and claims for the individual participant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500" y="149949"/>
            <a:ext cx="5351625" cy="43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Provider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637922" y="1372538"/>
            <a:ext cx="4992370" cy="4681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Components for Authorization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Policy Enforcement Point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point for all requests to data or services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157289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requests decisions from the Policy Decision Point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7302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Apisix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as PEP, can provide additional functionality like access logging, rate limiting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Policy Decision Point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decides about the request by evaluating the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policies and additional information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retrieves policies from the PAP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Policy Agent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used as PEP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ODRL-PAP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Policy Management based on </a:t>
            </a: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ODRL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27100" marR="13144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translates policies into </a:t>
            </a: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rego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offers them to the PDP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264" lvl="1" marL="92646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extension with individual profiles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5425" y="71024"/>
            <a:ext cx="5351625" cy="43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Provider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637922" y="1372538"/>
            <a:ext cx="5332095" cy="2015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Plane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typically an </a:t>
            </a: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NGSI-LD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compatible ContextBroker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essentially be any service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9245" lvl="0" marL="4699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currently only support for Rest-based communication, but other protocols are possible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0" marL="46926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restricted to a single Data Plane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450" y="313674"/>
            <a:ext cx="5351625" cy="43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Marketplace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776640" y="1372538"/>
            <a:ext cx="72263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/>
              <a:t>provides a catalogue of available assets and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/>
              <a:t>supports contract negotiations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/>
              <a:t>functionality to offer, sell and buy access to data and services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Marketplace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776640" y="1372538"/>
            <a:ext cx="103600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TMForum-API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implementations to provide a standardized API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Product, Offering etc. data stored inside the Context Broker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Contract Management listens for product orders and enables access at the Data Provider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Integrates with FIWARE Components like the BAE Marketplace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8312" y="3182525"/>
            <a:ext cx="5819774" cy="29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pic>
        <p:nvPicPr>
          <p:cNvPr id="181" name="Google Shape;1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ctrTitle"/>
          </p:nvPr>
        </p:nvSpPr>
        <p:spPr>
          <a:xfrm>
            <a:off x="637921" y="549203"/>
            <a:ext cx="994410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2506821" y="2889934"/>
            <a:ext cx="7620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u="sng">
                <a:solidFill>
                  <a:schemeClr val="hlink"/>
                </a:solidFill>
                <a:hlinkClick r:id="rId3"/>
              </a:rPr>
              <a:t>https://github.com/kyrylog/NOSC-UA 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676096" y="1829738"/>
            <a:ext cx="4467225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-418465" lvl="0" marL="431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Data Space?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18465" lvl="0" marL="43116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Space and its participants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19099" lvl="1" marL="888364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Trust Anchor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19099" lvl="1" marL="888364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Provider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06399" lvl="1" marL="888364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Consumer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19099" lvl="1" marL="888364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Marketplace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18465" lvl="0" marL="431165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Space?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675040" y="1372538"/>
            <a:ext cx="10768965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3525" lvl="0" marL="275590" marR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“decentralized infrastructure for trustworthy data sharing and exchange in data ecosystems based on commonly agreed principles” -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DEI initiative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3525" lvl="0" marL="2755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“A federated, open infrastructure for sovereign data sharing based on common policies, rules, and standards.” -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Gaia-X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3525" lvl="0" marL="275590" marR="466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“A data space is a secure and standardized digital infrastructure that enables trusted data exchange and data-based services among various stakeholders.” -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IDSA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3525" lvl="0" marL="275590" marR="751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“A data space can be defined as a data ecosystem built around commonly agreed building blocks enabling an effective and trusted sharing of data among participants for the creation of value.” -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DSBA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Space?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675040" y="2286938"/>
            <a:ext cx="743839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2255" lvl="0" marL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single definition, but a common view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2255" lvl="0" marL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participants(organizations) form a Data Space together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2255" lvl="0" marL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agree on common rules, standards and policies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2255" lvl="0" marL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 solution to share data and services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62255" lvl="0" marL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 solution is accompanied by legal solutions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Space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776640" y="1372538"/>
            <a:ext cx="658495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Participants will fulfill various roles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Provider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Consumer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Marketplace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Trust Anchor(s) to ensure trust between the participants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801" y="3561651"/>
            <a:ext cx="5935905" cy="19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Trust Anchor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776640" y="1372538"/>
            <a:ext cx="7019925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the capabilities to identify participants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ensures independence from single participants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often seen as part of the “Data Space Operator”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Space should define criteria for participation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might provide capabilities for on-boarding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various options: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Trust Anchor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centralized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 Anchors for different interactions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to participate in the authentication between participants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Authentication in a FIWARE Data Space</a:t>
            </a:r>
            <a:endParaRPr/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776640" y="1372538"/>
            <a:ext cx="107397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Decentralized Identifiers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Verifiable Credentials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Decentralized Identifiers: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type of identifier, that enables a verifiable, decentralized identity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identifier can be resolved to a did-document that can express: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verification methods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cryptographic material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to prove control of the did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marR="384175" rtl="0" algn="l">
              <a:lnSpc>
                <a:spcPct val="121875"/>
              </a:lnSpc>
              <a:spcBef>
                <a:spcPts val="65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did:key:zDnaeep661sHagxq47tMuJndWmmVngxEeaFmwD6uZzuoNDwSB - public key contained as part of the identifier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24523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□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did:web:animalgoods.dsba.fiware.dev:did - did-document can be resolved through a well-known endpoint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Verifiable Credentials: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signed json-documents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contain any information, trust depends on the issuer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combination of both allows decentralized, </a:t>
            </a:r>
            <a:b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secure authentication in the Data Space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Authentication in a FIWARE Data Space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776640" y="1372538"/>
            <a:ext cx="9979025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participants issues Verifiable Credentials to actors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VC contains claims about the actor, the participant or other informations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2110" lvl="1" marL="8515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signed with the Decentralized Identity of the participant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authenticates with the VC at another participant(using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OID4VP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769" lvl="0" marL="3308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receiving participant verifies the credential signature and checks the issuer at the trust anchor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required from the Trust Anchor: </a:t>
            </a:r>
            <a:r>
              <a:rPr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EBSI Trusted Issuers Registry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212" y="3723712"/>
            <a:ext cx="4391024" cy="24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637921" y="549185"/>
            <a:ext cx="6372225" cy="4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Consumer</a:t>
            </a:r>
            <a:endParaRPr/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5991443" y="6472483"/>
            <a:ext cx="2095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776640" y="1372538"/>
            <a:ext cx="8458835" cy="240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wants to consume data from other participants or use their data services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to be registered at the Trust Anchor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8135" lvl="0" marL="330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needs to properly authenticate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 Verifiable Credentials to its actors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8610" lvl="1" marL="7880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the right claims for user, service and purpose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50" y="4648675"/>
            <a:ext cx="2187475" cy="1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2024-08-16T09:55:44Z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Google</vt:lpwstr>
  </property>
  <property fmtid="{D5CDD505-2E9C-101B-9397-08002B2CF9AE}" pid="4" name="LastSaved">
    <vt:filetime>2024-08-16T00:00:00Z</vt:filetime>
  </property>
</Properties>
</file>