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12193575"/>
  <p:notesSz cx="7099300" cy="10234600"/>
  <p:embeddedFontLst>
    <p:embeddedFont>
      <p:font typeface="Inter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5ACEB0-E550-4EF2-BBE1-2C0569F9979C}">
  <a:tblStyle styleId="{1F5ACEB0-E550-4EF2-BBE1-2C0569F997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Inter-bold.fntdata"/><Relationship Id="rId21" Type="http://schemas.openxmlformats.org/officeDocument/2006/relationships/slide" Target="slides/slide15.xml"/><Relationship Id="rId43" Type="http://schemas.openxmlformats.org/officeDocument/2006/relationships/font" Target="fonts/Inter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e8d4ed6bb_0_71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e8d4ed6bb_0_7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ae8d4ed6bb_0_71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e038b8771_0_79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e038b8771_0_7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Marketplace prereqs</a:t>
            </a:r>
            <a:endParaRPr/>
          </a:p>
        </p:txBody>
      </p:sp>
      <p:sp>
        <p:nvSpPr>
          <p:cNvPr id="186" name="Google Shape;186;gce038b8771_0_79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e038b8771_0_114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e038b8771_0_11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iSHARE Satellite: Certs and EORIs (list of EORIs)</a:t>
            </a:r>
            <a:endParaRPr/>
          </a:p>
        </p:txBody>
      </p:sp>
      <p:sp>
        <p:nvSpPr>
          <p:cNvPr id="198" name="Google Shape;198;gce038b8771_0_114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e038b8771_0_106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e038b8771_0_10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HappyPets: shop system skipped for simplicity, 2 IDPs with pre-registered accounts (employee@company, customers@customer), customer policies @ AR</a:t>
            </a:r>
            <a:endParaRPr/>
          </a:p>
        </p:txBody>
      </p:sp>
      <p:sp>
        <p:nvSpPr>
          <p:cNvPr id="209" name="Google Shape;209;gce038b8771_0_106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038b8771_0_98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e038b8771_0_9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HappyPets: shop system skipped for simplicity, 2 IDPs with pre-registered accounts (employee@company, customers@customer), customer policies @ AR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ce038b8771_0_98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e038b8771_0_90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e038b8771_0_9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PDC: CB with delivery orders, IDP with employee user, AR+AS with policy for creating policies @ marketplace, setup portal, setup proxy</a:t>
            </a:r>
            <a:endParaRPr/>
          </a:p>
        </p:txBody>
      </p:sp>
      <p:sp>
        <p:nvSpPr>
          <p:cNvPr id="247" name="Google Shape;247;gce038b8771_0_90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e038b8771_0_208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e038b8771_0_20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PDC: CB with delivery orders, IDP with employee user, AR+AS with policy for creating policies @ marketplace, setup portal, setup proxy</a:t>
            </a:r>
            <a:endParaRPr/>
          </a:p>
        </p:txBody>
      </p:sp>
      <p:sp>
        <p:nvSpPr>
          <p:cNvPr id="261" name="Google Shape;261;gce038b8771_0_208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de29d0206_0_12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de29d0206_0_1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cde29d0206_0_12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7cdd95ea2_0_12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7cdd95ea2_0_12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de29d0206_0_18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de29d0206_0_1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cde29d0206_0_18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7cdd95ea2_0_18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7cdd95ea2_0_18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Show policy examples being created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de29d0206_0_36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de29d0206_0_3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cde29d0206_0_36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e038b8771_0_230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e038b8771_0_230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Show policy examples being created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e038b8771_0_122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e038b8771_0_122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Show policy examples being created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de29d0206_0_24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de29d0206_0_2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cde29d0206_0_24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7cdd95ea2_0_24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7cdd95ea2_0_24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7cdd95ea2_0_32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7cdd95ea2_0_32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e038b8771_0_249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e038b8771_0_249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c7cdd95ea2_0_42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c7cdd95ea2_0_42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de29d0206_0_43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de29d0206_0_4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K8s deployment instructions, header size config!!!!</a:t>
            </a:r>
            <a:endParaRPr/>
          </a:p>
        </p:txBody>
      </p:sp>
      <p:sp>
        <p:nvSpPr>
          <p:cNvPr id="385" name="Google Shape;385;gcde29d0206_0_43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e038b8771_0_128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e038b8771_0_12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Marketplace prereqs</a:t>
            </a:r>
            <a:endParaRPr/>
          </a:p>
        </p:txBody>
      </p:sp>
      <p:sp>
        <p:nvSpPr>
          <p:cNvPr id="392" name="Google Shape;392;gce038b8771_0_128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e038b8771_0_139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e038b8771_0_13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ce038b8771_0_139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de29d0206_0_0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de29d0206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Overview of PoC, parties involved, architectural overview, intro to 3 example steps (create offer, acquisition, consumption)</a:t>
            </a:r>
            <a:endParaRPr/>
          </a:p>
        </p:txBody>
      </p:sp>
      <p:sp>
        <p:nvSpPr>
          <p:cNvPr id="120" name="Google Shape;120;gcde29d0206_0_0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e038b8771_0_155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e038b8771_0_15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ce038b8771_0_155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e038b8771_0_147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e038b8771_0_14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ce038b8771_0_147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e038b8771_0_324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e038b8771_0_32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ce038b8771_0_324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ce038b8771_0_163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ce038b8771_0_16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ce038b8771_0_163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ce038b8771_0_171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ce038b8771_0_17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Future plan: Integrate AR into IDP (Keyrock)</a:t>
            </a:r>
            <a:endParaRPr/>
          </a:p>
        </p:txBody>
      </p:sp>
      <p:sp>
        <p:nvSpPr>
          <p:cNvPr id="480" name="Google Shape;480;gce038b8771_0_171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52611dbf9_0_0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52611dbf9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d52611dbf9_0_0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3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0" name="Google Shape;500;p13:notes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13:notes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e038b8771_0_0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e038b8771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PoC Intro, showcase: delegation of data service access rights from organizational  to user level, whole process divided into 3 steps</a:t>
            </a:r>
            <a:endParaRPr/>
          </a:p>
        </p:txBody>
      </p:sp>
      <p:sp>
        <p:nvSpPr>
          <p:cNvPr id="127" name="Google Shape;127;gce038b8771_0_0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e038b8771_0_14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e038b8771_0_1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PDC&amp;Marketplace: intro, 2 offerings, created at MP (step 1)</a:t>
            </a:r>
            <a:endParaRPr/>
          </a:p>
        </p:txBody>
      </p:sp>
      <p:sp>
        <p:nvSpPr>
          <p:cNvPr id="136" name="Google Shape;136;gce038b8771_0_14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e038b8771_0_43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e038b8771_0_4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Shops: intro, customers, acquire different offerings (step 2)</a:t>
            </a:r>
            <a:endParaRPr/>
          </a:p>
        </p:txBody>
      </p:sp>
      <p:sp>
        <p:nvSpPr>
          <p:cNvPr id="147" name="Google Shape;147;gce038b8771_0_43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038b8771_0_51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e038b8771_0_5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Customer: intro, changes attrs of order (step 3)</a:t>
            </a:r>
            <a:endParaRPr/>
          </a:p>
        </p:txBody>
      </p:sp>
      <p:sp>
        <p:nvSpPr>
          <p:cNvPr id="158" name="Google Shape;158;gce038b8771_0_51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de29d0206_0_6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de29d0206_0_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Prerequisites at different </a:t>
            </a:r>
            <a:r>
              <a:rPr lang="en-GB"/>
              <a:t>parties</a:t>
            </a:r>
            <a:r>
              <a:rPr lang="en-GB"/>
              <a:t> environments, iSHARE registration and certificates, pre-registration of users and policies (incl. </a:t>
            </a:r>
            <a:r>
              <a:rPr lang="en-GB"/>
              <a:t>for</a:t>
            </a:r>
            <a:r>
              <a:rPr lang="en-GB"/>
              <a:t> AS), API-Umbrella config, creating delivery orders at CB</a:t>
            </a:r>
            <a:endParaRPr/>
          </a:p>
        </p:txBody>
      </p:sp>
      <p:sp>
        <p:nvSpPr>
          <p:cNvPr id="169" name="Google Shape;169;gcde29d0206_0_6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e038b8771_0_69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e038b8771_0_6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Architecture overview: ENVs</a:t>
            </a:r>
            <a:endParaRPr/>
          </a:p>
        </p:txBody>
      </p:sp>
      <p:sp>
        <p:nvSpPr>
          <p:cNvPr id="176" name="Google Shape;176;gce038b8771_0_69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hyperlink" Target="https://ec.europa.eu/programmes/horizon2020/en" TargetMode="External"/><Relationship Id="rId5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hyperlink" Target="https://ec.europa.eu/programmes/horizon2020/en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0.jpg"/><Relationship Id="rId6" Type="http://schemas.openxmlformats.org/officeDocument/2006/relationships/image" Target="../media/image1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Black">
  <p:cSld name="TITLE_2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78800" y="1656860"/>
            <a:ext cx="54006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480047" y="5998950"/>
            <a:ext cx="2261345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2657" y="479916"/>
            <a:ext cx="5039119" cy="50391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340811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4074827" y="6045630"/>
            <a:ext cx="1969648" cy="588941"/>
            <a:chOff x="14764800" y="9069350"/>
            <a:chExt cx="2954325" cy="8835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" name="Google Shape;18;p2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758" l="0" r="0" t="748"/>
          <a:stretch/>
        </p:blipFill>
        <p:spPr>
          <a:xfrm>
            <a:off x="7377912" y="6192172"/>
            <a:ext cx="1164561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 b="426" l="0" r="0" t="426"/>
          <a:stretch/>
        </p:blipFill>
        <p:spPr>
          <a:xfrm>
            <a:off x="10428175" y="6192175"/>
            <a:ext cx="1283592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6">
            <a:alphaModFix/>
          </a:blip>
          <a:srcRect b="416" l="0" r="0" t="416"/>
          <a:stretch/>
        </p:blipFill>
        <p:spPr>
          <a:xfrm>
            <a:off x="9209188" y="6046700"/>
            <a:ext cx="552282" cy="58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"/>
          <p:cNvCxnSpPr/>
          <p:nvPr/>
        </p:nvCxnSpPr>
        <p:spPr>
          <a:xfrm>
            <a:off x="6711194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White">
  <p:cSld name="2_Blank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3058" y="6358887"/>
            <a:ext cx="1200119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Black">
  <p:cSld name="4_Blank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White">
  <p:cSld name="4_Blank_1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Black">
  <p:cSld name="5_Blank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78800" y="1827444"/>
            <a:ext cx="36000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GB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2657" y="479916"/>
            <a:ext cx="5039119" cy="503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2644" y="6223520"/>
            <a:ext cx="42912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>
            <a:hlinkClick r:id="rId4"/>
          </p:cNvPr>
          <p:cNvSpPr txBox="1"/>
          <p:nvPr/>
        </p:nvSpPr>
        <p:spPr>
          <a:xfrm>
            <a:off x="7273850" y="6223525"/>
            <a:ext cx="4302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12358" l="8119" r="8086" t="12328"/>
          <a:stretch/>
        </p:blipFill>
        <p:spPr>
          <a:xfrm>
            <a:off x="480047" y="5998950"/>
            <a:ext cx="2261345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White">
  <p:cSld name="5_Blank_1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478800" y="1827444"/>
            <a:ext cx="3482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GB" sz="5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2657" y="479916"/>
            <a:ext cx="5039119" cy="503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80047" y="5998950"/>
            <a:ext cx="2261345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2644" y="6223520"/>
            <a:ext cx="42912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>
            <a:hlinkClick r:id="rId5"/>
          </p:cNvPr>
          <p:cNvSpPr txBox="1"/>
          <p:nvPr/>
        </p:nvSpPr>
        <p:spPr>
          <a:xfrm>
            <a:off x="7273850" y="6223525"/>
            <a:ext cx="4302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White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478800" y="1655710"/>
            <a:ext cx="54006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340811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2657" y="479916"/>
            <a:ext cx="5039119" cy="50391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4074827" y="6045630"/>
            <a:ext cx="1969648" cy="588941"/>
            <a:chOff x="14764800" y="9069350"/>
            <a:chExt cx="2954325" cy="8835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3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80047" y="5998950"/>
            <a:ext cx="2261345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912" y="6192172"/>
            <a:ext cx="1164561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8175" y="6192175"/>
            <a:ext cx="1283592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6">
            <a:alphaModFix/>
          </a:blip>
          <a:srcRect b="0" l="-20" r="20" t="0"/>
          <a:stretch/>
        </p:blipFill>
        <p:spPr>
          <a:xfrm>
            <a:off x="9209188" y="6046700"/>
            <a:ext cx="552282" cy="58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3"/>
          <p:cNvCxnSpPr/>
          <p:nvPr/>
        </p:nvCxnSpPr>
        <p:spPr>
          <a:xfrm>
            <a:off x="6711194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Black">
  <p:cSld name="1_Blank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478800" y="3119450"/>
            <a:ext cx="112347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047" y="479916"/>
            <a:ext cx="11230034" cy="187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3">
            <a:alphaModFix/>
          </a:blip>
          <a:srcRect b="12357" l="8119" r="8085" t="12328"/>
          <a:stretch/>
        </p:blipFill>
        <p:spPr>
          <a:xfrm>
            <a:off x="9452130" y="5857375"/>
            <a:ext cx="2261345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White">
  <p:cSld name="1_Blank_1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047" y="479916"/>
            <a:ext cx="11230034" cy="187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12356" l="8109" r="8108" t="12341"/>
          <a:stretch/>
        </p:blipFill>
        <p:spPr>
          <a:xfrm>
            <a:off x="9452130" y="5857375"/>
            <a:ext cx="2261345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Black">
  <p:cSld name="7_Blank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3058" y="6358887"/>
            <a:ext cx="1200119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78800" y="1440000"/>
            <a:ext cx="1080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lt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White">
  <p:cSld name="7_Blank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78800" y="1440000"/>
            <a:ext cx="1080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dk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3058" y="6358887"/>
            <a:ext cx="1200119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Black">
  <p:cSld name="6_Blank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3058" y="6358887"/>
            <a:ext cx="1200119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White">
  <p:cSld name="6_Blank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3058" y="6358887"/>
            <a:ext cx="1200119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Black">
  <p:cSld name="2_Blank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3058" y="6358887"/>
            <a:ext cx="1200119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cheme.isharetest.net/swagger/index.html" TargetMode="External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.isharetest.net/swagger/index.html" TargetMode="External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.isharetest.net/swagger/index.html" TargetMode="External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hyperlink" Target="https://charts.bitnami.com/bitnami" TargetMode="External"/><Relationship Id="rId10" Type="http://schemas.openxmlformats.org/officeDocument/2006/relationships/hyperlink" Target="https://storage.googleapis.com/t3n-helm-charts" TargetMode="External"/><Relationship Id="rId13" Type="http://schemas.openxmlformats.org/officeDocument/2006/relationships/hyperlink" Target="https://hub.docker.com/repository/docker/fiware/biz-ecosystem-apis" TargetMode="External"/><Relationship Id="rId12" Type="http://schemas.openxmlformats.org/officeDocument/2006/relationships/hyperlink" Target="https://fiware.github.io/helm-char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hyperlink" Target="https://github.com/FIWARE/helm-charts/tree/i4trust/charts/business-api-ecosystem" TargetMode="External"/><Relationship Id="rId9" Type="http://schemas.openxmlformats.org/officeDocument/2006/relationships/hyperlink" Target="https://helm.elastic.co" TargetMode="External"/><Relationship Id="rId15" Type="http://schemas.openxmlformats.org/officeDocument/2006/relationships/hyperlink" Target="https://hub.docker.com/repository/docker/fiware/biz-ecosystem-charging-backend" TargetMode="External"/><Relationship Id="rId14" Type="http://schemas.openxmlformats.org/officeDocument/2006/relationships/hyperlink" Target="https://hub.docker.com/repository/docker/fiware/biz-ecosystem-rss" TargetMode="External"/><Relationship Id="rId17" Type="http://schemas.openxmlformats.org/officeDocument/2006/relationships/hyperlink" Target="https://github.com/i4Trust/bae-i4trust-service" TargetMode="External"/><Relationship Id="rId16" Type="http://schemas.openxmlformats.org/officeDocument/2006/relationships/hyperlink" Target="https://hub.docker.com/repository/docker/fiware/biz-ecosystem-logic-proxy" TargetMode="External"/><Relationship Id="rId5" Type="http://schemas.openxmlformats.org/officeDocument/2006/relationships/hyperlink" Target="https://github.com/FIWARE-TMForum/Business-API-Ecosystem" TargetMode="External"/><Relationship Id="rId6" Type="http://schemas.openxmlformats.org/officeDocument/2006/relationships/hyperlink" Target="https://business-api-ecosystem.readthedocs.io/en/latest/" TargetMode="External"/><Relationship Id="rId18" Type="http://schemas.openxmlformats.org/officeDocument/2006/relationships/hyperlink" Target="https://business-api-ecosystem.readthedocs.io/en/latest/plugins-guide.html#installing-asset-plugins" TargetMode="External"/><Relationship Id="rId7" Type="http://schemas.openxmlformats.org/officeDocument/2006/relationships/hyperlink" Target="https://github.com/fdelavega/business-ecosystem-logic-proxy/tree/feature/oidc" TargetMode="External"/><Relationship Id="rId8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FIWARE/helm-charts/tree/i4trust/charts/keyrock" TargetMode="External"/><Relationship Id="rId4" Type="http://schemas.openxmlformats.org/officeDocument/2006/relationships/hyperlink" Target="https://github.com/ging/fiware-idm" TargetMode="External"/><Relationship Id="rId5" Type="http://schemas.openxmlformats.org/officeDocument/2006/relationships/hyperlink" Target="https://fiware-idm.readthedocs.io/en/latest/" TargetMode="External"/><Relationship Id="rId6" Type="http://schemas.openxmlformats.org/officeDocument/2006/relationships/hyperlink" Target="https://github.com/i4Trust/fiware-idm/tree/i4trust" TargetMode="External"/><Relationship Id="rId7" Type="http://schemas.openxmlformats.org/officeDocument/2006/relationships/image" Target="../media/image33.png"/><Relationship Id="rId8" Type="http://schemas.openxmlformats.org/officeDocument/2006/relationships/hyperlink" Target="https://hub.docker.com/repository/docker/fiware/id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fiware-orion.readthedocs.io/en/master/" TargetMode="External"/><Relationship Id="rId4" Type="http://schemas.openxmlformats.org/officeDocument/2006/relationships/image" Target="../media/image33.png"/><Relationship Id="rId5" Type="http://schemas.openxmlformats.org/officeDocument/2006/relationships/hyperlink" Target="https://fiware.github.io/helm-charts/" TargetMode="External"/><Relationship Id="rId6" Type="http://schemas.openxmlformats.org/officeDocument/2006/relationships/hyperlink" Target="https://hub.docker.com/repository/docker/fiware/orion-l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FIWARE/helm-charts/tree/i4trust/charts/api-umbrella" TargetMode="External"/><Relationship Id="rId4" Type="http://schemas.openxmlformats.org/officeDocument/2006/relationships/hyperlink" Target="https://api-umbrella.readthedocs.io/en/latest/" TargetMode="External"/><Relationship Id="rId5" Type="http://schemas.openxmlformats.org/officeDocument/2006/relationships/hyperlink" Target="https://github.com/FIWARE/api-umbrella" TargetMode="External"/><Relationship Id="rId6" Type="http://schemas.openxmlformats.org/officeDocument/2006/relationships/hyperlink" Target="https://github.com/FIWARE/api-umbrella/tree/i4trust-attr-policies" TargetMode="External"/><Relationship Id="rId7" Type="http://schemas.openxmlformats.org/officeDocument/2006/relationships/image" Target="../media/image33.png"/><Relationship Id="rId8" Type="http://schemas.openxmlformats.org/officeDocument/2006/relationships/hyperlink" Target="https://hub.docker.com/repository/docker/fiware/api-umbrella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i4Trust/pdc-portal" TargetMode="External"/><Relationship Id="rId4" Type="http://schemas.openxmlformats.org/officeDocument/2006/relationships/hyperlink" Target="https://github.com/i4Trust/activation-service" TargetMode="External"/><Relationship Id="rId5" Type="http://schemas.openxmlformats.org/officeDocument/2006/relationships/image" Target="../media/image33.png"/><Relationship Id="rId6" Type="http://schemas.openxmlformats.org/officeDocument/2006/relationships/hyperlink" Target="https://i4trust.github.io/helm-charts" TargetMode="External"/><Relationship Id="rId7" Type="http://schemas.openxmlformats.org/officeDocument/2006/relationships/hyperlink" Target="https://hub.docker.com/repository/docker/i4trust/pdc-portal" TargetMode="External"/><Relationship Id="rId8" Type="http://schemas.openxmlformats.org/officeDocument/2006/relationships/hyperlink" Target="https://hub.docker.com/repository/docker/i4trust/activation-servic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scheme.isharetest.net/" TargetMode="External"/><Relationship Id="rId4" Type="http://schemas.openxmlformats.org/officeDocument/2006/relationships/hyperlink" Target="https://dev.ishareworks.org/scheme-owner/parties.html" TargetMode="External"/><Relationship Id="rId5" Type="http://schemas.openxmlformats.org/officeDocument/2006/relationships/hyperlink" Target="https://ar.isharetest.net/" TargetMode="External"/><Relationship Id="rId6" Type="http://schemas.openxmlformats.org/officeDocument/2006/relationships/hyperlink" Target="https://github.com/iSHAREScheme/AuthorizationRegistry" TargetMode="External"/><Relationship Id="rId7" Type="http://schemas.openxmlformats.org/officeDocument/2006/relationships/hyperlink" Target="https://dev.ishareworks.org/delegation/endpoint.html" TargetMode="External"/><Relationship Id="rId8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FIWARE/production-on-k8s" TargetMode="External"/><Relationship Id="rId4" Type="http://schemas.openxmlformats.org/officeDocument/2006/relationships/hyperlink" Target="https://github.com/i4Trust/tutorial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478800" y="1656860"/>
            <a:ext cx="5400600" cy="16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</a:t>
            </a:r>
            <a:r>
              <a:rPr lang="en-GB"/>
              <a:t>walkthrough</a:t>
            </a:r>
            <a:r>
              <a:rPr lang="en-GB"/>
              <a:t> of the reference example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478800" y="3456000"/>
            <a:ext cx="54006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Dr. Dennis Wendland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Technical Lead &amp; Architect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FIWARE Foundation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dennis.wendland@fiware.org</a:t>
            </a:r>
            <a:endParaRPr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175" y="360000"/>
            <a:ext cx="5718599" cy="426334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8771050" y="435075"/>
            <a:ext cx="2859900" cy="1519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Marketplace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478800" y="1440000"/>
            <a:ext cx="49290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Databases used by different marketplace components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MongoDB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MySQL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TM Forum APIs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Reference implementation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Charging Backend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Rating, charging and billing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RSS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Revenue settlement and sharing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Logic Proxy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UI portal, authentication and API orchestrator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400"/>
              <a:t>No further prerequisites needed</a:t>
            </a:r>
            <a:endParaRPr sz="1400"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5752975" y="1954500"/>
            <a:ext cx="6036300" cy="27972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529" y="2388177"/>
            <a:ext cx="5621824" cy="31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Trust Authority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478800" y="1440000"/>
            <a:ext cx="49290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Installed centrally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iSHARE Satellite central test instance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https://scheme.isharetest.net/swagger/index.html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For each participating organisation, certificates/private keys and EORI IDs need to be generated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Marketplace: EU.EORI.NLMARKETPLA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Packet Delivery: EU.EORI.PACKETDEL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Happy Pets: EU.EORI.NLHAPPYPETS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No Cheaper: EU.EORI.NLNOCHEAPER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iSHARE Satellite: EU.EORI.NL000000000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This information must be known to trust authority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Allows all participants to verify status of each organisation</a:t>
            </a:r>
            <a:endParaRPr sz="1400"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/>
          <p:nvPr/>
        </p:nvSpPr>
        <p:spPr>
          <a:xfrm>
            <a:off x="5614850" y="1440000"/>
            <a:ext cx="6467700" cy="3056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5483650" y="4496100"/>
            <a:ext cx="4437600" cy="19482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Shop: Happy Pets Inc.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478800" y="1440000"/>
            <a:ext cx="51360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2 Identity providers to be deployed with pre-registered users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Company (login @ marketplace)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Employee 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(login @ shop and packet delivery portal)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Standard customer user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Gold customer user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Authorisation Registry instance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Holds customer access policies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central iSHARE AR: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https://ar.isharetest.net/swagger/index.html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Shop system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Skipped for simplicity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 the following assume: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users already registered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Pre-existing delivery orders for each customer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Standard/Gold policies already assigned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Initial delivery orders to be created manually (next slides)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policies (Standard/Gold) to be created manually</a:t>
            </a:r>
            <a:endParaRPr sz="1400"/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/>
          <p:nvPr/>
        </p:nvSpPr>
        <p:spPr>
          <a:xfrm>
            <a:off x="5614850" y="1440000"/>
            <a:ext cx="6467700" cy="1771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9358275" y="3211500"/>
            <a:ext cx="2835300" cy="2908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5553275" y="3397950"/>
            <a:ext cx="1443000" cy="2908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7707625" y="4178325"/>
            <a:ext cx="939300" cy="4005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8646934" y="290267"/>
            <a:ext cx="27108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220" name="Google Shape;220;p27"/>
          <p:cNvSpPr/>
          <p:nvPr/>
        </p:nvSpPr>
        <p:spPr>
          <a:xfrm>
            <a:off x="9932111" y="477244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7"/>
          <p:cNvCxnSpPr/>
          <p:nvPr/>
        </p:nvCxnSpPr>
        <p:spPr>
          <a:xfrm flipH="1" rot="10800000">
            <a:off x="5559600" y="2306675"/>
            <a:ext cx="3025200" cy="3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22" name="Google Shape;222;p27"/>
          <p:cNvCxnSpPr/>
          <p:nvPr/>
        </p:nvCxnSpPr>
        <p:spPr>
          <a:xfrm flipH="1">
            <a:off x="8612250" y="2886850"/>
            <a:ext cx="2341200" cy="28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7"/>
          <p:cNvSpPr txBox="1"/>
          <p:nvPr/>
        </p:nvSpPr>
        <p:spPr>
          <a:xfrm>
            <a:off x="9641425" y="2555350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C232"/>
                </a:solidFill>
              </a:rPr>
              <a:t>Gold</a:t>
            </a:r>
            <a:endParaRPr>
              <a:solidFill>
                <a:srgbClr val="F1C232"/>
              </a:solidFill>
            </a:endParaRPr>
          </a:p>
        </p:txBody>
      </p:sp>
      <p:cxnSp>
        <p:nvCxnSpPr>
          <p:cNvPr id="224" name="Google Shape;224;p27"/>
          <p:cNvCxnSpPr/>
          <p:nvPr/>
        </p:nvCxnSpPr>
        <p:spPr>
          <a:xfrm flipH="1" rot="10800000">
            <a:off x="10062550" y="2437850"/>
            <a:ext cx="690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Shop: No Cheaper Inc.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478800" y="1440000"/>
            <a:ext cx="51291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2 Identity providers to be deployed with pre-registered users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Company (login @ marketplace)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Employee 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(login @ shop and packet delivery portal)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Standard customer user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Gold customer user could also be created to demonstrate denied access with PATCH request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Authorisation Registry instance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Holds customer access policies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central iSHARE AR test instance: </a:t>
            </a:r>
            <a:r>
              <a:rPr lang="en-GB" sz="14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https://ar.isharetest.net/swagger/index.html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Shop system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Skipped for simplicity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 the following assume: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users already registered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Pre-existing delivery orders for each customer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Standard policies already assigned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Initial delivery orders to be created manually (next slides)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policies (Standard) to be created manually</a:t>
            </a:r>
            <a:endParaRPr/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/>
          <p:nvPr/>
        </p:nvSpPr>
        <p:spPr>
          <a:xfrm>
            <a:off x="5614850" y="1440000"/>
            <a:ext cx="6467700" cy="1771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9358275" y="3211500"/>
            <a:ext cx="2835300" cy="2908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459425" y="3429000"/>
            <a:ext cx="1443000" cy="2908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28"/>
          <p:cNvCxnSpPr/>
          <p:nvPr/>
        </p:nvCxnSpPr>
        <p:spPr>
          <a:xfrm flipH="1" rot="10800000">
            <a:off x="5159050" y="2182400"/>
            <a:ext cx="1878600" cy="35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38" name="Google Shape;238;p28"/>
          <p:cNvSpPr txBox="1"/>
          <p:nvPr/>
        </p:nvSpPr>
        <p:spPr>
          <a:xfrm>
            <a:off x="7071874" y="449617"/>
            <a:ext cx="24810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Cheaper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NOCHEAPER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cxnSp>
        <p:nvCxnSpPr>
          <p:cNvPr id="239" name="Google Shape;239;p28"/>
          <p:cNvCxnSpPr/>
          <p:nvPr/>
        </p:nvCxnSpPr>
        <p:spPr>
          <a:xfrm flipH="1">
            <a:off x="6685375" y="3045700"/>
            <a:ext cx="1989000" cy="27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8"/>
          <p:cNvSpPr/>
          <p:nvPr/>
        </p:nvSpPr>
        <p:spPr>
          <a:xfrm>
            <a:off x="5746025" y="4171425"/>
            <a:ext cx="939300" cy="4005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8242186" y="642994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7749075" y="2693850"/>
            <a:ext cx="10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3C47D"/>
                </a:solidFill>
              </a:rPr>
              <a:t>Standard</a:t>
            </a:r>
            <a:endParaRPr>
              <a:solidFill>
                <a:srgbClr val="93C47D"/>
              </a:solidFill>
            </a:endParaRPr>
          </a:p>
        </p:txBody>
      </p:sp>
      <p:cxnSp>
        <p:nvCxnSpPr>
          <p:cNvPr id="243" name="Google Shape;243;p28"/>
          <p:cNvCxnSpPr/>
          <p:nvPr/>
        </p:nvCxnSpPr>
        <p:spPr>
          <a:xfrm flipH="1" rot="10800000">
            <a:off x="8313575" y="2576350"/>
            <a:ext cx="690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Packet Delivery Co.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478800" y="1440000"/>
            <a:ext cx="49290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Packet Delivery Portal application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Demo application available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Identity Provider to be deployed with pre-registered user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Employee user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Context Broker as Service provider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Provides NGSI-LD API for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Reading delivery order entities </a:t>
            </a:r>
            <a:r>
              <a:rPr lang="en-GB" sz="1400">
                <a:solidFill>
                  <a:srgbClr val="38761D"/>
                </a:solidFill>
              </a:rPr>
              <a:t>(HTTP GET)</a:t>
            </a:r>
            <a:endParaRPr sz="1400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Changing delivery order entities </a:t>
            </a:r>
            <a:r>
              <a:rPr lang="en-GB" sz="1400">
                <a:solidFill>
                  <a:srgbClr val="38761D"/>
                </a:solidFill>
              </a:rPr>
              <a:t>(HTTP PATCH)</a:t>
            </a:r>
            <a:endParaRPr sz="1400"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Initial delivery order entities to be created manually</a:t>
            </a:r>
            <a:endParaRPr sz="1400"/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/>
          <p:nvPr/>
        </p:nvSpPr>
        <p:spPr>
          <a:xfrm>
            <a:off x="5614850" y="1440000"/>
            <a:ext cx="3294300" cy="49638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9261400" y="4616075"/>
            <a:ext cx="2721600" cy="16458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5380050" y="2217000"/>
            <a:ext cx="3667200" cy="418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"id": "urn:ngsi-ld:DELIVERYORDER:HAPPYPETS001",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"type": "DELIVERYORDER",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"issuer":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"Happy Pets"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"destinee":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"Happy Pets customer"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....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"pda":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"2021-10-02"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"pta":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"14:00:00"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"eda":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"2021-10-02"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"eta":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"14:00:00"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"@context": [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"https://schema.lab.fiware.org/ld/context",        "https://uri.etsi.org/ngsi-ld/v1/ngsi-ld-core-context.jsonld"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6" name="Google Shape;256;p29"/>
          <p:cNvCxnSpPr/>
          <p:nvPr/>
        </p:nvCxnSpPr>
        <p:spPr>
          <a:xfrm>
            <a:off x="3874450" y="3743250"/>
            <a:ext cx="146400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57" name="Google Shape;257;p29"/>
          <p:cNvCxnSpPr/>
          <p:nvPr/>
        </p:nvCxnSpPr>
        <p:spPr>
          <a:xfrm flipH="1" rot="10800000">
            <a:off x="9054225" y="2410375"/>
            <a:ext cx="1291500" cy="13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Packet Delivery Co.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478800" y="1440000"/>
            <a:ext cx="4929000" cy="337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PEP Proxy / PDP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API Umbrella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API Backend (Context Broker) configured with attribute based authorization mode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Authorisation Registry instance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Holds organisational access policies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central iSHARE AR test instance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Activation Service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Demo application available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Required for enabling Marketplace to create policies at AR of Packet Delivery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Marketplace policy to be created initially</a:t>
            </a:r>
            <a:endParaRPr sz="1400"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>
            <a:off x="5614850" y="1440000"/>
            <a:ext cx="3294300" cy="49638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9261400" y="4616075"/>
            <a:ext cx="2721600" cy="16458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400" y="643378"/>
            <a:ext cx="4875875" cy="796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70" name="Google Shape;270;p30"/>
          <p:cNvCxnSpPr/>
          <p:nvPr/>
        </p:nvCxnSpPr>
        <p:spPr>
          <a:xfrm flipH="1" rot="10800000">
            <a:off x="5304075" y="1464175"/>
            <a:ext cx="16023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71" name="Google Shape;271;p30"/>
          <p:cNvCxnSpPr/>
          <p:nvPr/>
        </p:nvCxnSpPr>
        <p:spPr>
          <a:xfrm>
            <a:off x="9717225" y="1484875"/>
            <a:ext cx="345300" cy="13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0"/>
          <p:cNvSpPr txBox="1"/>
          <p:nvPr/>
        </p:nvSpPr>
        <p:spPr>
          <a:xfrm>
            <a:off x="6021500" y="3764675"/>
            <a:ext cx="25494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Marketplace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EU.EORI.NLMARKETPLA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delegationEvidence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273" name="Google Shape;273;p30"/>
          <p:cNvSpPr/>
          <p:nvPr/>
        </p:nvSpPr>
        <p:spPr>
          <a:xfrm>
            <a:off x="7226011" y="3951144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30"/>
          <p:cNvCxnSpPr/>
          <p:nvPr/>
        </p:nvCxnSpPr>
        <p:spPr>
          <a:xfrm>
            <a:off x="3846825" y="4399350"/>
            <a:ext cx="2148000" cy="9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75" name="Google Shape;275;p30"/>
          <p:cNvCxnSpPr/>
          <p:nvPr/>
        </p:nvCxnSpPr>
        <p:spPr>
          <a:xfrm flipH="1" rot="10800000">
            <a:off x="8584575" y="3418775"/>
            <a:ext cx="2430900" cy="4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 offering</a:t>
            </a:r>
            <a:endParaRPr/>
          </a:p>
        </p:txBody>
      </p:sp>
      <p:sp>
        <p:nvSpPr>
          <p:cNvPr id="282" name="Google Shape;282;p31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 offering</a:t>
            </a:r>
            <a:endParaRPr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421275" y="1174675"/>
            <a:ext cx="5057100" cy="522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Employee of Packet Delivery Co. creates offering on Marketplace for its basic and premium services</a:t>
            </a:r>
            <a:endParaRPr b="1" sz="1600"/>
          </a:p>
          <a:p>
            <a:pPr indent="-400050" lvl="0" marL="609600" rtl="0" algn="l">
              <a:spcBef>
                <a:spcPts val="17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Employee requests login on Marketplace using its own IDP (1-2)</a:t>
            </a:r>
            <a:endParaRPr sz="1500"/>
          </a:p>
          <a:p>
            <a:pPr indent="-400050" lvl="0" marL="609600" rtl="0" algn="l">
              <a:spcBef>
                <a:spcPts val="13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IDP validates against Trust Authority whether Marketplace is a trusted party (3)</a:t>
            </a:r>
            <a:endParaRPr sz="1500"/>
          </a:p>
          <a:p>
            <a:pPr indent="-400050" lvl="0" marL="609600" rtl="0" algn="l">
              <a:spcBef>
                <a:spcPts val="13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Employee performs login based on OIDC standard (4-5)</a:t>
            </a:r>
            <a:endParaRPr sz="1500"/>
          </a:p>
          <a:p>
            <a:pPr indent="-400050" lvl="0" marL="609600" rtl="0" algn="l">
              <a:spcBef>
                <a:spcPts val="13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Employee has logged in and creates offerings for standard and premium services (6) </a:t>
            </a:r>
            <a:endParaRPr sz="1500"/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Provides information to offering description about:</a:t>
            </a:r>
            <a:endParaRPr sz="1500"/>
          </a:p>
          <a:p>
            <a:pPr indent="-387350" lvl="1" marL="1219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Service endpoint (+ API specification)</a:t>
            </a:r>
            <a:endParaRPr sz="1300"/>
          </a:p>
          <a:p>
            <a:pPr indent="-387350" lvl="1" marL="1219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Data model used</a:t>
            </a:r>
            <a:endParaRPr sz="1300"/>
          </a:p>
          <a:p>
            <a:pPr indent="-387350" lvl="1" marL="1219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Security requirements </a:t>
            </a:r>
            <a:r>
              <a:rPr lang="en-GB" sz="1300">
                <a:solidFill>
                  <a:srgbClr val="FF0000"/>
                </a:solidFill>
              </a:rPr>
              <a:t>(e.g. policies supported)</a:t>
            </a:r>
            <a:endParaRPr sz="1300">
              <a:solidFill>
                <a:srgbClr val="FF0000"/>
              </a:solidFill>
            </a:endParaRPr>
          </a:p>
          <a:p>
            <a:pPr indent="-387350" lvl="1" marL="1219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Other terms and Conditions: pricing</a:t>
            </a:r>
            <a:endParaRPr sz="1300"/>
          </a:p>
        </p:txBody>
      </p:sp>
      <p:pic>
        <p:nvPicPr>
          <p:cNvPr id="289" name="Google Shape;289;p32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56640" y="877100"/>
            <a:ext cx="6635502" cy="494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Acquiring access rights and activating the service</a:t>
            </a:r>
            <a:endParaRPr/>
          </a:p>
        </p:txBody>
      </p:sp>
      <p:sp>
        <p:nvSpPr>
          <p:cNvPr id="296" name="Google Shape;296;p33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 of offerings</a:t>
            </a:r>
            <a:endParaRPr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478795" y="1174667"/>
            <a:ext cx="4999500" cy="522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Employee of Happy Pets Ltd acquires access to premium service offering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requests login on Marketplace using its own IDP (1-2)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IDP validates Marketplace as trusted party, login is performed based on OIDC and Employee is presented available offerings (3-4)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selects the Packet Delivery </a:t>
            </a:r>
            <a:r>
              <a:rPr b="1" lang="en-GB" sz="1300"/>
              <a:t>premium service</a:t>
            </a:r>
            <a:r>
              <a:rPr lang="en-GB" sz="1300"/>
              <a:t> and performs the checkout process incl. providing payment details (5)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Marketplace requests at Packet Delivery AR </a:t>
            </a:r>
            <a:r>
              <a:rPr lang="en-GB" sz="1300">
                <a:solidFill>
                  <a:srgbClr val="FF0000"/>
                </a:solidFill>
              </a:rPr>
              <a:t>to register HappyPets as organization able to assign Packet Delivery premium service policies to its customers</a:t>
            </a:r>
            <a:r>
              <a:rPr lang="en-GB" sz="1300"/>
              <a:t> (6)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AR validates Marketplace as trusted party (7)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is created at AR, allowing Happy Pets to delegate premium service access to its customers (8)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allowing premium access needs to be assigned at Happy Pets AR to its customers (9)</a:t>
            </a:r>
            <a:endParaRPr sz="1300"/>
          </a:p>
        </p:txBody>
      </p:sp>
      <p:pic>
        <p:nvPicPr>
          <p:cNvPr id="303" name="Google Shape;303;p34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78241" y="877100"/>
            <a:ext cx="6588632" cy="49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482388" y="1446900"/>
            <a:ext cx="7228800" cy="46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Example overview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Prerequisites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Detailed steps of the example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/>
              <a:t>Creating an offering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/>
              <a:t>Acquisition of offerings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/>
              <a:t>Accessing the service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Setup of components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 of offerings</a:t>
            </a:r>
            <a:endParaRPr/>
          </a:p>
        </p:txBody>
      </p:sp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478795" y="1174667"/>
            <a:ext cx="4999500" cy="522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Employee of Happy Pets Ltd acquires access to premium service offering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requests login on Marketplace using its own IDP (1-2)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IDP validates Marketplace as trusted party, login is performed based on OIDC and Employee is presented available offerings (3-4)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selects the Packet Delivery premium service and performs the checkout process incl. providing payment details (5)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Marketplace requests at Packet Delivery AR </a:t>
            </a:r>
            <a:r>
              <a:rPr lang="en-GB" sz="1300">
                <a:solidFill>
                  <a:srgbClr val="FF0000"/>
                </a:solidFill>
              </a:rPr>
              <a:t>to register HappyPets as organization able to assign Packet Delivery premium service policies to its customers</a:t>
            </a:r>
            <a:r>
              <a:rPr lang="en-GB" sz="1300"/>
              <a:t> (6)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AR validates Marketplace as trusted party (7)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is created at AR, allowing Happy Pets to delegate premium service access to its customers (8)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allowing premium access needs to be assigned at Happy Pets AR to its customers (9)</a:t>
            </a:r>
            <a:endParaRPr sz="1300"/>
          </a:p>
        </p:txBody>
      </p:sp>
      <p:pic>
        <p:nvPicPr>
          <p:cNvPr id="310" name="Google Shape;310;p35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78241" y="877100"/>
            <a:ext cx="6588632" cy="491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/>
          <p:nvPr/>
        </p:nvSpPr>
        <p:spPr>
          <a:xfrm>
            <a:off x="5511275" y="2721100"/>
            <a:ext cx="3280500" cy="32736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925925" y="1975675"/>
            <a:ext cx="4516200" cy="32736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1057600" y="5787500"/>
            <a:ext cx="4516200" cy="581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 txBox="1"/>
          <p:nvPr/>
        </p:nvSpPr>
        <p:spPr>
          <a:xfrm>
            <a:off x="6001836" y="3064892"/>
            <a:ext cx="25446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cxnSp>
        <p:nvCxnSpPr>
          <p:cNvPr id="315" name="Google Shape;315;p35"/>
          <p:cNvCxnSpPr/>
          <p:nvPr/>
        </p:nvCxnSpPr>
        <p:spPr>
          <a:xfrm flipH="1" rot="10800000">
            <a:off x="4993275" y="5186725"/>
            <a:ext cx="987600" cy="38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16" name="Google Shape;316;p35"/>
          <p:cNvCxnSpPr/>
          <p:nvPr/>
        </p:nvCxnSpPr>
        <p:spPr>
          <a:xfrm flipH="1" rot="10800000">
            <a:off x="8556950" y="3004275"/>
            <a:ext cx="2514000" cy="33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5"/>
          <p:cNvSpPr/>
          <p:nvPr/>
        </p:nvSpPr>
        <p:spPr>
          <a:xfrm>
            <a:off x="7203922" y="3268843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8791775" y="4067825"/>
            <a:ext cx="3239400" cy="2210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 of offerings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Scenario: No Cheaper</a:t>
            </a:r>
            <a:endParaRPr/>
          </a:p>
        </p:txBody>
      </p:sp>
      <p:sp>
        <p:nvSpPr>
          <p:cNvPr id="324" name="Google Shape;324;p36"/>
          <p:cNvSpPr txBox="1"/>
          <p:nvPr>
            <p:ph idx="1" type="body"/>
          </p:nvPr>
        </p:nvSpPr>
        <p:spPr>
          <a:xfrm>
            <a:off x="478800" y="1422700"/>
            <a:ext cx="4999500" cy="37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Employee of No Cheaper Ltd acquires access to basic service offering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signs in at marketplace and selects Packet Delivery </a:t>
            </a:r>
            <a:r>
              <a:rPr b="1" lang="en-GB" sz="1300"/>
              <a:t>basic service</a:t>
            </a:r>
            <a:r>
              <a:rPr lang="en-GB" sz="1300"/>
              <a:t> offering (1)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Marketplace requests at Packet Delivery AR </a:t>
            </a:r>
            <a:r>
              <a:rPr lang="en-GB" sz="1300">
                <a:solidFill>
                  <a:srgbClr val="FF0000"/>
                </a:solidFill>
              </a:rPr>
              <a:t>to register No Cheaper as organization able to assign Packet Delivery basic service policies to its customers</a:t>
            </a:r>
            <a:r>
              <a:rPr lang="en-GB" sz="1300"/>
              <a:t> (2)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AR validates Marketplace as trusted party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is created at AR, allowing Happy Pets to delegate premium service access to its customers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allowing basic access needs to be assigned at No Cheaper AR to its customers</a:t>
            </a:r>
            <a:endParaRPr sz="1300"/>
          </a:p>
        </p:txBody>
      </p:sp>
      <p:pic>
        <p:nvPicPr>
          <p:cNvPr id="325" name="Google Shape;325;p36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78241" y="877100"/>
            <a:ext cx="6588632" cy="491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/>
          <p:nvPr/>
        </p:nvSpPr>
        <p:spPr>
          <a:xfrm>
            <a:off x="6892525" y="2852325"/>
            <a:ext cx="1926900" cy="31632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"/>
          <p:cNvSpPr txBox="1"/>
          <p:nvPr/>
        </p:nvSpPr>
        <p:spPr>
          <a:xfrm>
            <a:off x="7010186" y="3854442"/>
            <a:ext cx="25446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Consolas"/>
                <a:ea typeface="Consolas"/>
                <a:cs typeface="Consolas"/>
                <a:sym typeface="Consolas"/>
              </a:rPr>
              <a:t>No Cheaper</a:t>
            </a: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Ltd.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NOCHEAPER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28" name="Google Shape;328;p36"/>
          <p:cNvSpPr/>
          <p:nvPr/>
        </p:nvSpPr>
        <p:spPr>
          <a:xfrm>
            <a:off x="8212272" y="4051368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36"/>
          <p:cNvCxnSpPr/>
          <p:nvPr/>
        </p:nvCxnSpPr>
        <p:spPr>
          <a:xfrm>
            <a:off x="5400750" y="3957325"/>
            <a:ext cx="1574700" cy="32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30" name="Google Shape;330;p36"/>
          <p:cNvCxnSpPr/>
          <p:nvPr/>
        </p:nvCxnSpPr>
        <p:spPr>
          <a:xfrm flipH="1" rot="10800000">
            <a:off x="9586000" y="3011175"/>
            <a:ext cx="1498800" cy="100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the service</a:t>
            </a:r>
            <a:endParaRPr/>
          </a:p>
        </p:txBody>
      </p:sp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data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at portal</a:t>
            </a:r>
            <a:endParaRPr/>
          </a:p>
        </p:txBody>
      </p:sp>
      <p:sp>
        <p:nvSpPr>
          <p:cNvPr id="343" name="Google Shape;343;p38"/>
          <p:cNvSpPr txBox="1"/>
          <p:nvPr>
            <p:ph idx="1" type="body"/>
          </p:nvPr>
        </p:nvSpPr>
        <p:spPr>
          <a:xfrm>
            <a:off x="233097" y="1257533"/>
            <a:ext cx="5222700" cy="25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Customer of Happy Pets Ltd. Performs login at Packet Delivery portal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Customer requests login at portal using Happy Pets IDP (1-2)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IDP validates against Trust Authority whether portal is a trusted party (3)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Login is performed based on OIDC standard, the issued signed JWT contains info about Happy Pets AR where to retrieve user policies from (4)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JWT could also directly contain user policies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Customer is presented details about its delivery order (5)</a:t>
            </a:r>
            <a:endParaRPr sz="1300"/>
          </a:p>
        </p:txBody>
      </p:sp>
      <p:pic>
        <p:nvPicPr>
          <p:cNvPr id="344" name="Google Shape;344;p38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78257" y="896834"/>
            <a:ext cx="6535686" cy="487093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 txBox="1"/>
          <p:nvPr/>
        </p:nvSpPr>
        <p:spPr>
          <a:xfrm>
            <a:off x="1489059" y="3874667"/>
            <a:ext cx="27108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46" name="Google Shape;346;p38"/>
          <p:cNvSpPr/>
          <p:nvPr/>
        </p:nvSpPr>
        <p:spPr>
          <a:xfrm>
            <a:off x="2774236" y="4061644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data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Delivery Order</a:t>
            </a:r>
            <a:endParaRPr/>
          </a:p>
        </p:txBody>
      </p:sp>
      <p:sp>
        <p:nvSpPr>
          <p:cNvPr id="352" name="Google Shape;352;p39"/>
          <p:cNvSpPr txBox="1"/>
          <p:nvPr>
            <p:ph idx="1" type="body"/>
          </p:nvPr>
        </p:nvSpPr>
        <p:spPr>
          <a:xfrm>
            <a:off x="233100" y="1519974"/>
            <a:ext cx="5222700" cy="32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Customer of Happy Pets Ltd. changes PDA/PTA of its delivery order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Customer triggers sending of request to change PDA/PTA which includes the signed JWT (1-2)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validates JWT (3)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requests user policies at Happy Pets AR, and validates if customer was assigned the necessary premium service policy (4)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Alternatively JWT could already contain user policies and this step could be skipped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checks at Packet Delivery AR if Happy Pets was able to assign premium service policy to its customers (5)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Request is forwarded to Context Broker, attributes are changed and confirmation is displayed at portal (6-8)</a:t>
            </a:r>
            <a:endParaRPr sz="1300"/>
          </a:p>
        </p:txBody>
      </p:sp>
      <p:pic>
        <p:nvPicPr>
          <p:cNvPr id="353" name="Google Shape;353;p39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637095" y="911700"/>
            <a:ext cx="6338369" cy="4723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data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Delivery Order</a:t>
            </a:r>
            <a:endParaRPr/>
          </a:p>
        </p:txBody>
      </p:sp>
      <p:sp>
        <p:nvSpPr>
          <p:cNvPr id="359" name="Google Shape;359;p40"/>
          <p:cNvSpPr txBox="1"/>
          <p:nvPr>
            <p:ph idx="1" type="body"/>
          </p:nvPr>
        </p:nvSpPr>
        <p:spPr>
          <a:xfrm>
            <a:off x="233050" y="1519949"/>
            <a:ext cx="5222700" cy="32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Customer of Happy Pets Ltd. changes PDA/PTA of its delivery order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Customer triggers sending of request to change PDA/PTA which includes the signed JWT (1-2)</a:t>
            </a:r>
            <a:endParaRPr sz="1300"/>
          </a:p>
          <a:p>
            <a:pPr indent="-387350" lvl="0" marL="609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validates JWT (3)</a:t>
            </a:r>
            <a:endParaRPr sz="1300"/>
          </a:p>
          <a:p>
            <a:pPr indent="-387350" lvl="0" marL="609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requests user policies at Happy Pets AR, and validates if customer was assigned the necessary premium service policy (4)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Alternatively JWT could already contain user policies and this step could be skipped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checks at Packet Delivery AR if Happy Pets was able to assign premium service policy to its customers (5)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Request is forwarded to Context Broker, attributes are changed and confirmation is displayed at portal (6-8)</a:t>
            </a:r>
            <a:endParaRPr sz="1300"/>
          </a:p>
        </p:txBody>
      </p:sp>
      <p:pic>
        <p:nvPicPr>
          <p:cNvPr id="360" name="Google Shape;360;p40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637095" y="911700"/>
            <a:ext cx="6338369" cy="4723868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0"/>
          <p:cNvSpPr/>
          <p:nvPr/>
        </p:nvSpPr>
        <p:spPr>
          <a:xfrm>
            <a:off x="5670100" y="2852325"/>
            <a:ext cx="5780700" cy="31632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 txBox="1"/>
          <p:nvPr/>
        </p:nvSpPr>
        <p:spPr>
          <a:xfrm>
            <a:off x="5718686" y="3688692"/>
            <a:ext cx="2544600" cy="258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63" name="Google Shape;363;p40"/>
          <p:cNvSpPr txBox="1"/>
          <p:nvPr/>
        </p:nvSpPr>
        <p:spPr>
          <a:xfrm>
            <a:off x="8356449" y="3688692"/>
            <a:ext cx="2481000" cy="258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64" name="Google Shape;364;p40"/>
          <p:cNvSpPr/>
          <p:nvPr/>
        </p:nvSpPr>
        <p:spPr>
          <a:xfrm>
            <a:off x="6920772" y="3885593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/>
          <p:nvPr/>
        </p:nvSpPr>
        <p:spPr>
          <a:xfrm>
            <a:off x="9526761" y="3885610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40"/>
          <p:cNvCxnSpPr/>
          <p:nvPr/>
        </p:nvCxnSpPr>
        <p:spPr>
          <a:xfrm>
            <a:off x="5124500" y="3225275"/>
            <a:ext cx="4123200" cy="4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67" name="Google Shape;367;p40"/>
          <p:cNvCxnSpPr/>
          <p:nvPr/>
        </p:nvCxnSpPr>
        <p:spPr>
          <a:xfrm>
            <a:off x="4599975" y="4081650"/>
            <a:ext cx="1118700" cy="3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68" name="Google Shape;368;p40"/>
          <p:cNvSpPr/>
          <p:nvPr/>
        </p:nvSpPr>
        <p:spPr>
          <a:xfrm>
            <a:off x="788250" y="2238225"/>
            <a:ext cx="4695600" cy="614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0"/>
          <p:cNvSpPr/>
          <p:nvPr/>
        </p:nvSpPr>
        <p:spPr>
          <a:xfrm>
            <a:off x="845500" y="4220550"/>
            <a:ext cx="3997800" cy="537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Data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Scenario: No Cheaper</a:t>
            </a:r>
            <a:endParaRPr/>
          </a:p>
        </p:txBody>
      </p:sp>
      <p:sp>
        <p:nvSpPr>
          <p:cNvPr id="375" name="Google Shape;375;p41"/>
          <p:cNvSpPr txBox="1"/>
          <p:nvPr>
            <p:ph idx="1" type="body"/>
          </p:nvPr>
        </p:nvSpPr>
        <p:spPr>
          <a:xfrm>
            <a:off x="478795" y="1440000"/>
            <a:ext cx="5027400" cy="25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Additional scenario for No Cheaper organization</a:t>
            </a:r>
            <a:endParaRPr b="1" sz="1600"/>
          </a:p>
          <a:p>
            <a:pPr indent="-400050" lvl="0" marL="609600" rtl="0" algn="l">
              <a:spcBef>
                <a:spcPts val="5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No Cheaper acquired basic service offering</a:t>
            </a:r>
            <a:endParaRPr sz="1500"/>
          </a:p>
          <a:p>
            <a:pPr indent="-400050" lvl="1" marL="1219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Only read access allowed at Packet Delivery service</a:t>
            </a:r>
            <a:endParaRPr sz="1500"/>
          </a:p>
          <a:p>
            <a:pPr indent="-400050" lvl="1" marL="1219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No Cheaper is only allowed to assign standard service policies to its customers</a:t>
            </a:r>
            <a:endParaRPr sz="1500"/>
          </a:p>
          <a:p>
            <a:pPr indent="-400050" lvl="0" marL="609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A request for changing PTA/PDA by No Cheaper customer will get rejected at PEP Proxy / PDP</a:t>
            </a:r>
            <a:endParaRPr sz="1500"/>
          </a:p>
          <a:p>
            <a:pPr indent="-400050" lvl="0" marL="609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Request would also get rejected, even if No Cheaper would assign premium service policy to its customers</a:t>
            </a:r>
            <a:endParaRPr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1"/>
          <p:cNvPicPr preferRelativeResize="0"/>
          <p:nvPr/>
        </p:nvPicPr>
        <p:blipFill rotWithShape="1">
          <a:blip r:embed="rId3">
            <a:alphaModFix/>
          </a:blip>
          <a:srcRect b="1181" l="0" r="0" t="1191"/>
          <a:stretch/>
        </p:blipFill>
        <p:spPr>
          <a:xfrm>
            <a:off x="5709404" y="1035933"/>
            <a:ext cx="6302199" cy="46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1"/>
          <p:cNvSpPr txBox="1"/>
          <p:nvPr/>
        </p:nvSpPr>
        <p:spPr>
          <a:xfrm>
            <a:off x="3155974" y="4103067"/>
            <a:ext cx="24810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Cheaper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NOCHEAPER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78" name="Google Shape;378;p41"/>
          <p:cNvSpPr/>
          <p:nvPr/>
        </p:nvSpPr>
        <p:spPr>
          <a:xfrm>
            <a:off x="4326311" y="4299960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1"/>
          <p:cNvSpPr txBox="1"/>
          <p:nvPr/>
        </p:nvSpPr>
        <p:spPr>
          <a:xfrm>
            <a:off x="538936" y="4103067"/>
            <a:ext cx="25446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Consolas"/>
                <a:ea typeface="Consolas"/>
                <a:cs typeface="Consolas"/>
                <a:sym typeface="Consolas"/>
              </a:rPr>
              <a:t>No Cheaper</a:t>
            </a: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Ltd.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NOCHEAPER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80" name="Google Shape;380;p41"/>
          <p:cNvSpPr/>
          <p:nvPr/>
        </p:nvSpPr>
        <p:spPr>
          <a:xfrm>
            <a:off x="1741097" y="4306893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1"/>
          <p:cNvSpPr/>
          <p:nvPr/>
        </p:nvSpPr>
        <p:spPr>
          <a:xfrm>
            <a:off x="946150" y="6056875"/>
            <a:ext cx="4392600" cy="28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 of components of the i4Trust experimentation framework on Kubernetes</a:t>
            </a:r>
            <a:endParaRPr/>
          </a:p>
        </p:txBody>
      </p:sp>
      <p:sp>
        <p:nvSpPr>
          <p:cNvPr id="388" name="Google Shape;388;p42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5975" y="360000"/>
            <a:ext cx="4199799" cy="31310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3"/>
          <p:cNvSpPr/>
          <p:nvPr/>
        </p:nvSpPr>
        <p:spPr>
          <a:xfrm>
            <a:off x="9150900" y="435075"/>
            <a:ext cx="2480100" cy="12294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3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Marketplace: Business API Ecosystem</a:t>
            </a:r>
            <a:endParaRPr sz="2800"/>
          </a:p>
        </p:txBody>
      </p:sp>
      <p:sp>
        <p:nvSpPr>
          <p:cNvPr id="397" name="Google Shape;397;p43"/>
          <p:cNvSpPr txBox="1"/>
          <p:nvPr>
            <p:ph idx="1" type="body"/>
          </p:nvPr>
        </p:nvSpPr>
        <p:spPr>
          <a:xfrm>
            <a:off x="478800" y="1319100"/>
            <a:ext cx="6897300" cy="319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deploy databases, elasticsearch and BAE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charts available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MongoDB: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bitnami/mongodb </a:t>
            </a:r>
            <a:r>
              <a:rPr lang="en-GB" sz="1400"/>
              <a:t>(DB: v3.6.21)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MySQL: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t3n/mysql </a:t>
            </a:r>
            <a:r>
              <a:rPr lang="en-GB" sz="1400"/>
              <a:t>(DB: v5.7)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elasticsearch: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elastic/elasticsearch</a:t>
            </a:r>
            <a:r>
              <a:rPr lang="en-GB" sz="1400"/>
              <a:t> (v7.5.1)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BAE (specific branch until officially released): </a:t>
            </a:r>
            <a:r>
              <a:rPr lang="en-GB" sz="1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https://github.com/FIWARE/helm-charts/tree/i4trust/charts/business-api-ecosystem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supply config parameters as values when deploying with helm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https://github.com/FIWARE-TMForum/Business-API-Ecosystem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accent4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https://business-api-ecosystem.readthedocs.io/en/latest/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Specific branch of Logic Proxy until officially released: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hlinkClick r:id="rId7"/>
              </a:rPr>
              <a:t>https://github.com/fdelavega/business-ecosystem-logic-proxy/tree/feature/oidc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8" name="Google Shape;398;p43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9" name="Google Shape;399;p43"/>
          <p:cNvSpPr/>
          <p:nvPr/>
        </p:nvSpPr>
        <p:spPr>
          <a:xfrm>
            <a:off x="7376100" y="1664425"/>
            <a:ext cx="4413000" cy="19476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73800" y="1587050"/>
            <a:ext cx="3664275" cy="2058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3"/>
          <p:cNvSpPr txBox="1"/>
          <p:nvPr/>
        </p:nvSpPr>
        <p:spPr>
          <a:xfrm>
            <a:off x="1250025" y="4516800"/>
            <a:ext cx="48444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elastic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https://helm.elastic.co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t3n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https://storage.googleapis.com/t3n-helm-charts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bitnami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https://charts.bitnami.com/bitnami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fiware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https://fiware.github.io/helm-charts/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elastic elastic/elasticsearch --version 7.5.1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-f ./values.yml 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mysql t3n/mysql --version 0.1.0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-f ./values.yml 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mongodb bitnami/mongodb --version 10.0.5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-f ./values.yml 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business-api-ecosystem /path/to/chart --version 0.0.7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02" name="Google Shape;402;p43"/>
          <p:cNvGraphicFramePr/>
          <p:nvPr/>
        </p:nvGraphicFramePr>
        <p:xfrm>
          <a:off x="7199975" y="44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{1F5ACEB0-E550-4EF2-BBE1-2C0569F9979C}</a:tableStyleId>
              </a:tblPr>
              <a:tblGrid>
                <a:gridCol w="1815550"/>
                <a:gridCol w="30288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BAE C</a:t>
                      </a: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BAE APIs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fiware/biz-ecosystem-apis:v7.6.0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BAE RSS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fiware/biz-ecosystem-rss:v7.8.0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BAE Charging Backend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fiware/biz-ecosystem-charging-backend:v7.9.0-rc1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BAE Logic Proxy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16"/>
                        </a:rPr>
                        <a:t>fiware/biz-ecosystem-logic-proxy:v7.9.0-rc2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3" name="Google Shape;403;p43"/>
          <p:cNvSpPr/>
          <p:nvPr/>
        </p:nvSpPr>
        <p:spPr>
          <a:xfrm>
            <a:off x="7230950" y="189750"/>
            <a:ext cx="2092500" cy="1397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p43"/>
          <p:cNvCxnSpPr>
            <a:stCxn id="403" idx="5"/>
          </p:cNvCxnSpPr>
          <p:nvPr/>
        </p:nvCxnSpPr>
        <p:spPr>
          <a:xfrm>
            <a:off x="9017010" y="1382506"/>
            <a:ext cx="410100" cy="25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43"/>
          <p:cNvSpPr txBox="1"/>
          <p:nvPr/>
        </p:nvSpPr>
        <p:spPr>
          <a:xfrm>
            <a:off x="478800" y="5594150"/>
            <a:ext cx="620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Need to add service asset plugin to charging backend component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</a:pPr>
            <a:r>
              <a:rPr lang="en-GB" u="sng">
                <a:solidFill>
                  <a:schemeClr val="hlink"/>
                </a:solidFill>
                <a:hlinkClick r:id="rId17"/>
              </a:rPr>
              <a:t>https://github.com/i4Trust/bae-i4trust-service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</a:pPr>
            <a:r>
              <a:rPr lang="en-GB" u="sng">
                <a:solidFill>
                  <a:schemeClr val="hlink"/>
                </a:solidFill>
                <a:hlinkClick r:id="rId18"/>
              </a:rPr>
              <a:t>https://business-api-ecosystem.readthedocs.io/en/latest/plugins-guide.html#installing-asset-plugins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Identity Providers: Keyrock</a:t>
            </a:r>
            <a:endParaRPr sz="2800"/>
          </a:p>
        </p:txBody>
      </p:sp>
      <p:sp>
        <p:nvSpPr>
          <p:cNvPr id="412" name="Google Shape;412;p44"/>
          <p:cNvSpPr txBox="1"/>
          <p:nvPr>
            <p:ph idx="1" type="body"/>
          </p:nvPr>
        </p:nvSpPr>
        <p:spPr>
          <a:xfrm>
            <a:off x="478800" y="1440000"/>
            <a:ext cx="6306600" cy="30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Several IDP instances to be deployed for the different organisations/environments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 available (specific branch until officially released): </a:t>
            </a:r>
            <a:r>
              <a:rPr lang="en-GB" sz="1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https://github.com/FIWARE/helm-charts/tree/i4trust/charts/keyrock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supply config parameters as values when deploying with helm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Keyrock requires MySQL database, can use the one previously deployed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specify separate database within MySQL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https://github.com/ging/fiware-idm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https://fiware-idm.readthedocs.io/en/latest/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Specific branch until officially released: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hlinkClick r:id="rId6"/>
              </a:rPr>
              <a:t>https://github.com/i4Trust/fiware-idm/tree/i4trust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3" name="Google Shape;413;p44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4" name="Google Shape;414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4"/>
          <p:cNvSpPr txBox="1"/>
          <p:nvPr/>
        </p:nvSpPr>
        <p:spPr>
          <a:xfrm>
            <a:off x="1433128" y="5006088"/>
            <a:ext cx="42852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# To be performed for each Keyrock instance (change release name)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keyrock /path/to/chart --version 0.0.3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16" name="Google Shape;416;p44"/>
          <p:cNvGraphicFramePr/>
          <p:nvPr/>
        </p:nvGraphicFramePr>
        <p:xfrm>
          <a:off x="6868525" y="481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{1F5ACEB0-E550-4EF2-BBE1-2C0569F9979C}</a:tableStyleId>
              </a:tblPr>
              <a:tblGrid>
                <a:gridCol w="2015050"/>
                <a:gridCol w="29499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Component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Keyrock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8"/>
                        </a:rPr>
                        <a:t>fiware/idm:i4trust-rc3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17" name="Google Shape;417;p44"/>
          <p:cNvSpPr/>
          <p:nvPr/>
        </p:nvSpPr>
        <p:spPr>
          <a:xfrm>
            <a:off x="7189500" y="2672750"/>
            <a:ext cx="821700" cy="61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4"/>
          <p:cNvSpPr/>
          <p:nvPr/>
        </p:nvSpPr>
        <p:spPr>
          <a:xfrm>
            <a:off x="8571225" y="2672750"/>
            <a:ext cx="821700" cy="61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4"/>
          <p:cNvSpPr/>
          <p:nvPr/>
        </p:nvSpPr>
        <p:spPr>
          <a:xfrm>
            <a:off x="10781725" y="1934700"/>
            <a:ext cx="821700" cy="61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Service provider: </a:t>
            </a:r>
            <a:r>
              <a:rPr lang="en-GB" sz="2800"/>
              <a:t>Context Broker</a:t>
            </a:r>
            <a:endParaRPr sz="2800"/>
          </a:p>
        </p:txBody>
      </p:sp>
      <p:sp>
        <p:nvSpPr>
          <p:cNvPr id="426" name="Google Shape;426;p45"/>
          <p:cNvSpPr txBox="1"/>
          <p:nvPr>
            <p:ph idx="1" type="body"/>
          </p:nvPr>
        </p:nvSpPr>
        <p:spPr>
          <a:xfrm>
            <a:off x="478800" y="1440000"/>
            <a:ext cx="6306600" cy="27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Deploy instance of orion context broker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 available: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fiware/orion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</a:t>
            </a:r>
            <a:r>
              <a:rPr lang="en-GB" sz="1400"/>
              <a:t>to supply config parameters as values when deploying with helm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Orion requires MongoDB database, can use the one previously deployed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specify separate database within MongoDB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https://fiware-orion.readthedocs.io/en/master/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7" name="Google Shape;427;p45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8" name="Google Shape;4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5"/>
          <p:cNvSpPr/>
          <p:nvPr/>
        </p:nvSpPr>
        <p:spPr>
          <a:xfrm>
            <a:off x="10276650" y="751500"/>
            <a:ext cx="1098000" cy="61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5"/>
          <p:cNvSpPr txBox="1"/>
          <p:nvPr/>
        </p:nvSpPr>
        <p:spPr>
          <a:xfrm>
            <a:off x="1426228" y="4737788"/>
            <a:ext cx="42852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helm repo add fiware </a:t>
            </a:r>
            <a:r>
              <a:rPr lang="en-GB" sz="800" u="sng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https://fiware.github.io/helm-charts/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orion fiware/orion --version 0.0.7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31" name="Google Shape;431;p45"/>
          <p:cNvGraphicFramePr/>
          <p:nvPr/>
        </p:nvGraphicFramePr>
        <p:xfrm>
          <a:off x="6868525" y="454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{1F5ACEB0-E550-4EF2-BBE1-2C0569F9979C}</a:tableStyleId>
              </a:tblPr>
              <a:tblGrid>
                <a:gridCol w="2015050"/>
                <a:gridCol w="29499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Component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Orion Context Broker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fiware/orion-ld:0.7.0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PEP/PDP: </a:t>
            </a:r>
            <a:r>
              <a:rPr lang="en-GB" sz="2800"/>
              <a:t>API Umbrella</a:t>
            </a:r>
            <a:endParaRPr sz="2800"/>
          </a:p>
        </p:txBody>
      </p:sp>
      <p:sp>
        <p:nvSpPr>
          <p:cNvPr id="438" name="Google Shape;438;p46"/>
          <p:cNvSpPr txBox="1"/>
          <p:nvPr>
            <p:ph idx="1" type="body"/>
          </p:nvPr>
        </p:nvSpPr>
        <p:spPr>
          <a:xfrm>
            <a:off x="478800" y="1440000"/>
            <a:ext cx="6306600" cy="310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Deploy instance of API Umbrella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 available (specific branch until officially released):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https://github.com/FIWARE/helm-charts/tree/i4trust/charts/api-umbrella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supply config parameters as values when deploying with helm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API Umbrella requires MongoDB database and elasticsearch, can use the ones previously deployed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specify separate database within MongoDB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https://api-umbrella.readthedocs.io/en/latest/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https://github.com/FIWARE/api-umbrella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Specific branch until officially released: </a:t>
            </a:r>
            <a:r>
              <a:rPr lang="en-GB" sz="1400" u="sng">
                <a:solidFill>
                  <a:schemeClr val="hlink"/>
                </a:solidFill>
                <a:hlinkClick r:id="rId6"/>
              </a:rPr>
              <a:t>https://github.com/FIWARE/api-umbrella/tree/i4trust-attr-policies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9" name="Google Shape;439;p46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0" name="Google Shape;440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6"/>
          <p:cNvSpPr/>
          <p:nvPr/>
        </p:nvSpPr>
        <p:spPr>
          <a:xfrm>
            <a:off x="10117800" y="1319100"/>
            <a:ext cx="718200" cy="594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6"/>
          <p:cNvSpPr txBox="1"/>
          <p:nvPr/>
        </p:nvSpPr>
        <p:spPr>
          <a:xfrm>
            <a:off x="1329553" y="5006088"/>
            <a:ext cx="4285200" cy="24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api-umbrella /path/to/chart --version 0.0.4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43" name="Google Shape;443;p46"/>
          <p:cNvGraphicFramePr/>
          <p:nvPr/>
        </p:nvGraphicFramePr>
        <p:xfrm>
          <a:off x="6661350" y="475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{1F5ACEB0-E550-4EF2-BBE1-2C0569F9979C}</a:tableStyleId>
              </a:tblPr>
              <a:tblGrid>
                <a:gridCol w="2015050"/>
                <a:gridCol w="29499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Component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API Umbrella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8"/>
                        </a:rPr>
                        <a:t>fiware/api-umbrella:i4trust-rc3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PEP/PDP: API Umbrella</a:t>
            </a:r>
            <a:endParaRPr sz="2800"/>
          </a:p>
        </p:txBody>
      </p:sp>
      <p:sp>
        <p:nvSpPr>
          <p:cNvPr id="450" name="Google Shape;450;p47"/>
          <p:cNvSpPr txBox="1"/>
          <p:nvPr>
            <p:ph idx="1" type="body"/>
          </p:nvPr>
        </p:nvSpPr>
        <p:spPr>
          <a:xfrm>
            <a:off x="478800" y="1440000"/>
            <a:ext cx="6306600" cy="5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Configure API Backend for orion Context Broker instance in</a:t>
            </a:r>
            <a:r>
              <a:rPr lang="en-GB" sz="1400"/>
              <a:t> API Umbrella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51" name="Google Shape;451;p47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2" name="Google Shape;4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/>
          <p:nvPr/>
        </p:nvSpPr>
        <p:spPr>
          <a:xfrm>
            <a:off x="10117800" y="1319100"/>
            <a:ext cx="718200" cy="594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7"/>
          <p:cNvSpPr/>
          <p:nvPr/>
        </p:nvSpPr>
        <p:spPr>
          <a:xfrm>
            <a:off x="7127350" y="455025"/>
            <a:ext cx="4689600" cy="3416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0000"/>
            <a:ext cx="6822548" cy="416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4600" y="993250"/>
            <a:ext cx="4323398" cy="3263198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7"/>
          <p:cNvSpPr txBox="1"/>
          <p:nvPr/>
        </p:nvSpPr>
        <p:spPr>
          <a:xfrm>
            <a:off x="7092825" y="4281925"/>
            <a:ext cx="48552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Authorization Mode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Local orion endpoint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External host for publicly accessing the service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Prefix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Overwrite Authorization header, so that it is not forwarded to orion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58" name="Google Shape;458;p47"/>
          <p:cNvCxnSpPr/>
          <p:nvPr/>
        </p:nvCxnSpPr>
        <p:spPr>
          <a:xfrm flipH="1" rot="10800000">
            <a:off x="7445050" y="2603850"/>
            <a:ext cx="1830300" cy="181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59" name="Google Shape;459;p47"/>
          <p:cNvCxnSpPr/>
          <p:nvPr/>
        </p:nvCxnSpPr>
        <p:spPr>
          <a:xfrm rot="10800000">
            <a:off x="1436525" y="3494725"/>
            <a:ext cx="5891100" cy="176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60" name="Google Shape;460;p47"/>
          <p:cNvCxnSpPr/>
          <p:nvPr/>
        </p:nvCxnSpPr>
        <p:spPr>
          <a:xfrm rot="10800000">
            <a:off x="6187925" y="4261225"/>
            <a:ext cx="1125900" cy="100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61" name="Google Shape;461;p47"/>
          <p:cNvCxnSpPr/>
          <p:nvPr/>
        </p:nvCxnSpPr>
        <p:spPr>
          <a:xfrm rot="10800000">
            <a:off x="1015300" y="4178400"/>
            <a:ext cx="6291600" cy="136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62" name="Google Shape;462;p47"/>
          <p:cNvCxnSpPr/>
          <p:nvPr/>
        </p:nvCxnSpPr>
        <p:spPr>
          <a:xfrm rot="10800000">
            <a:off x="1823200" y="4855100"/>
            <a:ext cx="5469900" cy="90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63" name="Google Shape;463;p47"/>
          <p:cNvCxnSpPr/>
          <p:nvPr/>
        </p:nvCxnSpPr>
        <p:spPr>
          <a:xfrm rot="10800000">
            <a:off x="3253000" y="5621800"/>
            <a:ext cx="4040100" cy="37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Packet Delivery Co.: Portal + AS</a:t>
            </a:r>
            <a:endParaRPr sz="2800"/>
          </a:p>
        </p:txBody>
      </p:sp>
      <p:sp>
        <p:nvSpPr>
          <p:cNvPr id="470" name="Google Shape;470;p48"/>
          <p:cNvSpPr txBox="1"/>
          <p:nvPr>
            <p:ph idx="1" type="body"/>
          </p:nvPr>
        </p:nvSpPr>
        <p:spPr>
          <a:xfrm>
            <a:off x="478800" y="1440000"/>
            <a:ext cx="6306600" cy="25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Deploy portal and activation service demo applications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charts available: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Portal: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i4trust/pdc-portal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Activation Service: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i4trust/activation-service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supply config parameters as values when deploying with helm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https://github.com/i4Trust/pdc-portal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https://github.com/i4Trust/activation-service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71" name="Google Shape;471;p48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72" name="Google Shape;47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8"/>
          <p:cNvSpPr/>
          <p:nvPr/>
        </p:nvSpPr>
        <p:spPr>
          <a:xfrm>
            <a:off x="10083275" y="1954500"/>
            <a:ext cx="787200" cy="52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8"/>
          <p:cNvSpPr/>
          <p:nvPr/>
        </p:nvSpPr>
        <p:spPr>
          <a:xfrm>
            <a:off x="10802000" y="1540575"/>
            <a:ext cx="759300" cy="36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"/>
          <p:cNvSpPr txBox="1"/>
          <p:nvPr/>
        </p:nvSpPr>
        <p:spPr>
          <a:xfrm>
            <a:off x="787325" y="5006100"/>
            <a:ext cx="53070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i4trust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https://i4trust.github.io/helm-charts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pdc-portal i4trust/pdc-portal --version 0.0.5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helm install -f ./values.yml activation-service i4trust/activation-service --version 0.0.2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76" name="Google Shape;476;p48"/>
          <p:cNvGraphicFramePr/>
          <p:nvPr/>
        </p:nvGraphicFramePr>
        <p:xfrm>
          <a:off x="6626800" y="467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{1F5ACEB0-E550-4EF2-BBE1-2C0569F9979C}</a:tableStyleId>
              </a:tblPr>
              <a:tblGrid>
                <a:gridCol w="2015050"/>
                <a:gridCol w="29499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Component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PDC Portal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i4trust/pdc-portal:v0.1.0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Activation Service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i4trust/activation-service:v0.1.0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iSHARE AR + SO</a:t>
            </a:r>
            <a:endParaRPr sz="2800"/>
          </a:p>
        </p:txBody>
      </p:sp>
      <p:sp>
        <p:nvSpPr>
          <p:cNvPr id="483" name="Google Shape;483;p49"/>
          <p:cNvSpPr txBox="1"/>
          <p:nvPr>
            <p:ph idx="1" type="body"/>
          </p:nvPr>
        </p:nvSpPr>
        <p:spPr>
          <a:xfrm>
            <a:off x="478800" y="1440000"/>
            <a:ext cx="63066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Scheme Owner: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Currently using central iSHARE Satellite test instance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https://scheme.isharetest.net/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API documentation: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https://dev.ishareworks.org/scheme-owner/parties.html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iSHARE can be contacted in order to get registered at the iSHARE Satellite and to retrieve certificates and EORIs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Authorisation Registry: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Currently using central iSHARE AR test instance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https://ar.isharetest.net/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Integration of AR functionality into Keyrock is planned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Alternative is to </a:t>
            </a:r>
            <a:r>
              <a:rPr lang="en-GB" sz="1400"/>
              <a:t>set up</a:t>
            </a:r>
            <a:r>
              <a:rPr lang="en-GB" sz="1400"/>
              <a:t> own AR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Reference implementation: </a:t>
            </a:r>
            <a:r>
              <a:rPr lang="en-GB" sz="1400" u="sng">
                <a:solidFill>
                  <a:schemeClr val="hlink"/>
                </a:solidFill>
                <a:hlinkClick r:id="rId6"/>
              </a:rPr>
              <a:t>https://github.com/iSHAREScheme/AuthorizationRegistry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API documentation: </a:t>
            </a:r>
            <a:r>
              <a:rPr lang="en-GB" sz="1400" u="sng">
                <a:solidFill>
                  <a:schemeClr val="hlink"/>
                </a:solidFill>
                <a:hlinkClick r:id="rId7"/>
              </a:rPr>
              <a:t>https://dev.ishareworks.org/delegation/endpoint.html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84" name="Google Shape;484;p49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85" name="Google Shape;485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9"/>
          <p:cNvSpPr/>
          <p:nvPr/>
        </p:nvSpPr>
        <p:spPr>
          <a:xfrm>
            <a:off x="10394075" y="2904000"/>
            <a:ext cx="828600" cy="52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9"/>
          <p:cNvSpPr/>
          <p:nvPr/>
        </p:nvSpPr>
        <p:spPr>
          <a:xfrm>
            <a:off x="10788200" y="1366200"/>
            <a:ext cx="787200" cy="298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9"/>
          <p:cNvSpPr/>
          <p:nvPr/>
        </p:nvSpPr>
        <p:spPr>
          <a:xfrm>
            <a:off x="7183075" y="3215250"/>
            <a:ext cx="828600" cy="52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8578625" y="3215250"/>
            <a:ext cx="828600" cy="52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</p:txBody>
      </p:sp>
      <p:sp>
        <p:nvSpPr>
          <p:cNvPr id="496" name="Google Shape;496;p50"/>
          <p:cNvSpPr txBox="1"/>
          <p:nvPr>
            <p:ph idx="1" type="body"/>
          </p:nvPr>
        </p:nvSpPr>
        <p:spPr>
          <a:xfrm>
            <a:off x="478800" y="1440000"/>
            <a:ext cx="108000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Deployment instructions and example Helm configurations can also be found at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FIWARE production on K8s repository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https://github.com/FIWARE/production-on-k8s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i4Trust tutorials repository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https://github.com/i4Trust/tutorials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/>
              <a:t>Practical exercise</a:t>
            </a:r>
            <a:endParaRPr b="1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Show a deployed setup of all required components for a NGSI-LD based data service provider within your own use case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Build up an environment for a data consumer organization and demonstrate how a user is accessing the data service</a:t>
            </a:r>
            <a:endParaRPr sz="1400"/>
          </a:p>
        </p:txBody>
      </p:sp>
      <p:sp>
        <p:nvSpPr>
          <p:cNvPr id="497" name="Google Shape;497;p50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>
            <p:ph idx="1" type="subTitle"/>
          </p:nvPr>
        </p:nvSpPr>
        <p:spPr>
          <a:xfrm>
            <a:off x="478800" y="3456000"/>
            <a:ext cx="54006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Dr. Dennis Wendland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FIWARE Foundation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dennis.wendland@fiware.org</a:t>
            </a:r>
            <a:endParaRPr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78800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/>
              <a:t>Showcase:</a:t>
            </a:r>
            <a:endParaRPr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Delegation of data service access rights within trusted data space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Delegated from an organizational level to an user level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Service provider does not need knowledge about users which finally access the service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/>
              <a:t>Parties:</a:t>
            </a:r>
            <a:endParaRPr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Packet Delivery Co.</a:t>
            </a:r>
            <a:r>
              <a:rPr lang="en-GB" sz="1400"/>
              <a:t> offers delivery order service on </a:t>
            </a:r>
            <a:r>
              <a:rPr b="1" lang="en-GB" sz="1400"/>
              <a:t>i4Trust Marketplace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Different </a:t>
            </a:r>
            <a:r>
              <a:rPr b="1" lang="en-GB" sz="1400"/>
              <a:t>retailers</a:t>
            </a:r>
            <a:r>
              <a:rPr lang="en-GB" sz="1400"/>
              <a:t> (shops) acquire access to service offering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Retailers delegate service access to their </a:t>
            </a:r>
            <a:r>
              <a:rPr b="1" lang="en-GB" sz="1400"/>
              <a:t>customers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Trust Authority</a:t>
            </a:r>
            <a:r>
              <a:rPr lang="en-GB" sz="1400"/>
              <a:t> ensures trust among different organisations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/>
              <a:t>Steps:</a:t>
            </a:r>
            <a:endParaRPr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Creating an offering (by Packet Delivery Co.)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Acquiring an offering (by retailers)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Accessing packet delivery order service (by retailer customers)</a:t>
            </a:r>
            <a:endParaRPr sz="14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900" y="1518600"/>
            <a:ext cx="5321745" cy="482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Packet Delivery Company + Marketplace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78800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Packet Delivery Co. provides digital service about its packet delivery orders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Delivery orders map to Digital Twin entities characterized by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issuer, destinee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originAddress, deliveryAddress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pda/pta</a:t>
            </a:r>
            <a:r>
              <a:rPr lang="en-GB" sz="1400"/>
              <a:t> (planned date/time of arrival)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eda/eta</a:t>
            </a:r>
            <a:r>
              <a:rPr lang="en-GB" sz="1400"/>
              <a:t> (estimated date/time of arrival)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Different service levels offered for users accessing the service: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Standard</a:t>
            </a:r>
            <a:r>
              <a:rPr lang="en-GB" sz="1400"/>
              <a:t>: </a:t>
            </a:r>
            <a:r>
              <a:rPr b="1" lang="en-GB" sz="1400"/>
              <a:t>Read</a:t>
            </a:r>
            <a:r>
              <a:rPr lang="en-GB" sz="1400"/>
              <a:t> access to delivery orders </a:t>
            </a:r>
            <a:r>
              <a:rPr lang="en-GB" sz="1400">
                <a:solidFill>
                  <a:srgbClr val="38761D"/>
                </a:solidFill>
              </a:rPr>
              <a:t>(HTTP GET)</a:t>
            </a:r>
            <a:endParaRPr sz="1400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Gold</a:t>
            </a:r>
            <a:r>
              <a:rPr lang="en-GB" sz="1400"/>
              <a:t>: Allowed to </a:t>
            </a:r>
            <a:r>
              <a:rPr b="1" lang="en-GB" sz="1400"/>
              <a:t>change</a:t>
            </a:r>
            <a:r>
              <a:rPr lang="en-GB" sz="1400"/>
              <a:t>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destinee, deliveryAddress, pta, pda</a:t>
            </a:r>
            <a:r>
              <a:rPr lang="en-GB" sz="1400"/>
              <a:t> of delivery orders </a:t>
            </a:r>
            <a:r>
              <a:rPr lang="en-GB" sz="1400">
                <a:solidFill>
                  <a:srgbClr val="38761D"/>
                </a:solidFill>
              </a:rPr>
              <a:t>(HTTP PATCH)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Packet Delivery Co. publishes its offering on i4Trust Marketplace for acquisition by organisations (e.g. retailers/shops)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Basic</a:t>
            </a:r>
            <a:r>
              <a:rPr lang="en-GB" sz="1400"/>
              <a:t>: Organisations can offer </a:t>
            </a:r>
            <a:r>
              <a:rPr b="1" lang="en-GB" sz="1400"/>
              <a:t>Standard</a:t>
            </a:r>
            <a:r>
              <a:rPr lang="en-GB" sz="1400"/>
              <a:t> service level to its customers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Premium</a:t>
            </a:r>
            <a:r>
              <a:rPr lang="en-GB" sz="1400"/>
              <a:t>: Organisations can offer </a:t>
            </a:r>
            <a:r>
              <a:rPr b="1" lang="en-GB" sz="1400"/>
              <a:t>Gold</a:t>
            </a:r>
            <a:r>
              <a:rPr lang="en-GB" sz="1400"/>
              <a:t> service level to its customers</a:t>
            </a:r>
            <a:endParaRPr sz="1400"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900" y="1518600"/>
            <a:ext cx="5321745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9068025" y="2368900"/>
            <a:ext cx="3004200" cy="187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939475" y="2368900"/>
            <a:ext cx="2375700" cy="187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Shops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78800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Happy Pets Inc.: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of premium products of pets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Acquires Premium packet delivery offering on Marketplace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Can offer Standard and Gold service to its customers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No Cheaper Inc.: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of bargain clothes at big discounts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Acquires Basic packet delivery offering on Marketplace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Can offer only Standard service to its customers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900" y="1518600"/>
            <a:ext cx="5535102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9344275" y="4212875"/>
            <a:ext cx="1906200" cy="2280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375000" y="4212875"/>
            <a:ext cx="1906200" cy="2280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Customers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78800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/>
              <a:t>Customers: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Both shops have (human) customers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After checkout at the shop, delivery orders at Packet Delivery Co. are generated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Customers might want to view and/or change their delivery orders at the Packet Delivery Co. portal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Change of delivery orders only allowed for customers of Happy Pets Inc.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900" y="1518600"/>
            <a:ext cx="5321745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10746975" y="5379575"/>
            <a:ext cx="621600" cy="96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7763900" y="5379575"/>
            <a:ext cx="621600" cy="96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Architectural overview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478800" y="1440000"/>
            <a:ext cx="28155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Marketplace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Business API Ecosystem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Packet Delivery Co.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Context Broker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Identity Provider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PEP Proxy/PDP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Authorisation Registry (AR) + Activation Service (AS)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Portal application</a:t>
            </a:r>
            <a:endParaRPr sz="1400"/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8463300" y="1366200"/>
            <a:ext cx="28155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Happy Pets Inc.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Identity</a:t>
            </a:r>
            <a:r>
              <a:rPr lang="en-GB" sz="1400"/>
              <a:t> Provider(s)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Authorisation Registry (AR)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system application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No Cheaper Inc.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Identity Provider(s)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Authorisation Registry (AR)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system application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-GB" sz="1600"/>
              <a:t>Trust Authority</a:t>
            </a:r>
            <a:endParaRPr b="1" sz="1600"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6700" y="1893012"/>
            <a:ext cx="4864200" cy="362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D5758"/>
      </a:dk2>
      <a:lt2>
        <a:srgbClr val="7A858C"/>
      </a:lt2>
      <a:accent1>
        <a:srgbClr val="1DE9B6"/>
      </a:accent1>
      <a:accent2>
        <a:srgbClr val="E040FB"/>
      </a:accent2>
      <a:accent3>
        <a:srgbClr val="FFD600"/>
      </a:accent3>
      <a:accent4>
        <a:srgbClr val="3250FF"/>
      </a:accent4>
      <a:accent5>
        <a:srgbClr val="FF1946"/>
      </a:accent5>
      <a:accent6>
        <a:srgbClr val="F5F5F5"/>
      </a:accent6>
      <a:hlink>
        <a:srgbClr val="325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