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p:sldMasterIdLst>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y="6858000" cx="12193575"/>
  <p:notesSz cx="7099300" cy="10234600"/>
  <p:embeddedFontLst>
    <p:embeddedFont>
      <p:font typeface="Roboto"/>
      <p:regular r:id="rId44"/>
      <p:bold r:id="rId45"/>
      <p:italic r:id="rId46"/>
      <p:boldItalic r:id="rId47"/>
    </p:embeddedFont>
    <p:embeddedFont>
      <p:font typeface="Inter"/>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guide id="3" orient="horz" pos="3061">
          <p15:clr>
            <a:srgbClr val="9AA0A6"/>
          </p15:clr>
        </p15:guide>
        <p15:guide id="4" orient="horz" pos="1361">
          <p15:clr>
            <a:srgbClr val="9AA0A6"/>
          </p15:clr>
        </p15:guide>
        <p15:guide id="5" orient="horz" pos="964">
          <p15:clr>
            <a:srgbClr val="9AA0A6"/>
          </p15:clr>
        </p15:guide>
        <p15:guide id="6" orient="horz" pos="2608">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Rajiv Rajani"/>
  <p:cmAuthor clrIdx="1" id="1" initials="" lastIdx="2" name="Angeles Tejad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37D19B-0A0C-40F3-B2BE-2EE3E4CD151E}">
  <a:tblStyle styleId="{9F37D19B-0A0C-40F3-B2BE-2EE3E4CD151E}"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BF2"/>
          </a:solidFill>
        </a:fill>
      </a:tcStyle>
    </a:wholeTbl>
    <a:band1H>
      <a:tcTxStyle/>
      <a:tcStyle>
        <a:fill>
          <a:solidFill>
            <a:srgbClr val="CBF6E5"/>
          </a:solidFill>
        </a:fill>
      </a:tcStyle>
    </a:band1H>
    <a:band2H>
      <a:tcTxStyle/>
    </a:band2H>
    <a:band1V>
      <a:tcTxStyle/>
      <a:tcStyle>
        <a:fill>
          <a:solidFill>
            <a:srgbClr val="CBF6E5"/>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 pos="3061" orient="horz"/>
        <p:guide pos="1361" orient="horz"/>
        <p:guide pos="964" orient="horz"/>
        <p:guide pos="2608"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font" Target="fonts/Roboto-regular.fntdata"/><Relationship Id="rId43" Type="http://schemas.openxmlformats.org/officeDocument/2006/relationships/slide" Target="slides/slide36.xml"/><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Inter-regular.fntdata"/><Relationship Id="rId47" Type="http://schemas.openxmlformats.org/officeDocument/2006/relationships/font" Target="fonts/Roboto-boldItalic.fntdata"/><Relationship Id="rId49" Type="http://schemas.openxmlformats.org/officeDocument/2006/relationships/font" Target="fonts/Inter-bold.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5-06T15:13:26.485">
    <p:pos x="6000" y="0"/>
    <p:text>@rosa.villaronga@fundingbox.com to add her slides here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05-09T20:33:58.324">
    <p:pos x="6000" y="0"/>
    <p:text>@rosa.villaronga@fundingbox.com @angeles.tejado@fiware.org i see in excel one of you will cover this. So add your slides here</p:text>
  </p:cm>
  <p:cm authorId="1" idx="1" dt="2021-05-09T20:33:58.324">
    <p:pos x="6000" y="0"/>
    <p:text>I confess that I am not sure on what to add :) but will add something</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1-05-09T20:43:32.170">
    <p:pos x="6000" y="0"/>
    <p:text>@rosa.villaronga@fundingbox.com how we present the FAQs? will you add something on the Open Call? I will use this slide to present the ones in i4trust.org but i dont know where the open call ones will be linked
_Assigned to Rosa Villaronga_</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4988" cy="511175"/>
          </a:xfrm>
          <a:prstGeom prst="rect">
            <a:avLst/>
          </a:prstGeom>
          <a:noFill/>
          <a:ln>
            <a:noFill/>
          </a:ln>
        </p:spPr>
        <p:txBody>
          <a:bodyPr anchorCtr="0" anchor="ctr" bIns="47875" lIns="95775" spcFirstLastPara="1" rIns="95775" wrap="square" tIns="478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024313" y="0"/>
            <a:ext cx="3074987" cy="511175"/>
          </a:xfrm>
          <a:prstGeom prst="rect">
            <a:avLst/>
          </a:prstGeom>
          <a:noFill/>
          <a:ln>
            <a:noFill/>
          </a:ln>
        </p:spPr>
        <p:txBody>
          <a:bodyPr anchorCtr="0" anchor="ctr" bIns="47875" lIns="95775" spcFirstLastPara="1" rIns="95775" wrap="square" tIns="4787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46150" y="4862513"/>
            <a:ext cx="5207000" cy="4605337"/>
          </a:xfrm>
          <a:prstGeom prst="rect">
            <a:avLst/>
          </a:prstGeom>
          <a:noFill/>
          <a:ln>
            <a:noFill/>
          </a:ln>
        </p:spPr>
        <p:txBody>
          <a:bodyPr anchorCtr="0" anchor="t" bIns="47875" lIns="95775" spcFirstLastPara="1" rIns="95775" wrap="square" tIns="47875">
            <a:noAutofit/>
          </a:bodyPr>
          <a:lstStyle>
            <a:lvl1pPr indent="-228600" lvl="0" marL="4572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indent="-228600" lvl="1" marL="9144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2pPr>
            <a:lvl3pPr indent="-228600" lvl="2" marL="13716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3438"/>
            <a:ext cx="3074988" cy="511175"/>
          </a:xfrm>
          <a:prstGeom prst="rect">
            <a:avLst/>
          </a:prstGeom>
          <a:noFill/>
          <a:ln>
            <a:noFill/>
          </a:ln>
        </p:spPr>
        <p:txBody>
          <a:bodyPr anchorCtr="0" anchor="b" bIns="47875" lIns="95775" spcFirstLastPara="1" rIns="95775" wrap="square" tIns="478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024313" y="9723438"/>
            <a:ext cx="3074987" cy="511175"/>
          </a:xfrm>
          <a:prstGeom prst="rect">
            <a:avLst/>
          </a:prstGeom>
          <a:noFill/>
          <a:ln>
            <a:noFill/>
          </a:ln>
        </p:spPr>
        <p:txBody>
          <a:bodyPr anchorCtr="0" anchor="b" bIns="47875" lIns="95775" spcFirstLastPara="1" rIns="95775" wrap="square" tIns="478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about:blank" TargetMode="External"/><Relationship Id="rId3" Type="http://schemas.openxmlformats.org/officeDocument/2006/relationships/hyperlink" Target="about:blank"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e8d4ed6bb_0_71: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e8d4ed6bb_0_71: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105" name="Google Shape;105;gae8d4ed6bb_0_71:notes"/>
          <p:cNvSpPr txBox="1"/>
          <p:nvPr>
            <p:ph idx="12" type="sldNum"/>
          </p:nvPr>
        </p:nvSpPr>
        <p:spPr>
          <a:xfrm>
            <a:off x="4024313" y="9723438"/>
            <a:ext cx="3075000" cy="511200"/>
          </a:xfrm>
          <a:prstGeom prst="rect">
            <a:avLst/>
          </a:prstGeom>
        </p:spPr>
        <p:txBody>
          <a:bodyPr anchorCtr="0" anchor="b" bIns="47875" lIns="95775" spcFirstLastPara="1" rIns="95775" wrap="square" tIns="47875">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72901b68e_1_327: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lnSpc>
                <a:spcPct val="115000"/>
              </a:lnSpc>
              <a:spcBef>
                <a:spcPts val="0"/>
              </a:spcBef>
              <a:spcAft>
                <a:spcPts val="0"/>
              </a:spcAft>
              <a:buClr>
                <a:schemeClr val="dk1"/>
              </a:buClr>
              <a:buSzPts val="1100"/>
              <a:buFont typeface="Arial"/>
              <a:buNone/>
            </a:pPr>
            <a:r>
              <a:t/>
            </a:r>
            <a:endParaRPr sz="750"/>
          </a:p>
          <a:p>
            <a:pPr indent="0" lvl="0" marL="0" rtl="0" algn="just">
              <a:lnSpc>
                <a:spcPct val="115000"/>
              </a:lnSpc>
              <a:spcBef>
                <a:spcPts val="0"/>
              </a:spcBef>
              <a:spcAft>
                <a:spcPts val="0"/>
              </a:spcAft>
              <a:buNone/>
            </a:pPr>
            <a:r>
              <a:t/>
            </a:r>
            <a:endParaRPr sz="1700">
              <a:solidFill>
                <a:srgbClr val="000000"/>
              </a:solidFill>
            </a:endParaRPr>
          </a:p>
          <a:p>
            <a:pPr indent="0" lvl="0" marL="0" rtl="0" algn="just">
              <a:lnSpc>
                <a:spcPct val="115000"/>
              </a:lnSpc>
              <a:spcBef>
                <a:spcPts val="0"/>
              </a:spcBef>
              <a:spcAft>
                <a:spcPts val="0"/>
              </a:spcAft>
              <a:buNone/>
            </a:pPr>
            <a:r>
              <a:t/>
            </a:r>
            <a:endParaRPr sz="1700">
              <a:solidFill>
                <a:srgbClr val="000000"/>
              </a:solidFill>
            </a:endParaRPr>
          </a:p>
        </p:txBody>
      </p:sp>
      <p:sp>
        <p:nvSpPr>
          <p:cNvPr id="215" name="Google Shape;215;gd72901b68e_1_327: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72901b68e_1_0: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72901b68e_1_0: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226" name="Google Shape;226;gd72901b68e_1_0:notes"/>
          <p:cNvSpPr txBox="1"/>
          <p:nvPr>
            <p:ph idx="12" type="sldNum"/>
          </p:nvPr>
        </p:nvSpPr>
        <p:spPr>
          <a:xfrm>
            <a:off x="4024313" y="9723438"/>
            <a:ext cx="3075000" cy="511200"/>
          </a:xfrm>
          <a:prstGeom prst="rect">
            <a:avLst/>
          </a:prstGeom>
        </p:spPr>
        <p:txBody>
          <a:bodyPr anchorCtr="0" anchor="b" bIns="47875" lIns="95775" spcFirstLastPara="1" rIns="95775" wrap="square" tIns="47875">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72901b68e_1_547: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just">
              <a:lnSpc>
                <a:spcPct val="115000"/>
              </a:lnSpc>
              <a:spcBef>
                <a:spcPts val="0"/>
              </a:spcBef>
              <a:spcAft>
                <a:spcPts val="0"/>
              </a:spcAft>
              <a:buClr>
                <a:schemeClr val="dk1"/>
              </a:buClr>
              <a:buSzPts val="1100"/>
              <a:buFont typeface="Arial"/>
              <a:buNone/>
            </a:pPr>
            <a:r>
              <a:t/>
            </a:r>
            <a:endParaRPr sz="1100">
              <a:latin typeface="Inter"/>
              <a:ea typeface="Inter"/>
              <a:cs typeface="Inter"/>
              <a:sym typeface="Inter"/>
            </a:endParaRPr>
          </a:p>
          <a:p>
            <a:pPr indent="0" lvl="0" marL="0" rtl="0" algn="just">
              <a:lnSpc>
                <a:spcPct val="115000"/>
              </a:lnSpc>
              <a:spcBef>
                <a:spcPts val="1000"/>
              </a:spcBef>
              <a:spcAft>
                <a:spcPts val="0"/>
              </a:spcAft>
              <a:buNone/>
            </a:pPr>
            <a:r>
              <a:t/>
            </a:r>
            <a:endParaRPr sz="1700">
              <a:solidFill>
                <a:srgbClr val="000000"/>
              </a:solidFill>
            </a:endParaRPr>
          </a:p>
          <a:p>
            <a:pPr indent="0" lvl="0" marL="0" rtl="0" algn="just">
              <a:lnSpc>
                <a:spcPct val="115000"/>
              </a:lnSpc>
              <a:spcBef>
                <a:spcPts val="0"/>
              </a:spcBef>
              <a:spcAft>
                <a:spcPts val="0"/>
              </a:spcAft>
              <a:buNone/>
            </a:pPr>
            <a:r>
              <a:t/>
            </a:r>
            <a:endParaRPr sz="1700">
              <a:solidFill>
                <a:srgbClr val="000000"/>
              </a:solidFill>
            </a:endParaRPr>
          </a:p>
        </p:txBody>
      </p:sp>
      <p:sp>
        <p:nvSpPr>
          <p:cNvPr id="238" name="Google Shape;238;gd72901b68e_1_547: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4ec4a7b0c_0_145:notes"/>
          <p:cNvSpPr/>
          <p:nvPr>
            <p:ph idx="2" type="sldImg"/>
          </p:nvPr>
        </p:nvSpPr>
        <p:spPr>
          <a:xfrm>
            <a:off x="394309" y="767595"/>
            <a:ext cx="6311400" cy="38379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d4ec4a7b0c_0_145:notes"/>
          <p:cNvSpPr txBox="1"/>
          <p:nvPr>
            <p:ph idx="1" type="body"/>
          </p:nvPr>
        </p:nvSpPr>
        <p:spPr>
          <a:xfrm>
            <a:off x="709930" y="4861435"/>
            <a:ext cx="5679300" cy="4605600"/>
          </a:xfrm>
          <a:prstGeom prst="rect">
            <a:avLst/>
          </a:prstGeom>
        </p:spPr>
        <p:txBody>
          <a:bodyPr anchorCtr="0" anchor="t" bIns="47875" lIns="95775" spcFirstLastPara="1" rIns="95775" wrap="square" tIns="47875">
            <a:noAutofit/>
          </a:bodyPr>
          <a:lstStyle/>
          <a:p>
            <a:pPr indent="0" lvl="0" marL="0" rtl="0" algn="just">
              <a:lnSpc>
                <a:spcPct val="115000"/>
              </a:lnSpc>
              <a:spcBef>
                <a:spcPts val="600"/>
              </a:spcBef>
              <a:spcAft>
                <a:spcPts val="60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6f0b0df97_0_144: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d6f0b0df97_0_144: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298" name="Google Shape;298;gd6f0b0df97_0_144:notes"/>
          <p:cNvSpPr txBox="1"/>
          <p:nvPr>
            <p:ph idx="12" type="sldNum"/>
          </p:nvPr>
        </p:nvSpPr>
        <p:spPr>
          <a:xfrm>
            <a:off x="4024313" y="9723438"/>
            <a:ext cx="3075000" cy="511200"/>
          </a:xfrm>
          <a:prstGeom prst="rect">
            <a:avLst/>
          </a:prstGeom>
        </p:spPr>
        <p:txBody>
          <a:bodyPr anchorCtr="0" anchor="b" bIns="47875" lIns="95775" spcFirstLastPara="1" rIns="95775" wrap="square" tIns="47875">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8697a78d4_0_0:notes"/>
          <p:cNvSpPr/>
          <p:nvPr>
            <p:ph idx="2" type="sldImg"/>
          </p:nvPr>
        </p:nvSpPr>
        <p:spPr>
          <a:xfrm>
            <a:off x="394309" y="767595"/>
            <a:ext cx="6311400" cy="38379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d8697a78d4_0_0:notes"/>
          <p:cNvSpPr txBox="1"/>
          <p:nvPr>
            <p:ph idx="1" type="body"/>
          </p:nvPr>
        </p:nvSpPr>
        <p:spPr>
          <a:xfrm>
            <a:off x="709930" y="4861435"/>
            <a:ext cx="5679300" cy="46056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d8697a78d4_0_8:notes"/>
          <p:cNvSpPr/>
          <p:nvPr>
            <p:ph idx="2" type="sldImg"/>
          </p:nvPr>
        </p:nvSpPr>
        <p:spPr>
          <a:xfrm>
            <a:off x="394309" y="767595"/>
            <a:ext cx="6311400" cy="38379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d8697a78d4_0_8:notes"/>
          <p:cNvSpPr txBox="1"/>
          <p:nvPr>
            <p:ph idx="1" type="body"/>
          </p:nvPr>
        </p:nvSpPr>
        <p:spPr>
          <a:xfrm>
            <a:off x="709930" y="4861435"/>
            <a:ext cx="5679300" cy="46056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d8697a78d4_0_22: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8" name="Google Shape;328;gd8697a78d4_0_22:notes"/>
          <p:cNvSpPr txBox="1"/>
          <p:nvPr>
            <p:ph idx="1" type="body"/>
          </p:nvPr>
        </p:nvSpPr>
        <p:spPr>
          <a:xfrm>
            <a:off x="946150" y="4862513"/>
            <a:ext cx="5207100" cy="4605300"/>
          </a:xfrm>
          <a:prstGeom prst="rect">
            <a:avLst/>
          </a:prstGeom>
          <a:noFill/>
          <a:ln>
            <a:noFill/>
          </a:ln>
        </p:spPr>
        <p:txBody>
          <a:bodyPr anchorCtr="0" anchor="t" bIns="47950" lIns="95900" spcFirstLastPara="1" rIns="95900" wrap="square" tIns="47950">
            <a:noAutofit/>
          </a:bodyPr>
          <a:lstStyle/>
          <a:p>
            <a:pPr indent="0" lvl="0" marL="0" rtl="0" algn="l">
              <a:lnSpc>
                <a:spcPct val="100000"/>
              </a:lnSpc>
              <a:spcBef>
                <a:spcPts val="300"/>
              </a:spcBef>
              <a:spcAft>
                <a:spcPts val="0"/>
              </a:spcAft>
              <a:buSzPts val="1400"/>
              <a:buNone/>
            </a:pPr>
            <a:r>
              <a:t/>
            </a:r>
            <a:endParaRPr/>
          </a:p>
        </p:txBody>
      </p:sp>
      <p:sp>
        <p:nvSpPr>
          <p:cNvPr id="329" name="Google Shape;329;gd8697a78d4_0_22:notes"/>
          <p:cNvSpPr txBox="1"/>
          <p:nvPr>
            <p:ph idx="12" type="sldNum"/>
          </p:nvPr>
        </p:nvSpPr>
        <p:spPr>
          <a:xfrm>
            <a:off x="4024313" y="9723438"/>
            <a:ext cx="3075000" cy="511200"/>
          </a:xfrm>
          <a:prstGeom prst="rect">
            <a:avLst/>
          </a:prstGeom>
          <a:noFill/>
          <a:ln>
            <a:noFill/>
          </a:ln>
        </p:spPr>
        <p:txBody>
          <a:bodyPr anchorCtr="0" anchor="b" bIns="47950" lIns="95900" spcFirstLastPara="1" rIns="95900" wrap="square" tIns="4795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sz="1400"/>
              <a:t>‹#›</a:t>
            </a:fld>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d8697a78d4_0_28:notes"/>
          <p:cNvSpPr/>
          <p:nvPr>
            <p:ph idx="2" type="sldImg"/>
          </p:nvPr>
        </p:nvSpPr>
        <p:spPr>
          <a:xfrm>
            <a:off x="394309" y="767595"/>
            <a:ext cx="6311400" cy="38379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d8697a78d4_0_28:notes"/>
          <p:cNvSpPr txBox="1"/>
          <p:nvPr>
            <p:ph idx="1" type="body"/>
          </p:nvPr>
        </p:nvSpPr>
        <p:spPr>
          <a:xfrm>
            <a:off x="709930" y="4861435"/>
            <a:ext cx="5679300" cy="46056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d8697a78d4_0_39: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7" name="Google Shape;347;gd8697a78d4_0_39:notes"/>
          <p:cNvSpPr txBox="1"/>
          <p:nvPr>
            <p:ph idx="1" type="body"/>
          </p:nvPr>
        </p:nvSpPr>
        <p:spPr>
          <a:xfrm>
            <a:off x="946150" y="4862513"/>
            <a:ext cx="5207100" cy="4605300"/>
          </a:xfrm>
          <a:prstGeom prst="rect">
            <a:avLst/>
          </a:prstGeom>
          <a:noFill/>
          <a:ln>
            <a:noFill/>
          </a:ln>
        </p:spPr>
        <p:txBody>
          <a:bodyPr anchorCtr="0" anchor="t" bIns="47950" lIns="95900" spcFirstLastPara="1" rIns="95900" wrap="square" tIns="47950">
            <a:noAutofit/>
          </a:bodyPr>
          <a:lstStyle/>
          <a:p>
            <a:pPr indent="0" lvl="0" marL="0" rtl="0" algn="l">
              <a:lnSpc>
                <a:spcPct val="100000"/>
              </a:lnSpc>
              <a:spcBef>
                <a:spcPts val="300"/>
              </a:spcBef>
              <a:spcAft>
                <a:spcPts val="0"/>
              </a:spcAft>
              <a:buSzPts val="1400"/>
              <a:buNone/>
            </a:pPr>
            <a:r>
              <a:rPr b="0" i="0" lang="en-GB" sz="1000" u="none" cap="none" strike="noStrike">
                <a:solidFill>
                  <a:schemeClr val="dk1"/>
                </a:solidFill>
                <a:latin typeface="Arial"/>
                <a:ea typeface="Arial"/>
                <a:cs typeface="Arial"/>
                <a:sym typeface="Arial"/>
              </a:rPr>
              <a:t>An SME will be considered as such if it complies with the </a:t>
            </a:r>
            <a:r>
              <a:rPr b="0" i="0" lang="en-GB" sz="1000" u="sng" cap="none" strike="noStrike">
                <a:solidFill>
                  <a:srgbClr val="0563C1"/>
                </a:solidFill>
                <a:latin typeface="Arial"/>
                <a:ea typeface="Arial"/>
                <a:cs typeface="Arial"/>
                <a:sym typeface="Arial"/>
                <a:hlinkClick r:id="rId2">
                  <a:extLst>
                    <a:ext uri="{A12FA001-AC4F-418D-AE19-62706E023703}">
                      <ahyp:hlinkClr val="tx"/>
                    </a:ext>
                  </a:extLst>
                </a:hlinkClick>
              </a:rPr>
              <a:t>Commission Recommendation 2003/361/EC</a:t>
            </a:r>
            <a:r>
              <a:rPr b="0" i="0" lang="en-GB" sz="900" u="sng" cap="none" strike="noStrike">
                <a:solidFill>
                  <a:srgbClr val="0563C1"/>
                </a:solidFill>
                <a:latin typeface="Arial"/>
                <a:ea typeface="Arial"/>
                <a:cs typeface="Arial"/>
                <a:sym typeface="Arial"/>
                <a:hlinkClick r:id="rId3">
                  <a:extLst>
                    <a:ext uri="{A12FA001-AC4F-418D-AE19-62706E023703}">
                      <ahyp:hlinkClr val="tx"/>
                    </a:ext>
                  </a:extLst>
                </a:hlinkClick>
              </a:rPr>
              <a:t>.</a:t>
            </a:r>
            <a:r>
              <a:rPr b="0" i="0" lang="en-GB" sz="900" u="none" cap="none" strike="noStrike">
                <a:solidFill>
                  <a:schemeClr val="dk1"/>
                </a:solidFill>
                <a:latin typeface="Arial"/>
                <a:ea typeface="Arial"/>
                <a:cs typeface="Arial"/>
                <a:sym typeface="Arial"/>
              </a:rPr>
              <a:t> </a:t>
            </a:r>
            <a:endParaRPr/>
          </a:p>
        </p:txBody>
      </p:sp>
      <p:sp>
        <p:nvSpPr>
          <p:cNvPr id="348" name="Google Shape;348;gd8697a78d4_0_39:notes"/>
          <p:cNvSpPr txBox="1"/>
          <p:nvPr>
            <p:ph idx="12" type="sldNum"/>
          </p:nvPr>
        </p:nvSpPr>
        <p:spPr>
          <a:xfrm>
            <a:off x="4024313" y="9723438"/>
            <a:ext cx="3075000" cy="511200"/>
          </a:xfrm>
          <a:prstGeom prst="rect">
            <a:avLst/>
          </a:prstGeom>
          <a:noFill/>
          <a:ln>
            <a:noFill/>
          </a:ln>
        </p:spPr>
        <p:txBody>
          <a:bodyPr anchorCtr="0" anchor="b" bIns="47950" lIns="95900" spcFirstLastPara="1" rIns="95900" wrap="square" tIns="4795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sz="1400"/>
              <a:t>‹#›</a:t>
            </a:fld>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6e61067f5_0_17:notes"/>
          <p:cNvSpPr/>
          <p:nvPr>
            <p:ph idx="2" type="sldImg"/>
          </p:nvPr>
        </p:nvSpPr>
        <p:spPr>
          <a:xfrm>
            <a:off x="394309" y="767595"/>
            <a:ext cx="6311400" cy="38379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6e61067f5_0_17:notes"/>
          <p:cNvSpPr txBox="1"/>
          <p:nvPr>
            <p:ph idx="1" type="body"/>
          </p:nvPr>
        </p:nvSpPr>
        <p:spPr>
          <a:xfrm>
            <a:off x="709930" y="4861435"/>
            <a:ext cx="5679300" cy="46056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d8697a78d4_0_61: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5" name="Google Shape;355;gd8697a78d4_0_61:notes"/>
          <p:cNvSpPr txBox="1"/>
          <p:nvPr>
            <p:ph idx="1" type="body"/>
          </p:nvPr>
        </p:nvSpPr>
        <p:spPr>
          <a:xfrm>
            <a:off x="946150" y="4862513"/>
            <a:ext cx="5207100" cy="4605300"/>
          </a:xfrm>
          <a:prstGeom prst="rect">
            <a:avLst/>
          </a:prstGeom>
          <a:noFill/>
          <a:ln>
            <a:noFill/>
          </a:ln>
        </p:spPr>
        <p:txBody>
          <a:bodyPr anchorCtr="0" anchor="t" bIns="47950" lIns="95900" spcFirstLastPara="1" rIns="95900" wrap="square" tIns="47950">
            <a:noAutofit/>
          </a:bodyPr>
          <a:lstStyle/>
          <a:p>
            <a:pPr indent="0" lvl="0" marL="0" rtl="0" algn="l">
              <a:lnSpc>
                <a:spcPct val="100000"/>
              </a:lnSpc>
              <a:spcBef>
                <a:spcPts val="300"/>
              </a:spcBef>
              <a:spcAft>
                <a:spcPts val="0"/>
              </a:spcAft>
              <a:buSzPts val="1400"/>
              <a:buNone/>
            </a:pPr>
            <a:r>
              <a:t/>
            </a:r>
            <a:endParaRPr/>
          </a:p>
        </p:txBody>
      </p:sp>
      <p:sp>
        <p:nvSpPr>
          <p:cNvPr id="356" name="Google Shape;356;gd8697a78d4_0_61:notes"/>
          <p:cNvSpPr txBox="1"/>
          <p:nvPr>
            <p:ph idx="12" type="sldNum"/>
          </p:nvPr>
        </p:nvSpPr>
        <p:spPr>
          <a:xfrm>
            <a:off x="4024313" y="9723438"/>
            <a:ext cx="3075000" cy="511200"/>
          </a:xfrm>
          <a:prstGeom prst="rect">
            <a:avLst/>
          </a:prstGeom>
          <a:noFill/>
          <a:ln>
            <a:noFill/>
          </a:ln>
        </p:spPr>
        <p:txBody>
          <a:bodyPr anchorCtr="0" anchor="b" bIns="47950" lIns="95900" spcFirstLastPara="1" rIns="95900" wrap="square" tIns="4795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sz="1400"/>
              <a:t>‹#›</a:t>
            </a:fld>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d8697a78d4_0_67: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2" name="Google Shape;362;gd8697a78d4_0_67:notes"/>
          <p:cNvSpPr txBox="1"/>
          <p:nvPr>
            <p:ph idx="1" type="body"/>
          </p:nvPr>
        </p:nvSpPr>
        <p:spPr>
          <a:xfrm>
            <a:off x="946150" y="4862513"/>
            <a:ext cx="5207100" cy="4605300"/>
          </a:xfrm>
          <a:prstGeom prst="rect">
            <a:avLst/>
          </a:prstGeom>
          <a:noFill/>
          <a:ln>
            <a:noFill/>
          </a:ln>
        </p:spPr>
        <p:txBody>
          <a:bodyPr anchorCtr="0" anchor="t" bIns="47950" lIns="95900" spcFirstLastPara="1" rIns="95900" wrap="square" tIns="47950">
            <a:noAutofit/>
          </a:bodyPr>
          <a:lstStyle/>
          <a:p>
            <a:pPr indent="0" lvl="0" marL="0" rtl="0" algn="l">
              <a:lnSpc>
                <a:spcPct val="100000"/>
              </a:lnSpc>
              <a:spcBef>
                <a:spcPts val="300"/>
              </a:spcBef>
              <a:spcAft>
                <a:spcPts val="0"/>
              </a:spcAft>
              <a:buSzPts val="1400"/>
              <a:buNone/>
            </a:pPr>
            <a:r>
              <a:t/>
            </a:r>
            <a:endParaRPr/>
          </a:p>
        </p:txBody>
      </p:sp>
      <p:sp>
        <p:nvSpPr>
          <p:cNvPr id="363" name="Google Shape;363;gd8697a78d4_0_67:notes"/>
          <p:cNvSpPr txBox="1"/>
          <p:nvPr>
            <p:ph idx="12" type="sldNum"/>
          </p:nvPr>
        </p:nvSpPr>
        <p:spPr>
          <a:xfrm>
            <a:off x="4024313" y="9723438"/>
            <a:ext cx="3075000" cy="511200"/>
          </a:xfrm>
          <a:prstGeom prst="rect">
            <a:avLst/>
          </a:prstGeom>
          <a:noFill/>
          <a:ln>
            <a:noFill/>
          </a:ln>
        </p:spPr>
        <p:txBody>
          <a:bodyPr anchorCtr="0" anchor="b" bIns="47950" lIns="95900" spcFirstLastPara="1" rIns="95900" wrap="square" tIns="4795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sz="1400"/>
              <a:t>‹#›</a:t>
            </a:fld>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d8697a78d4_0_75: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1" name="Google Shape;371;gd8697a78d4_0_75:notes"/>
          <p:cNvSpPr txBox="1"/>
          <p:nvPr>
            <p:ph idx="1" type="body"/>
          </p:nvPr>
        </p:nvSpPr>
        <p:spPr>
          <a:xfrm>
            <a:off x="946150" y="4862513"/>
            <a:ext cx="5207100" cy="4605300"/>
          </a:xfrm>
          <a:prstGeom prst="rect">
            <a:avLst/>
          </a:prstGeom>
          <a:noFill/>
          <a:ln>
            <a:noFill/>
          </a:ln>
        </p:spPr>
        <p:txBody>
          <a:bodyPr anchorCtr="0" anchor="t" bIns="47950" lIns="95900" spcFirstLastPara="1" rIns="95900" wrap="square" tIns="47950">
            <a:noAutofit/>
          </a:bodyPr>
          <a:lstStyle/>
          <a:p>
            <a:pPr indent="0" lvl="0" marL="0" rtl="0" algn="l">
              <a:lnSpc>
                <a:spcPct val="100000"/>
              </a:lnSpc>
              <a:spcBef>
                <a:spcPts val="300"/>
              </a:spcBef>
              <a:spcAft>
                <a:spcPts val="0"/>
              </a:spcAft>
              <a:buSzPts val="1400"/>
              <a:buNone/>
            </a:pPr>
            <a:r>
              <a:rPr lang="en-GB"/>
              <a:t>Demo</a:t>
            </a:r>
            <a:endParaRPr/>
          </a:p>
        </p:txBody>
      </p:sp>
      <p:sp>
        <p:nvSpPr>
          <p:cNvPr id="372" name="Google Shape;372;gd8697a78d4_0_75:notes"/>
          <p:cNvSpPr txBox="1"/>
          <p:nvPr>
            <p:ph idx="12" type="sldNum"/>
          </p:nvPr>
        </p:nvSpPr>
        <p:spPr>
          <a:xfrm>
            <a:off x="4024313" y="9723438"/>
            <a:ext cx="3075000" cy="511200"/>
          </a:xfrm>
          <a:prstGeom prst="rect">
            <a:avLst/>
          </a:prstGeom>
          <a:noFill/>
          <a:ln>
            <a:noFill/>
          </a:ln>
        </p:spPr>
        <p:txBody>
          <a:bodyPr anchorCtr="0" anchor="b" bIns="47950" lIns="95900" spcFirstLastPara="1" rIns="95900" wrap="square" tIns="4795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sz="1400"/>
              <a:t>‹#›</a:t>
            </a:fld>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d8697a78d4_0_84:notes"/>
          <p:cNvSpPr/>
          <p:nvPr>
            <p:ph idx="2" type="sldImg"/>
          </p:nvPr>
        </p:nvSpPr>
        <p:spPr>
          <a:xfrm>
            <a:off x="394309" y="767595"/>
            <a:ext cx="6311400" cy="38379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d8697a78d4_0_84:notes"/>
          <p:cNvSpPr txBox="1"/>
          <p:nvPr>
            <p:ph idx="1" type="body"/>
          </p:nvPr>
        </p:nvSpPr>
        <p:spPr>
          <a:xfrm>
            <a:off x="709930" y="4861435"/>
            <a:ext cx="5679300" cy="46056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d8697a78d4_0_90: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8" name="Google Shape;388;gd8697a78d4_0_90:notes"/>
          <p:cNvSpPr txBox="1"/>
          <p:nvPr>
            <p:ph idx="1" type="body"/>
          </p:nvPr>
        </p:nvSpPr>
        <p:spPr>
          <a:xfrm>
            <a:off x="946150" y="4862513"/>
            <a:ext cx="5207100" cy="4605300"/>
          </a:xfrm>
          <a:prstGeom prst="rect">
            <a:avLst/>
          </a:prstGeom>
          <a:noFill/>
          <a:ln>
            <a:noFill/>
          </a:ln>
        </p:spPr>
        <p:txBody>
          <a:bodyPr anchorCtr="0" anchor="t" bIns="47950" lIns="95900" spcFirstLastPara="1" rIns="95900" wrap="square" tIns="47950">
            <a:noAutofit/>
          </a:bodyPr>
          <a:lstStyle/>
          <a:p>
            <a:pPr indent="0" lvl="0" marL="0" rtl="0" algn="l">
              <a:lnSpc>
                <a:spcPct val="100000"/>
              </a:lnSpc>
              <a:spcBef>
                <a:spcPts val="300"/>
              </a:spcBef>
              <a:spcAft>
                <a:spcPts val="0"/>
              </a:spcAft>
              <a:buSzPts val="1400"/>
              <a:buNone/>
            </a:pPr>
            <a:r>
              <a:t/>
            </a:r>
            <a:endParaRPr/>
          </a:p>
        </p:txBody>
      </p:sp>
      <p:sp>
        <p:nvSpPr>
          <p:cNvPr id="389" name="Google Shape;389;gd8697a78d4_0_90:notes"/>
          <p:cNvSpPr txBox="1"/>
          <p:nvPr>
            <p:ph idx="12" type="sldNum"/>
          </p:nvPr>
        </p:nvSpPr>
        <p:spPr>
          <a:xfrm>
            <a:off x="4024313" y="9723438"/>
            <a:ext cx="3075000" cy="511200"/>
          </a:xfrm>
          <a:prstGeom prst="rect">
            <a:avLst/>
          </a:prstGeom>
          <a:noFill/>
          <a:ln>
            <a:noFill/>
          </a:ln>
        </p:spPr>
        <p:txBody>
          <a:bodyPr anchorCtr="0" anchor="b" bIns="47950" lIns="95900" spcFirstLastPara="1" rIns="95900" wrap="square" tIns="4795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sz="1400"/>
              <a:t>‹#›</a:t>
            </a:fld>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d8697a78d4_0_96:notes"/>
          <p:cNvSpPr/>
          <p:nvPr>
            <p:ph idx="2" type="sldImg"/>
          </p:nvPr>
        </p:nvSpPr>
        <p:spPr>
          <a:xfrm>
            <a:off x="394309" y="767595"/>
            <a:ext cx="6311400" cy="38379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d8697a78d4_0_96:notes"/>
          <p:cNvSpPr txBox="1"/>
          <p:nvPr>
            <p:ph idx="1" type="body"/>
          </p:nvPr>
        </p:nvSpPr>
        <p:spPr>
          <a:xfrm>
            <a:off x="709930" y="4861435"/>
            <a:ext cx="5679300" cy="46056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d8697a78d4_0_129:notes"/>
          <p:cNvSpPr/>
          <p:nvPr>
            <p:ph idx="2" type="sldImg"/>
          </p:nvPr>
        </p:nvSpPr>
        <p:spPr>
          <a:xfrm>
            <a:off x="394309" y="767595"/>
            <a:ext cx="6311400" cy="38379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d8697a78d4_0_129:notes"/>
          <p:cNvSpPr txBox="1"/>
          <p:nvPr>
            <p:ph idx="1" type="body"/>
          </p:nvPr>
        </p:nvSpPr>
        <p:spPr>
          <a:xfrm>
            <a:off x="709930" y="4861435"/>
            <a:ext cx="5679300" cy="46056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d6f0b0df97_0_173: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411" name="Google Shape;411;gd6f0b0df97_0_173: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d6f0b0df97_0_150: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d6f0b0df97_0_150: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442" name="Google Shape;442;gd6f0b0df97_0_150:notes"/>
          <p:cNvSpPr txBox="1"/>
          <p:nvPr>
            <p:ph idx="12" type="sldNum"/>
          </p:nvPr>
        </p:nvSpPr>
        <p:spPr>
          <a:xfrm>
            <a:off x="4024313" y="9723438"/>
            <a:ext cx="3075000" cy="511200"/>
          </a:xfrm>
          <a:prstGeom prst="rect">
            <a:avLst/>
          </a:prstGeom>
        </p:spPr>
        <p:txBody>
          <a:bodyPr anchorCtr="0" anchor="b" bIns="47875" lIns="95775" spcFirstLastPara="1" rIns="95775" wrap="square" tIns="47875">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d6f0b0df97_0_294: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448" name="Google Shape;448;gd6f0b0df97_0_294: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6e61067f5_0_0: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6e61067f5_0_0: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118" name="Google Shape;118;gd6e61067f5_0_0:notes"/>
          <p:cNvSpPr txBox="1"/>
          <p:nvPr>
            <p:ph idx="12" type="sldNum"/>
          </p:nvPr>
        </p:nvSpPr>
        <p:spPr>
          <a:xfrm>
            <a:off x="4024313" y="9723438"/>
            <a:ext cx="3075000" cy="511200"/>
          </a:xfrm>
          <a:prstGeom prst="rect">
            <a:avLst/>
          </a:prstGeom>
        </p:spPr>
        <p:txBody>
          <a:bodyPr anchorCtr="0" anchor="b" bIns="47875" lIns="95775" spcFirstLastPara="1" rIns="95775" wrap="square" tIns="47875">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d6f0b0df97_0_331: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486" name="Google Shape;486;gd6f0b0df97_0_331: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d72901b68e_1_516: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lnSpc>
                <a:spcPct val="115000"/>
              </a:lnSpc>
              <a:spcBef>
                <a:spcPts val="0"/>
              </a:spcBef>
              <a:spcAft>
                <a:spcPts val="0"/>
              </a:spcAft>
              <a:buClr>
                <a:schemeClr val="dk1"/>
              </a:buClr>
              <a:buSzPts val="1100"/>
              <a:buFont typeface="Arial"/>
              <a:buNone/>
            </a:pPr>
            <a:r>
              <a:rPr lang="en-GB">
                <a:latin typeface="Calibri"/>
                <a:ea typeface="Calibri"/>
                <a:cs typeface="Calibri"/>
                <a:sym typeface="Calibri"/>
              </a:rPr>
              <a:t>i4Trust is looking for these SMEs and slightly bigger companies which are filled with ambition and with a strong orientation towards the added value of data as the economy of the present and the future.</a:t>
            </a:r>
            <a:endParaRPr>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GB">
                <a:latin typeface="Calibri"/>
                <a:ea typeface="Calibri"/>
                <a:cs typeface="Calibri"/>
                <a:sym typeface="Calibri"/>
              </a:rPr>
              <a:t>Finding out these SMEs/Startups to be involved in the i4Trust Community through experiments funded under the open calls is a core activity to be led by DIHs (LEBDs and Ambassadors) and i4Trust core partners</a:t>
            </a:r>
            <a:endParaRPr>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en-GB">
                <a:latin typeface="Calibri"/>
                <a:ea typeface="Calibri"/>
                <a:cs typeface="Calibri"/>
                <a:sym typeface="Calibri"/>
              </a:rPr>
              <a:t>SMEs that are interested in contributing to the objectives and mission of i4Trust, will be engaged through two different actors:</a:t>
            </a:r>
            <a:endParaRPr>
              <a:latin typeface="Calibri"/>
              <a:ea typeface="Calibri"/>
              <a:cs typeface="Calibri"/>
              <a:sym typeface="Calibri"/>
            </a:endParaRPr>
          </a:p>
          <a:p>
            <a:pPr indent="-292100" lvl="0" marL="457200" rtl="0" algn="just">
              <a:lnSpc>
                <a:spcPct val="115000"/>
              </a:lnSpc>
              <a:spcBef>
                <a:spcPts val="1000"/>
              </a:spcBef>
              <a:spcAft>
                <a:spcPts val="0"/>
              </a:spcAft>
              <a:buClr>
                <a:schemeClr val="dk1"/>
              </a:buClr>
              <a:buSzPts val="1000"/>
              <a:buFont typeface="Inter"/>
              <a:buChar char="●"/>
            </a:pPr>
            <a:r>
              <a:rPr b="1" lang="en-GB">
                <a:latin typeface="Calibri"/>
                <a:ea typeface="Calibri"/>
                <a:cs typeface="Calibri"/>
                <a:sym typeface="Calibri"/>
              </a:rPr>
              <a:t>Ambassadors and LEBDs</a:t>
            </a:r>
            <a:r>
              <a:rPr lang="en-GB">
                <a:latin typeface="Calibri"/>
                <a:ea typeface="Calibri"/>
                <a:cs typeface="Calibri"/>
                <a:sym typeface="Calibri"/>
              </a:rPr>
              <a:t>. These are the stakeholders who </a:t>
            </a:r>
            <a:r>
              <a:rPr b="1" lang="en-GB">
                <a:latin typeface="Calibri"/>
                <a:ea typeface="Calibri"/>
                <a:cs typeface="Calibri"/>
                <a:sym typeface="Calibri"/>
              </a:rPr>
              <a:t>will  strongly act at local level</a:t>
            </a:r>
            <a:r>
              <a:rPr lang="en-GB">
                <a:latin typeface="Calibri"/>
                <a:ea typeface="Calibri"/>
                <a:cs typeface="Calibri"/>
                <a:sym typeface="Calibri"/>
              </a:rPr>
              <a:t>. </a:t>
            </a:r>
            <a:r>
              <a:rPr b="1" lang="en-GB">
                <a:latin typeface="Calibri"/>
                <a:ea typeface="Calibri"/>
                <a:cs typeface="Calibri"/>
                <a:sym typeface="Calibri"/>
              </a:rPr>
              <a:t>Ambassadors have the task to chase the best quality of SMEs acting on the territory</a:t>
            </a:r>
            <a:r>
              <a:rPr lang="en-GB">
                <a:latin typeface="Calibri"/>
                <a:ea typeface="Calibri"/>
                <a:cs typeface="Calibri"/>
                <a:sym typeface="Calibri"/>
              </a:rPr>
              <a:t>. SMEs will be involved in face to face meetings or call meetings (or any other action) that the Ambassadors consider indispensabile to test the level of maturity of the SMEs. Ambassadors will also be able to take advantage of the channels that the i4Trust consortium has made available to them (such as organisation of events, community space, etc..) to encourage and give the opportunity to these SMEs to enter an international networking context. </a:t>
            </a:r>
            <a:endParaRPr>
              <a:latin typeface="Calibri"/>
              <a:ea typeface="Calibri"/>
              <a:cs typeface="Calibri"/>
              <a:sym typeface="Calibri"/>
            </a:endParaRPr>
          </a:p>
          <a:p>
            <a:pPr indent="-292100" lvl="0" marL="457200" rtl="0" algn="just">
              <a:lnSpc>
                <a:spcPct val="115000"/>
              </a:lnSpc>
              <a:spcBef>
                <a:spcPts val="0"/>
              </a:spcBef>
              <a:spcAft>
                <a:spcPts val="0"/>
              </a:spcAft>
              <a:buClr>
                <a:schemeClr val="dk1"/>
              </a:buClr>
              <a:buSzPts val="1000"/>
              <a:buFont typeface="Inter"/>
              <a:buChar char="●"/>
            </a:pPr>
            <a:r>
              <a:rPr b="1" lang="en-GB">
                <a:latin typeface="Calibri"/>
                <a:ea typeface="Calibri"/>
                <a:cs typeface="Calibri"/>
                <a:sym typeface="Calibri"/>
              </a:rPr>
              <a:t>i4Trust core partners</a:t>
            </a:r>
            <a:r>
              <a:rPr lang="en-GB">
                <a:latin typeface="Calibri"/>
                <a:ea typeface="Calibri"/>
                <a:cs typeface="Calibri"/>
                <a:sym typeface="Calibri"/>
              </a:rPr>
              <a:t>. The i4Trust core partners (FIWARE Foundation, Funding Box and iSHARE Foundation) will act as "dealer of opportunity" for the SMEs reported by the DIHs, to whom they can offer the advantages already explained in the previous point. </a:t>
            </a:r>
            <a:r>
              <a:rPr b="1" lang="en-GB">
                <a:latin typeface="Calibri"/>
                <a:ea typeface="Calibri"/>
                <a:cs typeface="Calibri"/>
                <a:sym typeface="Calibri"/>
              </a:rPr>
              <a:t>Core partners will act as a “hunter” of most promising experiments,</a:t>
            </a:r>
            <a:r>
              <a:rPr lang="en-GB">
                <a:latin typeface="Calibri"/>
                <a:ea typeface="Calibri"/>
                <a:cs typeface="Calibri"/>
                <a:sym typeface="Calibri"/>
              </a:rPr>
              <a:t> looking for the best SMEs interested and/or specialized in management of data. </a:t>
            </a:r>
            <a:endParaRPr>
              <a:latin typeface="Calibri"/>
              <a:ea typeface="Calibri"/>
              <a:cs typeface="Calibri"/>
              <a:sym typeface="Calibri"/>
            </a:endParaRPr>
          </a:p>
          <a:p>
            <a:pPr indent="0" lvl="0" marL="0" rtl="0" algn="l">
              <a:lnSpc>
                <a:spcPct val="115000"/>
              </a:lnSpc>
              <a:spcBef>
                <a:spcPts val="1000"/>
              </a:spcBef>
              <a:spcAft>
                <a:spcPts val="0"/>
              </a:spcAft>
              <a:buClr>
                <a:schemeClr val="dk1"/>
              </a:buClr>
              <a:buSzPts val="1100"/>
              <a:buFont typeface="Arial"/>
              <a:buNone/>
            </a:pPr>
            <a:r>
              <a:t/>
            </a:r>
            <a:endParaRPr sz="900"/>
          </a:p>
          <a:p>
            <a:pPr indent="0" lvl="0" marL="0" rtl="0" algn="just">
              <a:lnSpc>
                <a:spcPct val="115000"/>
              </a:lnSpc>
              <a:spcBef>
                <a:spcPts val="0"/>
              </a:spcBef>
              <a:spcAft>
                <a:spcPts val="0"/>
              </a:spcAft>
              <a:buNone/>
            </a:pPr>
            <a:r>
              <a:t/>
            </a:r>
            <a:endParaRPr sz="1700">
              <a:solidFill>
                <a:srgbClr val="000000"/>
              </a:solidFill>
            </a:endParaRPr>
          </a:p>
          <a:p>
            <a:pPr indent="0" lvl="0" marL="0" rtl="0" algn="just">
              <a:lnSpc>
                <a:spcPct val="115000"/>
              </a:lnSpc>
              <a:spcBef>
                <a:spcPts val="0"/>
              </a:spcBef>
              <a:spcAft>
                <a:spcPts val="0"/>
              </a:spcAft>
              <a:buNone/>
            </a:pPr>
            <a:r>
              <a:t/>
            </a:r>
            <a:endParaRPr sz="1700">
              <a:solidFill>
                <a:srgbClr val="000000"/>
              </a:solidFill>
            </a:endParaRPr>
          </a:p>
        </p:txBody>
      </p:sp>
      <p:sp>
        <p:nvSpPr>
          <p:cNvPr id="524" name="Google Shape;524;gd72901b68e_1_516: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d72901b68e_1_508: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lnSpc>
                <a:spcPct val="115000"/>
              </a:lnSpc>
              <a:spcBef>
                <a:spcPts val="0"/>
              </a:spcBef>
              <a:spcAft>
                <a:spcPts val="0"/>
              </a:spcAft>
              <a:buClr>
                <a:schemeClr val="dk1"/>
              </a:buClr>
              <a:buSzPts val="1100"/>
              <a:buFont typeface="Arial"/>
              <a:buNone/>
            </a:pPr>
            <a:r>
              <a:t/>
            </a:r>
            <a:endParaRPr sz="750"/>
          </a:p>
          <a:p>
            <a:pPr indent="0" lvl="0" marL="0" rtl="0" algn="just">
              <a:lnSpc>
                <a:spcPct val="115000"/>
              </a:lnSpc>
              <a:spcBef>
                <a:spcPts val="0"/>
              </a:spcBef>
              <a:spcAft>
                <a:spcPts val="0"/>
              </a:spcAft>
              <a:buNone/>
            </a:pPr>
            <a:r>
              <a:t/>
            </a:r>
            <a:endParaRPr sz="1700">
              <a:solidFill>
                <a:srgbClr val="000000"/>
              </a:solidFill>
            </a:endParaRPr>
          </a:p>
          <a:p>
            <a:pPr indent="0" lvl="0" marL="0" rtl="0" algn="just">
              <a:lnSpc>
                <a:spcPct val="115000"/>
              </a:lnSpc>
              <a:spcBef>
                <a:spcPts val="0"/>
              </a:spcBef>
              <a:spcAft>
                <a:spcPts val="0"/>
              </a:spcAft>
              <a:buNone/>
            </a:pPr>
            <a:r>
              <a:t/>
            </a:r>
            <a:endParaRPr sz="1700">
              <a:solidFill>
                <a:srgbClr val="000000"/>
              </a:solidFill>
            </a:endParaRPr>
          </a:p>
        </p:txBody>
      </p:sp>
      <p:sp>
        <p:nvSpPr>
          <p:cNvPr id="533" name="Google Shape;533;gd72901b68e_1_508: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d4ec4a7b0c_0_6: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just">
              <a:lnSpc>
                <a:spcPct val="115000"/>
              </a:lnSpc>
              <a:spcBef>
                <a:spcPts val="0"/>
              </a:spcBef>
              <a:spcAft>
                <a:spcPts val="0"/>
              </a:spcAft>
              <a:buClr>
                <a:schemeClr val="dk1"/>
              </a:buClr>
              <a:buSzPts val="1100"/>
              <a:buFont typeface="Arial"/>
              <a:buNone/>
            </a:pPr>
            <a:r>
              <a:t/>
            </a:r>
            <a:endParaRPr b="1" sz="1100">
              <a:latin typeface="Inter"/>
              <a:ea typeface="Inter"/>
              <a:cs typeface="Inter"/>
              <a:sym typeface="Inter"/>
            </a:endParaRPr>
          </a:p>
          <a:p>
            <a:pPr indent="0" lvl="0" marL="0" rtl="0" algn="l">
              <a:lnSpc>
                <a:spcPct val="142850"/>
              </a:lnSpc>
              <a:spcBef>
                <a:spcPts val="1000"/>
              </a:spcBef>
              <a:spcAft>
                <a:spcPts val="700"/>
              </a:spcAft>
              <a:buNone/>
            </a:pPr>
            <a:r>
              <a:t/>
            </a:r>
            <a:endParaRPr sz="1500">
              <a:solidFill>
                <a:srgbClr val="262F3D"/>
              </a:solidFill>
              <a:highlight>
                <a:srgbClr val="FFFFFF"/>
              </a:highlight>
            </a:endParaRPr>
          </a:p>
        </p:txBody>
      </p:sp>
      <p:sp>
        <p:nvSpPr>
          <p:cNvPr id="540" name="Google Shape;540;gd4ec4a7b0c_0_6: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d6f0b0df97_0_156: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d6f0b0df97_0_156: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558" name="Google Shape;558;gd6f0b0df97_0_156:notes"/>
          <p:cNvSpPr txBox="1"/>
          <p:nvPr>
            <p:ph idx="12" type="sldNum"/>
          </p:nvPr>
        </p:nvSpPr>
        <p:spPr>
          <a:xfrm>
            <a:off x="4024313" y="9723438"/>
            <a:ext cx="3075000" cy="511200"/>
          </a:xfrm>
          <a:prstGeom prst="rect">
            <a:avLst/>
          </a:prstGeom>
        </p:spPr>
        <p:txBody>
          <a:bodyPr anchorCtr="0" anchor="b" bIns="47875" lIns="95775" spcFirstLastPara="1" rIns="95775" wrap="square" tIns="47875">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d505e13fed_0_7:notes"/>
          <p:cNvSpPr/>
          <p:nvPr>
            <p:ph idx="2" type="sldImg"/>
          </p:nvPr>
        </p:nvSpPr>
        <p:spPr>
          <a:xfrm>
            <a:off x="394309" y="767595"/>
            <a:ext cx="6311400" cy="38379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d505e13fed_0_7:notes"/>
          <p:cNvSpPr txBox="1"/>
          <p:nvPr>
            <p:ph idx="1" type="body"/>
          </p:nvPr>
        </p:nvSpPr>
        <p:spPr>
          <a:xfrm>
            <a:off x="709930" y="4861435"/>
            <a:ext cx="5679300" cy="46056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d6f0b0df97_0_162: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d6f0b0df97_0_162: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642" name="Google Shape;642;gd6f0b0df97_0_162:notes"/>
          <p:cNvSpPr txBox="1"/>
          <p:nvPr>
            <p:ph idx="12" type="sldNum"/>
          </p:nvPr>
        </p:nvSpPr>
        <p:spPr>
          <a:xfrm>
            <a:off x="4024313" y="9723438"/>
            <a:ext cx="3075000" cy="511200"/>
          </a:xfrm>
          <a:prstGeom prst="rect">
            <a:avLst/>
          </a:prstGeom>
        </p:spPr>
        <p:txBody>
          <a:bodyPr anchorCtr="0" anchor="b" bIns="47875" lIns="95775" spcFirstLastPara="1" rIns="95775" wrap="square" tIns="47875">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6f0b0df97_0_461: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4" name="Google Shape;124;gd6f0b0df97_0_461: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125" name="Google Shape;125;gd6f0b0df97_0_461:notes"/>
          <p:cNvSpPr txBox="1"/>
          <p:nvPr>
            <p:ph idx="12" type="sldNum"/>
          </p:nvPr>
        </p:nvSpPr>
        <p:spPr>
          <a:xfrm>
            <a:off x="4024313" y="9723438"/>
            <a:ext cx="3075000" cy="511200"/>
          </a:xfrm>
          <a:prstGeom prst="rect">
            <a:avLst/>
          </a:prstGeom>
          <a:noFill/>
          <a:ln>
            <a:noFill/>
          </a:ln>
        </p:spPr>
        <p:txBody>
          <a:bodyPr anchorCtr="0" anchor="b" bIns="47875" lIns="95775" spcFirstLastPara="1" rIns="95775" wrap="square" tIns="47875">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6e61067f5_0_7: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6e61067f5_0_7: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172" name="Google Shape;172;gd6e61067f5_0_7:notes"/>
          <p:cNvSpPr txBox="1"/>
          <p:nvPr>
            <p:ph idx="12" type="sldNum"/>
          </p:nvPr>
        </p:nvSpPr>
        <p:spPr>
          <a:xfrm>
            <a:off x="4024313" y="9723438"/>
            <a:ext cx="3075000" cy="511200"/>
          </a:xfrm>
          <a:prstGeom prst="rect">
            <a:avLst/>
          </a:prstGeom>
        </p:spPr>
        <p:txBody>
          <a:bodyPr anchorCtr="0" anchor="b" bIns="47875" lIns="95775" spcFirstLastPara="1" rIns="95775" wrap="square" tIns="47875">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6f0b0df97_0_138: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6f0b0df97_0_138: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180" name="Google Shape;180;gd6f0b0df97_0_138:notes"/>
          <p:cNvSpPr txBox="1"/>
          <p:nvPr>
            <p:ph idx="12" type="sldNum"/>
          </p:nvPr>
        </p:nvSpPr>
        <p:spPr>
          <a:xfrm>
            <a:off x="4024313" y="9723438"/>
            <a:ext cx="3075000" cy="511200"/>
          </a:xfrm>
          <a:prstGeom prst="rect">
            <a:avLst/>
          </a:prstGeom>
        </p:spPr>
        <p:txBody>
          <a:bodyPr anchorCtr="0" anchor="b" bIns="47875" lIns="95775" spcFirstLastPara="1" rIns="95775" wrap="square" tIns="47875">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72901b68e_1_498: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72901b68e_1_498: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187" name="Google Shape;187;gd72901b68e_1_498:notes"/>
          <p:cNvSpPr txBox="1"/>
          <p:nvPr>
            <p:ph idx="12" type="sldNum"/>
          </p:nvPr>
        </p:nvSpPr>
        <p:spPr>
          <a:xfrm>
            <a:off x="4024313" y="9723438"/>
            <a:ext cx="3075000" cy="511200"/>
          </a:xfrm>
          <a:prstGeom prst="rect">
            <a:avLst/>
          </a:prstGeom>
        </p:spPr>
        <p:txBody>
          <a:bodyPr anchorCtr="0" anchor="b" bIns="47875" lIns="95775" spcFirstLastPara="1" rIns="95775" wrap="square" tIns="47875">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72901b68e_1_109: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lnSpc>
                <a:spcPct val="115000"/>
              </a:lnSpc>
              <a:spcBef>
                <a:spcPts val="0"/>
              </a:spcBef>
              <a:spcAft>
                <a:spcPts val="0"/>
              </a:spcAft>
              <a:buClr>
                <a:schemeClr val="dk1"/>
              </a:buClr>
              <a:buSzPts val="1100"/>
              <a:buFont typeface="Arial"/>
              <a:buNone/>
            </a:pPr>
            <a:r>
              <a:rPr lang="en-GB" sz="750"/>
              <a:t> added-value proposition &amp; welcome pack</a:t>
            </a:r>
            <a:endParaRPr sz="750"/>
          </a:p>
          <a:p>
            <a:pPr indent="0" lvl="0" marL="0" rtl="0" algn="just">
              <a:lnSpc>
                <a:spcPct val="115000"/>
              </a:lnSpc>
              <a:spcBef>
                <a:spcPts val="0"/>
              </a:spcBef>
              <a:spcAft>
                <a:spcPts val="0"/>
              </a:spcAft>
              <a:buNone/>
            </a:pPr>
            <a:r>
              <a:t/>
            </a:r>
            <a:endParaRPr sz="1200">
              <a:solidFill>
                <a:srgbClr val="000000"/>
              </a:solidFill>
            </a:endParaRPr>
          </a:p>
        </p:txBody>
      </p:sp>
      <p:sp>
        <p:nvSpPr>
          <p:cNvPr id="196" name="Google Shape;196;gd72901b68e_1_109: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72901b68e_1_522: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lnSpc>
                <a:spcPct val="115000"/>
              </a:lnSpc>
              <a:spcBef>
                <a:spcPts val="0"/>
              </a:spcBef>
              <a:spcAft>
                <a:spcPts val="0"/>
              </a:spcAft>
              <a:buClr>
                <a:schemeClr val="dk1"/>
              </a:buClr>
              <a:buSzPts val="1100"/>
              <a:buFont typeface="Arial"/>
              <a:buNone/>
            </a:pPr>
            <a:r>
              <a:rPr lang="en-GB" sz="750"/>
              <a:t> added-value proposition &amp; welcome pack</a:t>
            </a:r>
            <a:endParaRPr sz="750"/>
          </a:p>
          <a:p>
            <a:pPr indent="0" lvl="0" marL="0" rtl="0" algn="just">
              <a:lnSpc>
                <a:spcPct val="115000"/>
              </a:lnSpc>
              <a:spcBef>
                <a:spcPts val="0"/>
              </a:spcBef>
              <a:spcAft>
                <a:spcPts val="0"/>
              </a:spcAft>
              <a:buNone/>
            </a:pPr>
            <a:r>
              <a:t/>
            </a:r>
            <a:endParaRPr sz="1200">
              <a:solidFill>
                <a:srgbClr val="000000"/>
              </a:solidFill>
            </a:endParaRPr>
          </a:p>
        </p:txBody>
      </p:sp>
      <p:sp>
        <p:nvSpPr>
          <p:cNvPr id="204" name="Google Shape;204;gd72901b68e_1_522: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2.png"/><Relationship Id="rId4" Type="http://schemas.openxmlformats.org/officeDocument/2006/relationships/hyperlink" Target="https://ec.europa.eu/programmes/horizon2020/en" TargetMode="External"/><Relationship Id="rId5"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0.png"/><Relationship Id="rId4" Type="http://schemas.openxmlformats.org/officeDocument/2006/relationships/image" Target="../media/image22.png"/><Relationship Id="rId5" Type="http://schemas.openxmlformats.org/officeDocument/2006/relationships/hyperlink" Target="https://ec.europa.eu/programmes/horizon2020/en"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0.png"/><Relationship Id="rId4" Type="http://schemas.openxmlformats.org/officeDocument/2006/relationships/image" Target="../media/image14.jpg"/><Relationship Id="rId5" Type="http://schemas.openxmlformats.org/officeDocument/2006/relationships/image" Target="../media/image8.jpg"/><Relationship Id="rId6" Type="http://schemas.openxmlformats.org/officeDocument/2006/relationships/image" Target="../media/image1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ront Cover_No EU Logo - Black">
  <p:cSld name="TITLE_2">
    <p:bg>
      <p:bgPr>
        <a:solidFill>
          <a:schemeClr val="dk1"/>
        </a:solidFill>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478800" y="1656860"/>
            <a:ext cx="5400600" cy="16797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9pPr>
          </a:lstStyle>
          <a:p/>
        </p:txBody>
      </p:sp>
      <p:pic>
        <p:nvPicPr>
          <p:cNvPr id="12" name="Google Shape;12;p2"/>
          <p:cNvPicPr preferRelativeResize="0"/>
          <p:nvPr/>
        </p:nvPicPr>
        <p:blipFill rotWithShape="1">
          <a:blip r:embed="rId2">
            <a:alphaModFix/>
          </a:blip>
          <a:srcRect b="12358" l="8119" r="8086" t="12328"/>
          <a:stretch/>
        </p:blipFill>
        <p:spPr>
          <a:xfrm>
            <a:off x="480047" y="5998950"/>
            <a:ext cx="2261345" cy="641455"/>
          </a:xfrm>
          <a:prstGeom prst="rect">
            <a:avLst/>
          </a:prstGeom>
          <a:noFill/>
          <a:ln>
            <a:noFill/>
          </a:ln>
        </p:spPr>
      </p:pic>
      <p:pic>
        <p:nvPicPr>
          <p:cNvPr id="13" name="Google Shape;13;p2"/>
          <p:cNvPicPr preferRelativeResize="0"/>
          <p:nvPr/>
        </p:nvPicPr>
        <p:blipFill rotWithShape="1">
          <a:blip r:embed="rId3">
            <a:alphaModFix/>
          </a:blip>
          <a:srcRect b="0" l="0" r="0" t="0"/>
          <a:stretch/>
        </p:blipFill>
        <p:spPr>
          <a:xfrm>
            <a:off x="6672657" y="479916"/>
            <a:ext cx="5039119" cy="5039119"/>
          </a:xfrm>
          <a:prstGeom prst="rect">
            <a:avLst/>
          </a:prstGeom>
          <a:noFill/>
          <a:ln>
            <a:noFill/>
          </a:ln>
        </p:spPr>
      </p:pic>
      <p:cxnSp>
        <p:nvCxnSpPr>
          <p:cNvPr id="14" name="Google Shape;14;p2"/>
          <p:cNvCxnSpPr/>
          <p:nvPr/>
        </p:nvCxnSpPr>
        <p:spPr>
          <a:xfrm>
            <a:off x="3408110" y="6045174"/>
            <a:ext cx="0" cy="596400"/>
          </a:xfrm>
          <a:prstGeom prst="straightConnector1">
            <a:avLst/>
          </a:prstGeom>
          <a:noFill/>
          <a:ln cap="flat" cmpd="sng" w="19050">
            <a:solidFill>
              <a:schemeClr val="lt2"/>
            </a:solidFill>
            <a:prstDash val="solid"/>
            <a:round/>
            <a:headEnd len="sm" w="sm" type="none"/>
            <a:tailEnd len="sm" w="sm" type="none"/>
          </a:ln>
        </p:spPr>
      </p:cxnSp>
      <p:grpSp>
        <p:nvGrpSpPr>
          <p:cNvPr id="15" name="Google Shape;15;p2"/>
          <p:cNvGrpSpPr/>
          <p:nvPr/>
        </p:nvGrpSpPr>
        <p:grpSpPr>
          <a:xfrm>
            <a:off x="4074827" y="5969430"/>
            <a:ext cx="1969648" cy="608180"/>
            <a:chOff x="14764800" y="8955039"/>
            <a:chExt cx="2954325" cy="912361"/>
          </a:xfrm>
        </p:grpSpPr>
        <p:cxnSp>
          <p:nvCxnSpPr>
            <p:cNvPr id="16" name="Google Shape;16;p2"/>
            <p:cNvCxnSpPr/>
            <p:nvPr/>
          </p:nvCxnSpPr>
          <p:spPr>
            <a:xfrm>
              <a:off x="14765025" y="9360225"/>
              <a:ext cx="2954100" cy="0"/>
            </a:xfrm>
            <a:prstGeom prst="straightConnector1">
              <a:avLst/>
            </a:prstGeom>
            <a:noFill/>
            <a:ln cap="flat" cmpd="sng" w="76200">
              <a:solidFill>
                <a:srgbClr val="1DE9B6"/>
              </a:solidFill>
              <a:prstDash val="solid"/>
              <a:round/>
              <a:headEnd len="sm" w="sm" type="none"/>
              <a:tailEnd len="sm" w="sm" type="none"/>
            </a:ln>
          </p:spPr>
        </p:cxnSp>
        <p:cxnSp>
          <p:nvCxnSpPr>
            <p:cNvPr id="17" name="Google Shape;17;p2"/>
            <p:cNvCxnSpPr/>
            <p:nvPr/>
          </p:nvCxnSpPr>
          <p:spPr>
            <a:xfrm>
              <a:off x="14765025" y="9867400"/>
              <a:ext cx="2954100" cy="0"/>
            </a:xfrm>
            <a:prstGeom prst="straightConnector1">
              <a:avLst/>
            </a:prstGeom>
            <a:noFill/>
            <a:ln cap="flat" cmpd="sng" w="76200">
              <a:solidFill>
                <a:srgbClr val="FFD600"/>
              </a:solidFill>
              <a:prstDash val="solid"/>
              <a:round/>
              <a:headEnd len="sm" w="sm" type="none"/>
              <a:tailEnd len="sm" w="sm" type="none"/>
            </a:ln>
          </p:spPr>
        </p:cxnSp>
        <p:sp>
          <p:nvSpPr>
            <p:cNvPr id="18" name="Google Shape;18;p2"/>
            <p:cNvSpPr txBox="1"/>
            <p:nvPr/>
          </p:nvSpPr>
          <p:spPr>
            <a:xfrm>
              <a:off x="14764800" y="8955039"/>
              <a:ext cx="2954100" cy="883500"/>
            </a:xfrm>
            <a:prstGeom prst="rect">
              <a:avLst/>
            </a:prstGeom>
            <a:noFill/>
            <a:ln>
              <a:noFill/>
            </a:ln>
          </p:spPr>
          <p:txBody>
            <a:bodyPr anchorCtr="0" anchor="t" bIns="0" lIns="0" spcFirstLastPara="1" rIns="0" wrap="square" tIns="0">
              <a:noAutofit/>
            </a:bodyPr>
            <a:lstStyle/>
            <a:p>
              <a:pPr indent="0" lvl="0" marL="0" marR="0" rtl="0" algn="l">
                <a:lnSpc>
                  <a:spcPct val="170000"/>
                </a:lnSpc>
                <a:spcBef>
                  <a:spcPts val="0"/>
                </a:spcBef>
                <a:spcAft>
                  <a:spcPts val="0"/>
                </a:spcAft>
                <a:buClr>
                  <a:srgbClr val="000000"/>
                </a:buClr>
                <a:buSzPts val="1300"/>
                <a:buFont typeface="Arial"/>
                <a:buNone/>
              </a:pPr>
              <a:r>
                <a:rPr b="0" i="0" lang="en-GB" sz="1300" u="none" cap="none" strike="noStrike">
                  <a:solidFill>
                    <a:schemeClr val="lt1"/>
                  </a:solidFill>
                  <a:latin typeface="Arial"/>
                  <a:ea typeface="Arial"/>
                  <a:cs typeface="Arial"/>
                  <a:sym typeface="Arial"/>
                </a:rPr>
                <a:t>i4Trust Website</a:t>
              </a:r>
              <a:endParaRPr b="0" i="0" sz="1300" u="none" cap="none" strike="noStrike">
                <a:solidFill>
                  <a:schemeClr val="lt1"/>
                </a:solidFill>
                <a:latin typeface="Arial"/>
                <a:ea typeface="Arial"/>
                <a:cs typeface="Arial"/>
                <a:sym typeface="Arial"/>
              </a:endParaRPr>
            </a:p>
            <a:p>
              <a:pPr indent="0" lvl="0" marL="0" marR="0" rtl="0" algn="l">
                <a:lnSpc>
                  <a:spcPct val="170000"/>
                </a:lnSpc>
                <a:spcBef>
                  <a:spcPts val="0"/>
                </a:spcBef>
                <a:spcAft>
                  <a:spcPts val="0"/>
                </a:spcAft>
                <a:buClr>
                  <a:srgbClr val="000000"/>
                </a:buClr>
                <a:buSzPts val="1300"/>
                <a:buFont typeface="Arial"/>
                <a:buNone/>
              </a:pPr>
              <a:r>
                <a:rPr b="0" i="0" lang="en-GB" sz="1300" u="none" cap="none" strike="noStrike">
                  <a:solidFill>
                    <a:schemeClr val="lt1"/>
                  </a:solidFill>
                  <a:latin typeface="Arial"/>
                  <a:ea typeface="Arial"/>
                  <a:cs typeface="Arial"/>
                  <a:sym typeface="Arial"/>
                </a:rPr>
                <a:t>i4Trust Community</a:t>
              </a:r>
              <a:endParaRPr b="0" i="0" sz="1300" u="none" cap="none" strike="noStrike">
                <a:solidFill>
                  <a:schemeClr val="lt1"/>
                </a:solidFill>
                <a:latin typeface="Arial"/>
                <a:ea typeface="Arial"/>
                <a:cs typeface="Arial"/>
                <a:sym typeface="Arial"/>
              </a:endParaRPr>
            </a:p>
          </p:txBody>
        </p:sp>
      </p:grpSp>
      <p:pic>
        <p:nvPicPr>
          <p:cNvPr id="19" name="Google Shape;19;p2"/>
          <p:cNvPicPr preferRelativeResize="0"/>
          <p:nvPr/>
        </p:nvPicPr>
        <p:blipFill rotWithShape="1">
          <a:blip r:embed="rId4">
            <a:alphaModFix/>
          </a:blip>
          <a:srcRect b="758" l="0" r="0" t="748"/>
          <a:stretch/>
        </p:blipFill>
        <p:spPr>
          <a:xfrm>
            <a:off x="7377912" y="6192172"/>
            <a:ext cx="1164561" cy="302400"/>
          </a:xfrm>
          <a:prstGeom prst="rect">
            <a:avLst/>
          </a:prstGeom>
          <a:noFill/>
          <a:ln>
            <a:noFill/>
          </a:ln>
        </p:spPr>
      </p:pic>
      <p:pic>
        <p:nvPicPr>
          <p:cNvPr id="20" name="Google Shape;20;p2"/>
          <p:cNvPicPr preferRelativeResize="0"/>
          <p:nvPr/>
        </p:nvPicPr>
        <p:blipFill rotWithShape="1">
          <a:blip r:embed="rId5">
            <a:alphaModFix/>
          </a:blip>
          <a:srcRect b="426" l="0" r="0" t="426"/>
          <a:stretch/>
        </p:blipFill>
        <p:spPr>
          <a:xfrm>
            <a:off x="10428175" y="6192175"/>
            <a:ext cx="1283592" cy="302400"/>
          </a:xfrm>
          <a:prstGeom prst="rect">
            <a:avLst/>
          </a:prstGeom>
          <a:noFill/>
          <a:ln>
            <a:noFill/>
          </a:ln>
        </p:spPr>
      </p:pic>
      <p:pic>
        <p:nvPicPr>
          <p:cNvPr id="21" name="Google Shape;21;p2"/>
          <p:cNvPicPr preferRelativeResize="0"/>
          <p:nvPr/>
        </p:nvPicPr>
        <p:blipFill rotWithShape="1">
          <a:blip r:embed="rId6">
            <a:alphaModFix/>
          </a:blip>
          <a:srcRect b="416" l="0" r="0" t="416"/>
          <a:stretch/>
        </p:blipFill>
        <p:spPr>
          <a:xfrm>
            <a:off x="9209188" y="6046700"/>
            <a:ext cx="552282" cy="586800"/>
          </a:xfrm>
          <a:prstGeom prst="rect">
            <a:avLst/>
          </a:prstGeom>
          <a:noFill/>
          <a:ln>
            <a:noFill/>
          </a:ln>
        </p:spPr>
      </p:pic>
      <p:cxnSp>
        <p:nvCxnSpPr>
          <p:cNvPr id="22" name="Google Shape;22;p2"/>
          <p:cNvCxnSpPr/>
          <p:nvPr/>
        </p:nvCxnSpPr>
        <p:spPr>
          <a:xfrm>
            <a:off x="6711194" y="6045174"/>
            <a:ext cx="0" cy="596400"/>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no Title - White">
  <p:cSld name="2_Blank_1">
    <p:bg>
      <p:bgPr>
        <a:solidFill>
          <a:schemeClr val="lt1"/>
        </a:solidFill>
      </p:bgPr>
    </p:bg>
    <p:spTree>
      <p:nvGrpSpPr>
        <p:cNvPr id="77" name="Shape 77"/>
        <p:cNvGrpSpPr/>
        <p:nvPr/>
      </p:nvGrpSpPr>
      <p:grpSpPr>
        <a:xfrm>
          <a:off x="0" y="0"/>
          <a:ext cx="0" cy="0"/>
          <a:chOff x="0" y="0"/>
          <a:chExt cx="0" cy="0"/>
        </a:xfrm>
      </p:grpSpPr>
      <p:sp>
        <p:nvSpPr>
          <p:cNvPr id="78" name="Google Shape;78;p11"/>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79" name="Google Shape;79;p11"/>
          <p:cNvPicPr preferRelativeResize="0"/>
          <p:nvPr/>
        </p:nvPicPr>
        <p:blipFill rotWithShape="1">
          <a:blip r:embed="rId2">
            <a:alphaModFix/>
          </a:blip>
          <a:srcRect b="12356" l="8109" r="8108" t="12341"/>
          <a:stretch/>
        </p:blipFill>
        <p:spPr>
          <a:xfrm>
            <a:off x="10753058" y="6358887"/>
            <a:ext cx="1200119" cy="340068"/>
          </a:xfrm>
          <a:prstGeom prst="rect">
            <a:avLst/>
          </a:prstGeom>
          <a:noFill/>
          <a:ln>
            <a:noFill/>
          </a:ln>
        </p:spPr>
      </p:pic>
      <p:pic>
        <p:nvPicPr>
          <p:cNvPr id="80" name="Google Shape;80;p11"/>
          <p:cNvPicPr preferRelativeResize="0"/>
          <p:nvPr/>
        </p:nvPicPr>
        <p:blipFill rotWithShape="1">
          <a:blip r:embed="rId3">
            <a:alphaModFix/>
          </a:blip>
          <a:srcRect b="0" l="0" r="0" t="0"/>
          <a:stretch/>
        </p:blipFill>
        <p:spPr>
          <a:xfrm flipH="1" rot="10800000">
            <a:off x="0" y="6317975"/>
            <a:ext cx="540000" cy="540000"/>
          </a:xfrm>
          <a:prstGeom prst="rect">
            <a:avLst/>
          </a:prstGeom>
          <a:noFill/>
          <a:ln>
            <a:noFill/>
          </a:ln>
        </p:spPr>
      </p:pic>
      <p:pic>
        <p:nvPicPr>
          <p:cNvPr id="81" name="Google Shape;81;p11"/>
          <p:cNvPicPr preferRelativeResize="0"/>
          <p:nvPr/>
        </p:nvPicPr>
        <p:blipFill rotWithShape="1">
          <a:blip r:embed="rId4">
            <a:alphaModFix/>
          </a:blip>
          <a:srcRect b="0" l="0" r="0" t="0"/>
          <a:stretch/>
        </p:blipFill>
        <p:spPr>
          <a:xfrm flipH="1">
            <a:off x="11653200" y="0"/>
            <a:ext cx="540000" cy="540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lank - Black">
  <p:cSld name="4_Blank">
    <p:bg>
      <p:bgPr>
        <a:solidFill>
          <a:schemeClr val="dk1"/>
        </a:solidFill>
      </p:bgPr>
    </p:bg>
    <p:spTree>
      <p:nvGrpSpPr>
        <p:cNvPr id="82" name="Shape 82"/>
        <p:cNvGrpSpPr/>
        <p:nvPr/>
      </p:nvGrpSpPr>
      <p:grpSpPr>
        <a:xfrm>
          <a:off x="0" y="0"/>
          <a:ext cx="0" cy="0"/>
          <a:chOff x="0" y="0"/>
          <a:chExt cx="0" cy="0"/>
        </a:xfrm>
      </p:grpSpPr>
      <p:sp>
        <p:nvSpPr>
          <p:cNvPr id="83" name="Google Shape;83;p12"/>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84" name="Google Shape;84;p12"/>
          <p:cNvPicPr preferRelativeResize="0"/>
          <p:nvPr/>
        </p:nvPicPr>
        <p:blipFill rotWithShape="1">
          <a:blip r:embed="rId2">
            <a:alphaModFix/>
          </a:blip>
          <a:srcRect b="0" l="0" r="0" t="0"/>
          <a:stretch/>
        </p:blipFill>
        <p:spPr>
          <a:xfrm flipH="1" rot="10800000">
            <a:off x="0" y="6317975"/>
            <a:ext cx="540000" cy="540000"/>
          </a:xfrm>
          <a:prstGeom prst="rect">
            <a:avLst/>
          </a:prstGeom>
          <a:noFill/>
          <a:ln>
            <a:noFill/>
          </a:ln>
        </p:spPr>
      </p:pic>
      <p:pic>
        <p:nvPicPr>
          <p:cNvPr id="85" name="Google Shape;85;p12"/>
          <p:cNvPicPr preferRelativeResize="0"/>
          <p:nvPr/>
        </p:nvPicPr>
        <p:blipFill rotWithShape="1">
          <a:blip r:embed="rId3">
            <a:alphaModFix/>
          </a:blip>
          <a:srcRect b="0" l="0" r="0" t="0"/>
          <a:stretch/>
        </p:blipFill>
        <p:spPr>
          <a:xfrm flipH="1">
            <a:off x="11653200" y="0"/>
            <a:ext cx="540000" cy="540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lank - White">
  <p:cSld name="4_Blank_1">
    <p:bg>
      <p:bgPr>
        <a:solidFill>
          <a:schemeClr val="lt1"/>
        </a:solidFill>
      </p:bgPr>
    </p:bg>
    <p:spTree>
      <p:nvGrpSpPr>
        <p:cNvPr id="86" name="Shape 86"/>
        <p:cNvGrpSpPr/>
        <p:nvPr/>
      </p:nvGrpSpPr>
      <p:grpSpPr>
        <a:xfrm>
          <a:off x="0" y="0"/>
          <a:ext cx="0" cy="0"/>
          <a:chOff x="0" y="0"/>
          <a:chExt cx="0" cy="0"/>
        </a:xfrm>
      </p:grpSpPr>
      <p:sp>
        <p:nvSpPr>
          <p:cNvPr id="87" name="Google Shape;87;p13"/>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88" name="Google Shape;88;p13"/>
          <p:cNvPicPr preferRelativeResize="0"/>
          <p:nvPr/>
        </p:nvPicPr>
        <p:blipFill rotWithShape="1">
          <a:blip r:embed="rId2">
            <a:alphaModFix/>
          </a:blip>
          <a:srcRect b="0" l="0" r="0" t="0"/>
          <a:stretch/>
        </p:blipFill>
        <p:spPr>
          <a:xfrm flipH="1" rot="10800000">
            <a:off x="0" y="6317975"/>
            <a:ext cx="540000" cy="540000"/>
          </a:xfrm>
          <a:prstGeom prst="rect">
            <a:avLst/>
          </a:prstGeom>
          <a:noFill/>
          <a:ln>
            <a:noFill/>
          </a:ln>
        </p:spPr>
      </p:pic>
      <p:pic>
        <p:nvPicPr>
          <p:cNvPr id="89" name="Google Shape;89;p13"/>
          <p:cNvPicPr preferRelativeResize="0"/>
          <p:nvPr/>
        </p:nvPicPr>
        <p:blipFill rotWithShape="1">
          <a:blip r:embed="rId3">
            <a:alphaModFix/>
          </a:blip>
          <a:srcRect b="0" l="0" r="0" t="0"/>
          <a:stretch/>
        </p:blipFill>
        <p:spPr>
          <a:xfrm flipH="1">
            <a:off x="11653200" y="0"/>
            <a:ext cx="540000" cy="5400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ack Cover - Black">
  <p:cSld name="5_Blank">
    <p:bg>
      <p:bgPr>
        <a:solidFill>
          <a:schemeClr val="dk1"/>
        </a:solidFill>
      </p:bgPr>
    </p:bg>
    <p:spTree>
      <p:nvGrpSpPr>
        <p:cNvPr id="90" name="Shape 90"/>
        <p:cNvGrpSpPr/>
        <p:nvPr/>
      </p:nvGrpSpPr>
      <p:grpSpPr>
        <a:xfrm>
          <a:off x="0" y="0"/>
          <a:ext cx="0" cy="0"/>
          <a:chOff x="0" y="0"/>
          <a:chExt cx="0" cy="0"/>
        </a:xfrm>
      </p:grpSpPr>
      <p:sp>
        <p:nvSpPr>
          <p:cNvPr id="91" name="Google Shape;91;p14"/>
          <p:cNvSpPr txBox="1"/>
          <p:nvPr/>
        </p:nvSpPr>
        <p:spPr>
          <a:xfrm>
            <a:off x="478800" y="1827444"/>
            <a:ext cx="3600000" cy="892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200"/>
              <a:buFont typeface="Arial"/>
              <a:buNone/>
            </a:pPr>
            <a:r>
              <a:rPr b="0" i="0" lang="en-GB" sz="5200" u="none" cap="none" strike="noStrike">
                <a:solidFill>
                  <a:schemeClr val="accent1"/>
                </a:solidFill>
                <a:latin typeface="Arial"/>
                <a:ea typeface="Arial"/>
                <a:cs typeface="Arial"/>
                <a:sym typeface="Arial"/>
              </a:rPr>
              <a:t>Thank you!</a:t>
            </a:r>
            <a:endParaRPr b="0" i="0" sz="1400" u="none" cap="none" strike="noStrike">
              <a:solidFill>
                <a:schemeClr val="accent1"/>
              </a:solidFill>
              <a:latin typeface="Arial"/>
              <a:ea typeface="Arial"/>
              <a:cs typeface="Arial"/>
              <a:sym typeface="Arial"/>
            </a:endParaRPr>
          </a:p>
        </p:txBody>
      </p:sp>
      <p:pic>
        <p:nvPicPr>
          <p:cNvPr id="92" name="Google Shape;92;p14"/>
          <p:cNvPicPr preferRelativeResize="0"/>
          <p:nvPr/>
        </p:nvPicPr>
        <p:blipFill rotWithShape="1">
          <a:blip r:embed="rId2">
            <a:alphaModFix/>
          </a:blip>
          <a:srcRect b="0" l="0" r="0" t="0"/>
          <a:stretch/>
        </p:blipFill>
        <p:spPr>
          <a:xfrm>
            <a:off x="6672657" y="479916"/>
            <a:ext cx="5039119" cy="5039119"/>
          </a:xfrm>
          <a:prstGeom prst="rect">
            <a:avLst/>
          </a:prstGeom>
          <a:noFill/>
          <a:ln>
            <a:noFill/>
          </a:ln>
        </p:spPr>
      </p:pic>
      <p:pic>
        <p:nvPicPr>
          <p:cNvPr id="93" name="Google Shape;93;p14"/>
          <p:cNvPicPr preferRelativeResize="0"/>
          <p:nvPr/>
        </p:nvPicPr>
        <p:blipFill rotWithShape="1">
          <a:blip r:embed="rId3">
            <a:alphaModFix/>
          </a:blip>
          <a:srcRect b="0" l="0" r="0" t="0"/>
          <a:stretch/>
        </p:blipFill>
        <p:spPr>
          <a:xfrm>
            <a:off x="6672644" y="6223520"/>
            <a:ext cx="429120" cy="288000"/>
          </a:xfrm>
          <a:prstGeom prst="rect">
            <a:avLst/>
          </a:prstGeom>
          <a:noFill/>
          <a:ln>
            <a:noFill/>
          </a:ln>
        </p:spPr>
      </p:pic>
      <p:sp>
        <p:nvSpPr>
          <p:cNvPr id="94" name="Google Shape;94;p14">
            <a:hlinkClick r:id="rId4"/>
          </p:cNvPr>
          <p:cNvSpPr txBox="1"/>
          <p:nvPr/>
        </p:nvSpPr>
        <p:spPr>
          <a:xfrm>
            <a:off x="7273850" y="6223525"/>
            <a:ext cx="4302900" cy="2880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000000"/>
              </a:buClr>
              <a:buSzPts val="1200"/>
              <a:buFont typeface="Arial"/>
              <a:buNone/>
            </a:pPr>
            <a:r>
              <a:rPr b="0" i="0" lang="en-GB" sz="1000" u="none" cap="none" strike="noStrike">
                <a:solidFill>
                  <a:schemeClr val="lt2"/>
                </a:solidFill>
                <a:latin typeface="Arial"/>
                <a:ea typeface="Arial"/>
                <a:cs typeface="Arial"/>
                <a:sym typeface="Arial"/>
              </a:rPr>
              <a:t>i4Trust has received funding from the European Union’s Horizon 2020 research and innovation programme under the Grant Agreement no 951975.</a:t>
            </a:r>
            <a:endParaRPr b="0" i="0" sz="1000" u="none" cap="none" strike="noStrike">
              <a:solidFill>
                <a:schemeClr val="lt2"/>
              </a:solidFill>
              <a:latin typeface="Arial"/>
              <a:ea typeface="Arial"/>
              <a:cs typeface="Arial"/>
              <a:sym typeface="Arial"/>
            </a:endParaRPr>
          </a:p>
        </p:txBody>
      </p:sp>
      <p:pic>
        <p:nvPicPr>
          <p:cNvPr id="95" name="Google Shape;95;p14"/>
          <p:cNvPicPr preferRelativeResize="0"/>
          <p:nvPr/>
        </p:nvPicPr>
        <p:blipFill rotWithShape="1">
          <a:blip r:embed="rId5">
            <a:alphaModFix/>
          </a:blip>
          <a:srcRect b="12358" l="8119" r="8086" t="12328"/>
          <a:stretch/>
        </p:blipFill>
        <p:spPr>
          <a:xfrm>
            <a:off x="480047" y="5998950"/>
            <a:ext cx="2261345" cy="64145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ack Cover - White">
  <p:cSld name="5_Blank_1">
    <p:bg>
      <p:bgPr>
        <a:solidFill>
          <a:schemeClr val="lt1"/>
        </a:solidFill>
      </p:bgPr>
    </p:bg>
    <p:spTree>
      <p:nvGrpSpPr>
        <p:cNvPr id="96" name="Shape 96"/>
        <p:cNvGrpSpPr/>
        <p:nvPr/>
      </p:nvGrpSpPr>
      <p:grpSpPr>
        <a:xfrm>
          <a:off x="0" y="0"/>
          <a:ext cx="0" cy="0"/>
          <a:chOff x="0" y="0"/>
          <a:chExt cx="0" cy="0"/>
        </a:xfrm>
      </p:grpSpPr>
      <p:sp>
        <p:nvSpPr>
          <p:cNvPr id="97" name="Google Shape;97;p15"/>
          <p:cNvSpPr txBox="1"/>
          <p:nvPr/>
        </p:nvSpPr>
        <p:spPr>
          <a:xfrm>
            <a:off x="478800" y="1827444"/>
            <a:ext cx="3482400" cy="892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200"/>
              <a:buFont typeface="Arial"/>
              <a:buNone/>
            </a:pPr>
            <a:r>
              <a:rPr b="0" i="0" lang="en-GB" sz="5200" u="none" cap="none" strike="noStrike">
                <a:solidFill>
                  <a:schemeClr val="accent4"/>
                </a:solidFill>
                <a:latin typeface="Arial"/>
                <a:ea typeface="Arial"/>
                <a:cs typeface="Arial"/>
                <a:sym typeface="Arial"/>
              </a:rPr>
              <a:t>Thank you!</a:t>
            </a:r>
            <a:endParaRPr b="0" i="0" sz="1400" u="none" cap="none" strike="noStrike">
              <a:solidFill>
                <a:schemeClr val="accent4"/>
              </a:solidFill>
              <a:latin typeface="Arial"/>
              <a:ea typeface="Arial"/>
              <a:cs typeface="Arial"/>
              <a:sym typeface="Arial"/>
            </a:endParaRPr>
          </a:p>
        </p:txBody>
      </p:sp>
      <p:pic>
        <p:nvPicPr>
          <p:cNvPr id="98" name="Google Shape;98;p15"/>
          <p:cNvPicPr preferRelativeResize="0"/>
          <p:nvPr/>
        </p:nvPicPr>
        <p:blipFill rotWithShape="1">
          <a:blip r:embed="rId2">
            <a:alphaModFix/>
          </a:blip>
          <a:srcRect b="0" l="0" r="0" t="0"/>
          <a:stretch/>
        </p:blipFill>
        <p:spPr>
          <a:xfrm>
            <a:off x="6672657" y="479916"/>
            <a:ext cx="5039119" cy="5039119"/>
          </a:xfrm>
          <a:prstGeom prst="rect">
            <a:avLst/>
          </a:prstGeom>
          <a:noFill/>
          <a:ln>
            <a:noFill/>
          </a:ln>
        </p:spPr>
      </p:pic>
      <p:pic>
        <p:nvPicPr>
          <p:cNvPr id="99" name="Google Shape;99;p15"/>
          <p:cNvPicPr preferRelativeResize="0"/>
          <p:nvPr/>
        </p:nvPicPr>
        <p:blipFill rotWithShape="1">
          <a:blip r:embed="rId3">
            <a:alphaModFix/>
          </a:blip>
          <a:srcRect b="12356" l="8109" r="8109" t="12341"/>
          <a:stretch/>
        </p:blipFill>
        <p:spPr>
          <a:xfrm>
            <a:off x="480047" y="5998950"/>
            <a:ext cx="2261345" cy="641455"/>
          </a:xfrm>
          <a:prstGeom prst="rect">
            <a:avLst/>
          </a:prstGeom>
          <a:noFill/>
          <a:ln>
            <a:noFill/>
          </a:ln>
        </p:spPr>
      </p:pic>
      <p:pic>
        <p:nvPicPr>
          <p:cNvPr id="100" name="Google Shape;100;p15"/>
          <p:cNvPicPr preferRelativeResize="0"/>
          <p:nvPr/>
        </p:nvPicPr>
        <p:blipFill rotWithShape="1">
          <a:blip r:embed="rId4">
            <a:alphaModFix/>
          </a:blip>
          <a:srcRect b="0" l="0" r="0" t="0"/>
          <a:stretch/>
        </p:blipFill>
        <p:spPr>
          <a:xfrm>
            <a:off x="6672644" y="6223520"/>
            <a:ext cx="429120" cy="288000"/>
          </a:xfrm>
          <a:prstGeom prst="rect">
            <a:avLst/>
          </a:prstGeom>
          <a:noFill/>
          <a:ln>
            <a:noFill/>
          </a:ln>
        </p:spPr>
      </p:pic>
      <p:sp>
        <p:nvSpPr>
          <p:cNvPr id="101" name="Google Shape;101;p15">
            <a:hlinkClick r:id="rId5"/>
          </p:cNvPr>
          <p:cNvSpPr txBox="1"/>
          <p:nvPr/>
        </p:nvSpPr>
        <p:spPr>
          <a:xfrm>
            <a:off x="7273850" y="6223525"/>
            <a:ext cx="4302900" cy="2880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000000"/>
              </a:buClr>
              <a:buSzPts val="1200"/>
              <a:buFont typeface="Arial"/>
              <a:buNone/>
            </a:pPr>
            <a:r>
              <a:rPr b="0" i="0" lang="en-GB" sz="1000" u="none" cap="none" strike="noStrike">
                <a:solidFill>
                  <a:schemeClr val="lt2"/>
                </a:solidFill>
                <a:latin typeface="Arial"/>
                <a:ea typeface="Arial"/>
                <a:cs typeface="Arial"/>
                <a:sym typeface="Arial"/>
              </a:rPr>
              <a:t>i4Trust has received funding from the European Union’s Horizon 2020 research and innovation programme under the Grant Agreement no 951975.</a:t>
            </a:r>
            <a:endParaRPr b="0" i="0" sz="1000" u="none" cap="none" strike="noStrike">
              <a:solidFill>
                <a:schemeClr val="lt2"/>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ront Cover_No EU Logo - White">
  <p:cSld name="TITLE_1_1">
    <p:bg>
      <p:bgPr>
        <a:solidFill>
          <a:schemeClr val="lt1"/>
        </a:solid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478800" y="1655710"/>
            <a:ext cx="5400600" cy="16797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4"/>
              </a:buClr>
              <a:buSzPts val="3200"/>
              <a:buFont typeface="Arial"/>
              <a:buNone/>
              <a:defRPr b="0" i="0" sz="3200" u="none" cap="none" strike="noStrike">
                <a:solidFill>
                  <a:schemeClr val="accent4"/>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9pPr>
          </a:lstStyle>
          <a:p/>
        </p:txBody>
      </p:sp>
      <p:cxnSp>
        <p:nvCxnSpPr>
          <p:cNvPr id="25" name="Google Shape;25;p3"/>
          <p:cNvCxnSpPr/>
          <p:nvPr/>
        </p:nvCxnSpPr>
        <p:spPr>
          <a:xfrm>
            <a:off x="3408110" y="6045174"/>
            <a:ext cx="0" cy="596400"/>
          </a:xfrm>
          <a:prstGeom prst="straightConnector1">
            <a:avLst/>
          </a:prstGeom>
          <a:noFill/>
          <a:ln cap="flat" cmpd="sng" w="19050">
            <a:solidFill>
              <a:srgbClr val="D8D8D8"/>
            </a:solidFill>
            <a:prstDash val="solid"/>
            <a:round/>
            <a:headEnd len="sm" w="sm" type="none"/>
            <a:tailEnd len="sm" w="sm" type="none"/>
          </a:ln>
        </p:spPr>
      </p:cxnSp>
      <p:pic>
        <p:nvPicPr>
          <p:cNvPr id="26" name="Google Shape;26;p3"/>
          <p:cNvPicPr preferRelativeResize="0"/>
          <p:nvPr/>
        </p:nvPicPr>
        <p:blipFill rotWithShape="1">
          <a:blip r:embed="rId2">
            <a:alphaModFix/>
          </a:blip>
          <a:srcRect b="0" l="0" r="0" t="0"/>
          <a:stretch/>
        </p:blipFill>
        <p:spPr>
          <a:xfrm>
            <a:off x="6672657" y="479916"/>
            <a:ext cx="5039119" cy="5039119"/>
          </a:xfrm>
          <a:prstGeom prst="rect">
            <a:avLst/>
          </a:prstGeom>
          <a:noFill/>
          <a:ln>
            <a:noFill/>
          </a:ln>
        </p:spPr>
      </p:pic>
      <p:grpSp>
        <p:nvGrpSpPr>
          <p:cNvPr id="27" name="Google Shape;27;p3"/>
          <p:cNvGrpSpPr/>
          <p:nvPr/>
        </p:nvGrpSpPr>
        <p:grpSpPr>
          <a:xfrm>
            <a:off x="4074827" y="6045630"/>
            <a:ext cx="1969648" cy="588941"/>
            <a:chOff x="14764800" y="9069350"/>
            <a:chExt cx="2954325" cy="883500"/>
          </a:xfrm>
        </p:grpSpPr>
        <p:cxnSp>
          <p:nvCxnSpPr>
            <p:cNvPr id="28" name="Google Shape;28;p3"/>
            <p:cNvCxnSpPr/>
            <p:nvPr/>
          </p:nvCxnSpPr>
          <p:spPr>
            <a:xfrm>
              <a:off x="14765025" y="9360225"/>
              <a:ext cx="2954100" cy="0"/>
            </a:xfrm>
            <a:prstGeom prst="straightConnector1">
              <a:avLst/>
            </a:prstGeom>
            <a:noFill/>
            <a:ln cap="flat" cmpd="sng" w="76200">
              <a:solidFill>
                <a:srgbClr val="1DE9B6"/>
              </a:solidFill>
              <a:prstDash val="solid"/>
              <a:round/>
              <a:headEnd len="sm" w="sm" type="none"/>
              <a:tailEnd len="sm" w="sm" type="none"/>
            </a:ln>
          </p:spPr>
        </p:cxnSp>
        <p:cxnSp>
          <p:nvCxnSpPr>
            <p:cNvPr id="29" name="Google Shape;29;p3"/>
            <p:cNvCxnSpPr/>
            <p:nvPr/>
          </p:nvCxnSpPr>
          <p:spPr>
            <a:xfrm>
              <a:off x="14765025" y="9867400"/>
              <a:ext cx="2954100" cy="0"/>
            </a:xfrm>
            <a:prstGeom prst="straightConnector1">
              <a:avLst/>
            </a:prstGeom>
            <a:noFill/>
            <a:ln cap="flat" cmpd="sng" w="76200">
              <a:solidFill>
                <a:srgbClr val="FFD600"/>
              </a:solidFill>
              <a:prstDash val="solid"/>
              <a:round/>
              <a:headEnd len="sm" w="sm" type="none"/>
              <a:tailEnd len="sm" w="sm" type="none"/>
            </a:ln>
          </p:spPr>
        </p:cxnSp>
        <p:sp>
          <p:nvSpPr>
            <p:cNvPr id="30" name="Google Shape;30;p3"/>
            <p:cNvSpPr txBox="1"/>
            <p:nvPr/>
          </p:nvSpPr>
          <p:spPr>
            <a:xfrm>
              <a:off x="14764800" y="9069350"/>
              <a:ext cx="2954100" cy="883500"/>
            </a:xfrm>
            <a:prstGeom prst="rect">
              <a:avLst/>
            </a:prstGeom>
            <a:noFill/>
            <a:ln>
              <a:noFill/>
            </a:ln>
          </p:spPr>
          <p:txBody>
            <a:bodyPr anchorCtr="0" anchor="t" bIns="0" lIns="0" spcFirstLastPara="1" rIns="0" wrap="square" tIns="0">
              <a:noAutofit/>
            </a:bodyPr>
            <a:lstStyle/>
            <a:p>
              <a:pPr indent="0" lvl="0" marL="0" marR="0" rtl="0" algn="l">
                <a:lnSpc>
                  <a:spcPct val="170000"/>
                </a:lnSpc>
                <a:spcBef>
                  <a:spcPts val="0"/>
                </a:spcBef>
                <a:spcAft>
                  <a:spcPts val="0"/>
                </a:spcAft>
                <a:buClr>
                  <a:srgbClr val="000000"/>
                </a:buClr>
                <a:buSzPts val="1300"/>
                <a:buFont typeface="Arial"/>
                <a:buNone/>
              </a:pPr>
              <a:r>
                <a:rPr b="0" i="0" lang="en-GB" sz="1300" u="none" cap="none" strike="noStrike">
                  <a:solidFill>
                    <a:schemeClr val="dk1"/>
                  </a:solidFill>
                  <a:latin typeface="Arial"/>
                  <a:ea typeface="Arial"/>
                  <a:cs typeface="Arial"/>
                  <a:sym typeface="Arial"/>
                </a:rPr>
                <a:t>i4Trust Website</a:t>
              </a:r>
              <a:endParaRPr b="0" i="0" sz="1300" u="none" cap="none" strike="noStrike">
                <a:solidFill>
                  <a:schemeClr val="dk1"/>
                </a:solidFill>
                <a:latin typeface="Arial"/>
                <a:ea typeface="Arial"/>
                <a:cs typeface="Arial"/>
                <a:sym typeface="Arial"/>
              </a:endParaRPr>
            </a:p>
            <a:p>
              <a:pPr indent="0" lvl="0" marL="0" marR="0" rtl="0" algn="l">
                <a:lnSpc>
                  <a:spcPct val="170000"/>
                </a:lnSpc>
                <a:spcBef>
                  <a:spcPts val="0"/>
                </a:spcBef>
                <a:spcAft>
                  <a:spcPts val="0"/>
                </a:spcAft>
                <a:buClr>
                  <a:srgbClr val="000000"/>
                </a:buClr>
                <a:buSzPts val="1300"/>
                <a:buFont typeface="Arial"/>
                <a:buNone/>
              </a:pPr>
              <a:r>
                <a:rPr b="0" i="0" lang="en-GB" sz="1300" u="none" cap="none" strike="noStrike">
                  <a:solidFill>
                    <a:schemeClr val="dk1"/>
                  </a:solidFill>
                  <a:latin typeface="Arial"/>
                  <a:ea typeface="Arial"/>
                  <a:cs typeface="Arial"/>
                  <a:sym typeface="Arial"/>
                </a:rPr>
                <a:t>i4Trust Community</a:t>
              </a:r>
              <a:endParaRPr b="0" i="0" sz="1300" u="none" cap="none" strike="noStrike">
                <a:solidFill>
                  <a:schemeClr val="dk1"/>
                </a:solidFill>
                <a:latin typeface="Arial"/>
                <a:ea typeface="Arial"/>
                <a:cs typeface="Arial"/>
                <a:sym typeface="Arial"/>
              </a:endParaRPr>
            </a:p>
          </p:txBody>
        </p:sp>
      </p:grpSp>
      <p:pic>
        <p:nvPicPr>
          <p:cNvPr id="31" name="Google Shape;31;p3"/>
          <p:cNvPicPr preferRelativeResize="0"/>
          <p:nvPr/>
        </p:nvPicPr>
        <p:blipFill rotWithShape="1">
          <a:blip r:embed="rId3">
            <a:alphaModFix/>
          </a:blip>
          <a:srcRect b="12356" l="8109" r="8109" t="12341"/>
          <a:stretch/>
        </p:blipFill>
        <p:spPr>
          <a:xfrm>
            <a:off x="480047" y="5998950"/>
            <a:ext cx="2261345" cy="641455"/>
          </a:xfrm>
          <a:prstGeom prst="rect">
            <a:avLst/>
          </a:prstGeom>
          <a:noFill/>
          <a:ln>
            <a:noFill/>
          </a:ln>
        </p:spPr>
      </p:pic>
      <p:pic>
        <p:nvPicPr>
          <p:cNvPr id="32" name="Google Shape;32;p3"/>
          <p:cNvPicPr preferRelativeResize="0"/>
          <p:nvPr/>
        </p:nvPicPr>
        <p:blipFill>
          <a:blip r:embed="rId4">
            <a:alphaModFix/>
          </a:blip>
          <a:stretch>
            <a:fillRect/>
          </a:stretch>
        </p:blipFill>
        <p:spPr>
          <a:xfrm>
            <a:off x="7377912" y="6192172"/>
            <a:ext cx="1164561" cy="302400"/>
          </a:xfrm>
          <a:prstGeom prst="rect">
            <a:avLst/>
          </a:prstGeom>
          <a:noFill/>
          <a:ln>
            <a:noFill/>
          </a:ln>
        </p:spPr>
      </p:pic>
      <p:pic>
        <p:nvPicPr>
          <p:cNvPr id="33" name="Google Shape;33;p3"/>
          <p:cNvPicPr preferRelativeResize="0"/>
          <p:nvPr/>
        </p:nvPicPr>
        <p:blipFill rotWithShape="1">
          <a:blip r:embed="rId5">
            <a:alphaModFix/>
          </a:blip>
          <a:srcRect b="0" l="0" r="0" t="0"/>
          <a:stretch/>
        </p:blipFill>
        <p:spPr>
          <a:xfrm>
            <a:off x="10428175" y="6192175"/>
            <a:ext cx="1283592" cy="302400"/>
          </a:xfrm>
          <a:prstGeom prst="rect">
            <a:avLst/>
          </a:prstGeom>
          <a:noFill/>
          <a:ln>
            <a:noFill/>
          </a:ln>
        </p:spPr>
      </p:pic>
      <p:pic>
        <p:nvPicPr>
          <p:cNvPr id="34" name="Google Shape;34;p3"/>
          <p:cNvPicPr preferRelativeResize="0"/>
          <p:nvPr/>
        </p:nvPicPr>
        <p:blipFill rotWithShape="1">
          <a:blip r:embed="rId6">
            <a:alphaModFix/>
          </a:blip>
          <a:srcRect b="0" l="-20" r="20" t="0"/>
          <a:stretch/>
        </p:blipFill>
        <p:spPr>
          <a:xfrm>
            <a:off x="9209188" y="6046700"/>
            <a:ext cx="552282" cy="586800"/>
          </a:xfrm>
          <a:prstGeom prst="rect">
            <a:avLst/>
          </a:prstGeom>
          <a:noFill/>
          <a:ln>
            <a:noFill/>
          </a:ln>
        </p:spPr>
      </p:pic>
      <p:cxnSp>
        <p:nvCxnSpPr>
          <p:cNvPr id="35" name="Google Shape;35;p3"/>
          <p:cNvCxnSpPr/>
          <p:nvPr/>
        </p:nvCxnSpPr>
        <p:spPr>
          <a:xfrm>
            <a:off x="6711194" y="6045174"/>
            <a:ext cx="0" cy="596400"/>
          </a:xfrm>
          <a:prstGeom prst="straightConnector1">
            <a:avLst/>
          </a:prstGeom>
          <a:noFill/>
          <a:ln cap="flat" cmpd="sng" w="19050">
            <a:solidFill>
              <a:srgbClr val="D8D8D8"/>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Cover - Black">
  <p:cSld name="1_Blank">
    <p:bg>
      <p:bgPr>
        <a:solidFill>
          <a:schemeClr val="dk1"/>
        </a:solidFill>
      </p:bgPr>
    </p:bg>
    <p:spTree>
      <p:nvGrpSpPr>
        <p:cNvPr id="36" name="Shape 36"/>
        <p:cNvGrpSpPr/>
        <p:nvPr/>
      </p:nvGrpSpPr>
      <p:grpSpPr>
        <a:xfrm>
          <a:off x="0" y="0"/>
          <a:ext cx="0" cy="0"/>
          <a:chOff x="0" y="0"/>
          <a:chExt cx="0" cy="0"/>
        </a:xfrm>
      </p:grpSpPr>
      <p:sp>
        <p:nvSpPr>
          <p:cNvPr id="37" name="Google Shape;37;p4"/>
          <p:cNvSpPr txBox="1"/>
          <p:nvPr>
            <p:ph type="ctrTitle"/>
          </p:nvPr>
        </p:nvSpPr>
        <p:spPr>
          <a:xfrm>
            <a:off x="478800" y="3119450"/>
            <a:ext cx="11234700" cy="106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2pPr>
            <a:lvl3pPr lvl="2"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3pPr>
            <a:lvl4pPr lvl="3"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4pPr>
            <a:lvl5pPr lvl="4"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5pPr>
            <a:lvl6pPr lvl="5"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6pPr>
            <a:lvl7pPr lvl="6"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7pPr>
            <a:lvl8pPr lvl="7"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8pPr>
            <a:lvl9pPr lvl="8"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9pPr>
          </a:lstStyle>
          <a:p/>
        </p:txBody>
      </p:sp>
      <p:sp>
        <p:nvSpPr>
          <p:cNvPr id="38" name="Google Shape;38;p4"/>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39" name="Google Shape;39;p4"/>
          <p:cNvPicPr preferRelativeResize="0"/>
          <p:nvPr/>
        </p:nvPicPr>
        <p:blipFill rotWithShape="1">
          <a:blip r:embed="rId2">
            <a:alphaModFix/>
          </a:blip>
          <a:srcRect b="0" l="0" r="0" t="0"/>
          <a:stretch/>
        </p:blipFill>
        <p:spPr>
          <a:xfrm>
            <a:off x="480047" y="479916"/>
            <a:ext cx="11230034" cy="1878444"/>
          </a:xfrm>
          <a:prstGeom prst="rect">
            <a:avLst/>
          </a:prstGeom>
          <a:noFill/>
          <a:ln>
            <a:noFill/>
          </a:ln>
        </p:spPr>
      </p:pic>
      <p:pic>
        <p:nvPicPr>
          <p:cNvPr id="40" name="Google Shape;40;p4"/>
          <p:cNvPicPr preferRelativeResize="0"/>
          <p:nvPr/>
        </p:nvPicPr>
        <p:blipFill rotWithShape="1">
          <a:blip r:embed="rId3">
            <a:alphaModFix/>
          </a:blip>
          <a:srcRect b="12357" l="8119" r="8085" t="12328"/>
          <a:stretch/>
        </p:blipFill>
        <p:spPr>
          <a:xfrm>
            <a:off x="9452130" y="5857375"/>
            <a:ext cx="2261345" cy="64145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Cover - White">
  <p:cSld name="1_Blank_1">
    <p:bg>
      <p:bgPr>
        <a:solidFill>
          <a:schemeClr val="lt1"/>
        </a:solidFill>
      </p:bgPr>
    </p:bg>
    <p:spTree>
      <p:nvGrpSpPr>
        <p:cNvPr id="41" name="Shape 41"/>
        <p:cNvGrpSpPr/>
        <p:nvPr/>
      </p:nvGrpSpPr>
      <p:grpSpPr>
        <a:xfrm>
          <a:off x="0" y="0"/>
          <a:ext cx="0" cy="0"/>
          <a:chOff x="0" y="0"/>
          <a:chExt cx="0" cy="0"/>
        </a:xfrm>
      </p:grpSpPr>
      <p:sp>
        <p:nvSpPr>
          <p:cNvPr id="42" name="Google Shape;42;p5"/>
          <p:cNvSpPr txBox="1"/>
          <p:nvPr>
            <p:ph type="ctrTitle"/>
          </p:nvPr>
        </p:nvSpPr>
        <p:spPr>
          <a:xfrm>
            <a:off x="478800" y="3119454"/>
            <a:ext cx="11235600" cy="106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4"/>
              </a:buClr>
              <a:buSzPts val="3200"/>
              <a:buFont typeface="Arial"/>
              <a:buNone/>
              <a:defRPr b="0" i="0" sz="3200" u="none" cap="none" strike="noStrike">
                <a:solidFill>
                  <a:schemeClr val="accent4"/>
                </a:solidFill>
                <a:latin typeface="Arial"/>
                <a:ea typeface="Arial"/>
                <a:cs typeface="Arial"/>
                <a:sym typeface="Arial"/>
              </a:defRPr>
            </a:lvl1pPr>
            <a:lvl2pPr lvl="1"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2pPr>
            <a:lvl3pPr lvl="2"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3pPr>
            <a:lvl4pPr lvl="3"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4pPr>
            <a:lvl5pPr lvl="4"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5pPr>
            <a:lvl6pPr lvl="5"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6pPr>
            <a:lvl7pPr lvl="6"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7pPr>
            <a:lvl8pPr lvl="7"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8pPr>
            <a:lvl9pPr lvl="8"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9pPr>
          </a:lstStyle>
          <a:p/>
        </p:txBody>
      </p:sp>
      <p:sp>
        <p:nvSpPr>
          <p:cNvPr id="43" name="Google Shape;43;p5"/>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44" name="Google Shape;44;p5"/>
          <p:cNvPicPr preferRelativeResize="0"/>
          <p:nvPr/>
        </p:nvPicPr>
        <p:blipFill rotWithShape="1">
          <a:blip r:embed="rId2">
            <a:alphaModFix/>
          </a:blip>
          <a:srcRect b="0" l="0" r="0" t="0"/>
          <a:stretch/>
        </p:blipFill>
        <p:spPr>
          <a:xfrm>
            <a:off x="480047" y="479916"/>
            <a:ext cx="11230034" cy="1878444"/>
          </a:xfrm>
          <a:prstGeom prst="rect">
            <a:avLst/>
          </a:prstGeom>
          <a:noFill/>
          <a:ln>
            <a:noFill/>
          </a:ln>
        </p:spPr>
      </p:pic>
      <p:pic>
        <p:nvPicPr>
          <p:cNvPr id="45" name="Google Shape;45;p5"/>
          <p:cNvPicPr preferRelativeResize="0"/>
          <p:nvPr/>
        </p:nvPicPr>
        <p:blipFill rotWithShape="1">
          <a:blip r:embed="rId3">
            <a:alphaModFix/>
          </a:blip>
          <a:srcRect b="12356" l="8109" r="8108" t="12341"/>
          <a:stretch/>
        </p:blipFill>
        <p:spPr>
          <a:xfrm>
            <a:off x="9452130" y="5857375"/>
            <a:ext cx="2261345" cy="64145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ext - Black">
  <p:cSld name="7_Blank">
    <p:bg>
      <p:bgPr>
        <a:solidFill>
          <a:schemeClr val="dk1"/>
        </a:solidFill>
      </p:bgPr>
    </p:bg>
    <p:spTree>
      <p:nvGrpSpPr>
        <p:cNvPr id="46" name="Shape 46"/>
        <p:cNvGrpSpPr/>
        <p:nvPr/>
      </p:nvGrpSpPr>
      <p:grpSpPr>
        <a:xfrm>
          <a:off x="0" y="0"/>
          <a:ext cx="0" cy="0"/>
          <a:chOff x="0" y="0"/>
          <a:chExt cx="0" cy="0"/>
        </a:xfrm>
      </p:grpSpPr>
      <p:sp>
        <p:nvSpPr>
          <p:cNvPr id="47" name="Google Shape;47;p6"/>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1400"/>
              <a:buFont typeface="Arial"/>
              <a:buNone/>
              <a:defRPr b="0" i="0" sz="3200" u="none" cap="none" strike="noStrike">
                <a:solidFill>
                  <a:schemeClr val="accent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49" name="Google Shape;49;p6"/>
          <p:cNvPicPr preferRelativeResize="0"/>
          <p:nvPr/>
        </p:nvPicPr>
        <p:blipFill rotWithShape="1">
          <a:blip r:embed="rId2">
            <a:alphaModFix/>
          </a:blip>
          <a:srcRect b="12357" l="8119" r="8085" t="12328"/>
          <a:stretch/>
        </p:blipFill>
        <p:spPr>
          <a:xfrm>
            <a:off x="10753058" y="6358887"/>
            <a:ext cx="1200119" cy="339941"/>
          </a:xfrm>
          <a:prstGeom prst="rect">
            <a:avLst/>
          </a:prstGeom>
          <a:noFill/>
          <a:ln>
            <a:noFill/>
          </a:ln>
        </p:spPr>
      </p:pic>
      <p:pic>
        <p:nvPicPr>
          <p:cNvPr id="50" name="Google Shape;50;p6"/>
          <p:cNvPicPr preferRelativeResize="0"/>
          <p:nvPr/>
        </p:nvPicPr>
        <p:blipFill rotWithShape="1">
          <a:blip r:embed="rId3">
            <a:alphaModFix/>
          </a:blip>
          <a:srcRect b="0" l="0" r="0" t="0"/>
          <a:stretch/>
        </p:blipFill>
        <p:spPr>
          <a:xfrm flipH="1" rot="10800000">
            <a:off x="0" y="6317975"/>
            <a:ext cx="540000" cy="540000"/>
          </a:xfrm>
          <a:prstGeom prst="rect">
            <a:avLst/>
          </a:prstGeom>
          <a:noFill/>
          <a:ln>
            <a:noFill/>
          </a:ln>
        </p:spPr>
      </p:pic>
      <p:pic>
        <p:nvPicPr>
          <p:cNvPr id="51" name="Google Shape;51;p6"/>
          <p:cNvPicPr preferRelativeResize="0"/>
          <p:nvPr/>
        </p:nvPicPr>
        <p:blipFill rotWithShape="1">
          <a:blip r:embed="rId4">
            <a:alphaModFix/>
          </a:blip>
          <a:srcRect b="0" l="0" r="0" t="0"/>
          <a:stretch/>
        </p:blipFill>
        <p:spPr>
          <a:xfrm flipH="1">
            <a:off x="11653200" y="0"/>
            <a:ext cx="540000" cy="540000"/>
          </a:xfrm>
          <a:prstGeom prst="rect">
            <a:avLst/>
          </a:prstGeom>
          <a:noFill/>
          <a:ln>
            <a:noFill/>
          </a:ln>
        </p:spPr>
      </p:pic>
      <p:sp>
        <p:nvSpPr>
          <p:cNvPr id="52" name="Google Shape;52;p6"/>
          <p:cNvSpPr txBox="1"/>
          <p:nvPr>
            <p:ph idx="1" type="body"/>
          </p:nvPr>
        </p:nvSpPr>
        <p:spPr>
          <a:xfrm>
            <a:off x="478800" y="1440000"/>
            <a:ext cx="10800000" cy="4680000"/>
          </a:xfrm>
          <a:prstGeom prst="rect">
            <a:avLst/>
          </a:prstGeom>
          <a:noFill/>
          <a:ln>
            <a:noFill/>
          </a:ln>
        </p:spPr>
        <p:txBody>
          <a:bodyPr anchorCtr="0" anchor="t" bIns="0" lIns="0" spcFirstLastPara="1" rIns="0" wrap="square" tIns="0">
            <a:noAutofit/>
          </a:bodyPr>
          <a:lstStyle>
            <a:lvl1pPr indent="-355600" lvl="0" marL="457200" marR="0" rtl="0" algn="l">
              <a:lnSpc>
                <a:spcPct val="100000"/>
              </a:lnSpc>
              <a:spcBef>
                <a:spcPts val="500"/>
              </a:spcBef>
              <a:spcAft>
                <a:spcPts val="0"/>
              </a:spcAft>
              <a:buClr>
                <a:schemeClr val="accent1"/>
              </a:buClr>
              <a:buSzPts val="2000"/>
              <a:buChar char="■"/>
              <a:defRPr i="0" sz="2000" u="none" cap="none" strike="noStrike">
                <a:solidFill>
                  <a:schemeClr val="lt1"/>
                </a:solidFill>
              </a:defRPr>
            </a:lvl1pPr>
            <a:lvl2pPr indent="-355600" lvl="1" marL="914400" marR="0" rtl="0" algn="l">
              <a:lnSpc>
                <a:spcPct val="100000"/>
              </a:lnSpc>
              <a:spcBef>
                <a:spcPts val="500"/>
              </a:spcBef>
              <a:spcAft>
                <a:spcPts val="0"/>
              </a:spcAft>
              <a:buClr>
                <a:schemeClr val="accent4"/>
              </a:buClr>
              <a:buSzPts val="2000"/>
              <a:buChar char="■"/>
              <a:defRPr b="0" i="0" sz="1800" u="none" cap="none" strike="noStrike">
                <a:solidFill>
                  <a:schemeClr val="lt1"/>
                </a:solidFill>
                <a:latin typeface="Arial"/>
                <a:ea typeface="Arial"/>
                <a:cs typeface="Arial"/>
                <a:sym typeface="Arial"/>
              </a:defRPr>
            </a:lvl2pPr>
            <a:lvl3pPr indent="-355600" lvl="2" marL="1371600" marR="0" rtl="0" algn="l">
              <a:lnSpc>
                <a:spcPct val="100000"/>
              </a:lnSpc>
              <a:spcBef>
                <a:spcPts val="500"/>
              </a:spcBef>
              <a:spcAft>
                <a:spcPts val="0"/>
              </a:spcAft>
              <a:buClr>
                <a:schemeClr val="accent2"/>
              </a:buClr>
              <a:buSzPts val="2000"/>
              <a:buChar char="■"/>
              <a:defRPr b="0" i="0" sz="1600" u="none" cap="none" strike="noStrike">
                <a:solidFill>
                  <a:schemeClr val="lt1"/>
                </a:solidFill>
                <a:latin typeface="Arial"/>
                <a:ea typeface="Arial"/>
                <a:cs typeface="Arial"/>
                <a:sym typeface="Arial"/>
              </a:defRPr>
            </a:lvl3pPr>
            <a:lvl4pPr indent="-355600" lvl="3" marL="1828800" marR="0" rtl="0" algn="l">
              <a:lnSpc>
                <a:spcPct val="100000"/>
              </a:lnSpc>
              <a:spcBef>
                <a:spcPts val="500"/>
              </a:spcBef>
              <a:spcAft>
                <a:spcPts val="0"/>
              </a:spcAft>
              <a:buClr>
                <a:schemeClr val="lt2"/>
              </a:buClr>
              <a:buSzPts val="2000"/>
              <a:buFont typeface="Arial"/>
              <a:buChar char="■"/>
              <a:defRPr b="0" i="0" u="none" cap="none" strike="noStrike">
                <a:solidFill>
                  <a:schemeClr val="lt1"/>
                </a:solidFill>
                <a:latin typeface="Arial"/>
                <a:ea typeface="Arial"/>
                <a:cs typeface="Arial"/>
                <a:sym typeface="Arial"/>
              </a:defRPr>
            </a:lvl4pPr>
            <a:lvl5pPr indent="-355600" lvl="4" marL="2286000" marR="0" rtl="0" algn="l">
              <a:lnSpc>
                <a:spcPct val="100000"/>
              </a:lnSpc>
              <a:spcBef>
                <a:spcPts val="500"/>
              </a:spcBef>
              <a:spcAft>
                <a:spcPts val="0"/>
              </a:spcAft>
              <a:buClr>
                <a:schemeClr val="lt1"/>
              </a:buClr>
              <a:buSzPts val="2000"/>
              <a:buFont typeface="Arial"/>
              <a:buChar char="■"/>
              <a:defRPr b="0" i="0" sz="1200" u="none" cap="none" strike="noStrike">
                <a:solidFill>
                  <a:schemeClr val="lt1"/>
                </a:solidFill>
                <a:latin typeface="Arial"/>
                <a:ea typeface="Arial"/>
                <a:cs typeface="Arial"/>
                <a:sym typeface="Arial"/>
              </a:defRPr>
            </a:lvl5pPr>
            <a:lvl6pPr indent="-374650" lvl="5" marL="2743200" marR="0" rtl="0" algn="l">
              <a:lnSpc>
                <a:spcPct val="100000"/>
              </a:lnSpc>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6pPr>
            <a:lvl7pPr indent="-374650" lvl="6" marL="3200400" marR="0" rtl="0" algn="l">
              <a:lnSpc>
                <a:spcPct val="100000"/>
              </a:lnSpc>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7pPr>
            <a:lvl8pPr indent="-374650" lvl="7" marL="3657600" marR="0" rtl="0" algn="l">
              <a:lnSpc>
                <a:spcPct val="100000"/>
              </a:lnSpc>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8pPr>
            <a:lvl9pPr indent="-374650" lvl="8" marL="4114800" marR="0" rtl="0" algn="l">
              <a:lnSpc>
                <a:spcPct val="100000"/>
              </a:lnSpc>
              <a:spcBef>
                <a:spcPts val="500"/>
              </a:spcBef>
              <a:spcAft>
                <a:spcPts val="50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ext - White">
  <p:cSld name="7_Blank_1">
    <p:bg>
      <p:bgPr>
        <a:solidFill>
          <a:schemeClr val="lt1"/>
        </a:solidFill>
      </p:bgPr>
    </p:bg>
    <p:spTree>
      <p:nvGrpSpPr>
        <p:cNvPr id="53" name="Shape 53"/>
        <p:cNvGrpSpPr/>
        <p:nvPr/>
      </p:nvGrpSpPr>
      <p:grpSpPr>
        <a:xfrm>
          <a:off x="0" y="0"/>
          <a:ext cx="0" cy="0"/>
          <a:chOff x="0" y="0"/>
          <a:chExt cx="0" cy="0"/>
        </a:xfrm>
      </p:grpSpPr>
      <p:sp>
        <p:nvSpPr>
          <p:cNvPr id="54" name="Google Shape;54;p7"/>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4"/>
              </a:buClr>
              <a:buSzPts val="1400"/>
              <a:buFont typeface="Arial"/>
              <a:buNone/>
              <a:defRPr b="0" i="0" sz="3200" u="none" cap="none" strike="noStrike">
                <a:solidFill>
                  <a:schemeClr val="accent4"/>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9pPr>
          </a:lstStyle>
          <a:p/>
        </p:txBody>
      </p:sp>
      <p:sp>
        <p:nvSpPr>
          <p:cNvPr id="55" name="Google Shape;55;p7"/>
          <p:cNvSpPr txBox="1"/>
          <p:nvPr>
            <p:ph idx="1" type="body"/>
          </p:nvPr>
        </p:nvSpPr>
        <p:spPr>
          <a:xfrm>
            <a:off x="478800" y="1440000"/>
            <a:ext cx="10800000" cy="4680000"/>
          </a:xfrm>
          <a:prstGeom prst="rect">
            <a:avLst/>
          </a:prstGeom>
          <a:noFill/>
          <a:ln>
            <a:noFill/>
          </a:ln>
        </p:spPr>
        <p:txBody>
          <a:bodyPr anchorCtr="0" anchor="t" bIns="0" lIns="0" spcFirstLastPara="1" rIns="0" wrap="square" tIns="0">
            <a:noAutofit/>
          </a:bodyPr>
          <a:lstStyle>
            <a:lvl1pPr indent="-355600" lvl="0" marL="457200" marR="0" rtl="0" algn="l">
              <a:lnSpc>
                <a:spcPct val="100000"/>
              </a:lnSpc>
              <a:spcBef>
                <a:spcPts val="500"/>
              </a:spcBef>
              <a:spcAft>
                <a:spcPts val="0"/>
              </a:spcAft>
              <a:buClr>
                <a:schemeClr val="accent1"/>
              </a:buClr>
              <a:buSzPts val="2000"/>
              <a:buChar char="■"/>
              <a:defRPr i="0" sz="2000" u="none" cap="none" strike="noStrike">
                <a:solidFill>
                  <a:schemeClr val="dk1"/>
                </a:solidFill>
              </a:defRPr>
            </a:lvl1pPr>
            <a:lvl2pPr indent="-355600" lvl="1" marL="914400" marR="0" rtl="0" algn="l">
              <a:lnSpc>
                <a:spcPct val="100000"/>
              </a:lnSpc>
              <a:spcBef>
                <a:spcPts val="500"/>
              </a:spcBef>
              <a:spcAft>
                <a:spcPts val="0"/>
              </a:spcAft>
              <a:buClr>
                <a:schemeClr val="accent4"/>
              </a:buClr>
              <a:buSzPts val="2000"/>
              <a:buChar char="■"/>
              <a:defRPr b="0" i="0" sz="1800" u="none" cap="none" strike="noStrike">
                <a:solidFill>
                  <a:schemeClr val="dk1"/>
                </a:solidFill>
                <a:latin typeface="Arial"/>
                <a:ea typeface="Arial"/>
                <a:cs typeface="Arial"/>
                <a:sym typeface="Arial"/>
              </a:defRPr>
            </a:lvl2pPr>
            <a:lvl3pPr indent="-355600" lvl="2" marL="1371600" marR="0" rtl="0" algn="l">
              <a:lnSpc>
                <a:spcPct val="100000"/>
              </a:lnSpc>
              <a:spcBef>
                <a:spcPts val="500"/>
              </a:spcBef>
              <a:spcAft>
                <a:spcPts val="0"/>
              </a:spcAft>
              <a:buClr>
                <a:schemeClr val="accent2"/>
              </a:buClr>
              <a:buSzPts val="2000"/>
              <a:buChar char="■"/>
              <a:defRPr b="0" i="0" sz="1600" u="none" cap="none" strike="noStrike">
                <a:solidFill>
                  <a:schemeClr val="dk1"/>
                </a:solidFill>
                <a:latin typeface="Arial"/>
                <a:ea typeface="Arial"/>
                <a:cs typeface="Arial"/>
                <a:sym typeface="Arial"/>
              </a:defRPr>
            </a:lvl3pPr>
            <a:lvl4pPr indent="-355600" lvl="3" marL="1828800" marR="0" rtl="0" algn="l">
              <a:lnSpc>
                <a:spcPct val="100000"/>
              </a:lnSpc>
              <a:spcBef>
                <a:spcPts val="500"/>
              </a:spcBef>
              <a:spcAft>
                <a:spcPts val="0"/>
              </a:spcAft>
              <a:buClr>
                <a:schemeClr val="lt2"/>
              </a:buClr>
              <a:buSzPts val="2000"/>
              <a:buFont typeface="Arial"/>
              <a:buChar char="■"/>
              <a:defRPr b="0" i="0" u="none" cap="none" strike="noStrike">
                <a:solidFill>
                  <a:schemeClr val="dk1"/>
                </a:solidFill>
                <a:latin typeface="Arial"/>
                <a:ea typeface="Arial"/>
                <a:cs typeface="Arial"/>
                <a:sym typeface="Arial"/>
              </a:defRPr>
            </a:lvl4pPr>
            <a:lvl5pPr indent="-355600" lvl="4" marL="2286000" marR="0" rtl="0" algn="l">
              <a:lnSpc>
                <a:spcPct val="100000"/>
              </a:lnSpc>
              <a:spcBef>
                <a:spcPts val="500"/>
              </a:spcBef>
              <a:spcAft>
                <a:spcPts val="0"/>
              </a:spcAft>
              <a:buClr>
                <a:schemeClr val="dk1"/>
              </a:buClr>
              <a:buSzPts val="2000"/>
              <a:buFont typeface="Arial"/>
              <a:buChar char="■"/>
              <a:defRPr b="0" i="0" sz="1200" u="none" cap="none" strike="noStrike">
                <a:solidFill>
                  <a:schemeClr val="dk1"/>
                </a:solidFill>
                <a:latin typeface="Arial"/>
                <a:ea typeface="Arial"/>
                <a:cs typeface="Arial"/>
                <a:sym typeface="Arial"/>
              </a:defRPr>
            </a:lvl5pPr>
            <a:lvl6pPr indent="-374650" lvl="5" marL="2743200" marR="0" rtl="0" algn="l">
              <a:lnSpc>
                <a:spcPct val="100000"/>
              </a:lnSpc>
              <a:spcBef>
                <a:spcPts val="500"/>
              </a:spcBef>
              <a:spcAft>
                <a:spcPts val="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6pPr>
            <a:lvl7pPr indent="-374650" lvl="6" marL="3200400" marR="0" rtl="0" algn="l">
              <a:lnSpc>
                <a:spcPct val="100000"/>
              </a:lnSpc>
              <a:spcBef>
                <a:spcPts val="500"/>
              </a:spcBef>
              <a:spcAft>
                <a:spcPts val="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7pPr>
            <a:lvl8pPr indent="-374650" lvl="7" marL="3657600" marR="0" rtl="0" algn="l">
              <a:lnSpc>
                <a:spcPct val="100000"/>
              </a:lnSpc>
              <a:spcBef>
                <a:spcPts val="500"/>
              </a:spcBef>
              <a:spcAft>
                <a:spcPts val="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8pPr>
            <a:lvl9pPr indent="-374650" lvl="8" marL="4114800" marR="0" rtl="0" algn="l">
              <a:lnSpc>
                <a:spcPct val="100000"/>
              </a:lnSpc>
              <a:spcBef>
                <a:spcPts val="500"/>
              </a:spcBef>
              <a:spcAft>
                <a:spcPts val="50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9pPr>
          </a:lstStyle>
          <a:p/>
        </p:txBody>
      </p:sp>
      <p:sp>
        <p:nvSpPr>
          <p:cNvPr id="56" name="Google Shape;56;p7"/>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57" name="Google Shape;57;p7"/>
          <p:cNvPicPr preferRelativeResize="0"/>
          <p:nvPr/>
        </p:nvPicPr>
        <p:blipFill rotWithShape="1">
          <a:blip r:embed="rId2">
            <a:alphaModFix/>
          </a:blip>
          <a:srcRect b="12356" l="8109" r="8108" t="12341"/>
          <a:stretch/>
        </p:blipFill>
        <p:spPr>
          <a:xfrm>
            <a:off x="10753058" y="6358887"/>
            <a:ext cx="1200119" cy="340068"/>
          </a:xfrm>
          <a:prstGeom prst="rect">
            <a:avLst/>
          </a:prstGeom>
          <a:noFill/>
          <a:ln>
            <a:noFill/>
          </a:ln>
        </p:spPr>
      </p:pic>
      <p:pic>
        <p:nvPicPr>
          <p:cNvPr id="58" name="Google Shape;58;p7"/>
          <p:cNvPicPr preferRelativeResize="0"/>
          <p:nvPr/>
        </p:nvPicPr>
        <p:blipFill rotWithShape="1">
          <a:blip r:embed="rId3">
            <a:alphaModFix/>
          </a:blip>
          <a:srcRect b="0" l="0" r="0" t="0"/>
          <a:stretch/>
        </p:blipFill>
        <p:spPr>
          <a:xfrm flipH="1" rot="10800000">
            <a:off x="0" y="6317975"/>
            <a:ext cx="540000" cy="540000"/>
          </a:xfrm>
          <a:prstGeom prst="rect">
            <a:avLst/>
          </a:prstGeom>
          <a:noFill/>
          <a:ln>
            <a:noFill/>
          </a:ln>
        </p:spPr>
      </p:pic>
      <p:pic>
        <p:nvPicPr>
          <p:cNvPr id="59" name="Google Shape;59;p7"/>
          <p:cNvPicPr preferRelativeResize="0"/>
          <p:nvPr/>
        </p:nvPicPr>
        <p:blipFill rotWithShape="1">
          <a:blip r:embed="rId4">
            <a:alphaModFix/>
          </a:blip>
          <a:srcRect b="0" l="0" r="0" t="0"/>
          <a:stretch/>
        </p:blipFill>
        <p:spPr>
          <a:xfrm flipH="1">
            <a:off x="11653200" y="0"/>
            <a:ext cx="540000" cy="540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with Title - Black">
  <p:cSld name="6_Blank">
    <p:bg>
      <p:bgPr>
        <a:solidFill>
          <a:schemeClr val="dk1"/>
        </a:solidFill>
      </p:bgPr>
    </p:bg>
    <p:spTree>
      <p:nvGrpSpPr>
        <p:cNvPr id="60" name="Shape 60"/>
        <p:cNvGrpSpPr/>
        <p:nvPr/>
      </p:nvGrpSpPr>
      <p:grpSpPr>
        <a:xfrm>
          <a:off x="0" y="0"/>
          <a:ext cx="0" cy="0"/>
          <a:chOff x="0" y="0"/>
          <a:chExt cx="0" cy="0"/>
        </a:xfrm>
      </p:grpSpPr>
      <p:sp>
        <p:nvSpPr>
          <p:cNvPr id="61" name="Google Shape;61;p8"/>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62" name="Google Shape;62;p8"/>
          <p:cNvPicPr preferRelativeResize="0"/>
          <p:nvPr/>
        </p:nvPicPr>
        <p:blipFill rotWithShape="1">
          <a:blip r:embed="rId2">
            <a:alphaModFix/>
          </a:blip>
          <a:srcRect b="12357" l="8119" r="8085" t="12328"/>
          <a:stretch/>
        </p:blipFill>
        <p:spPr>
          <a:xfrm>
            <a:off x="10753058" y="6358887"/>
            <a:ext cx="1200119" cy="339941"/>
          </a:xfrm>
          <a:prstGeom prst="rect">
            <a:avLst/>
          </a:prstGeom>
          <a:noFill/>
          <a:ln>
            <a:noFill/>
          </a:ln>
        </p:spPr>
      </p:pic>
      <p:pic>
        <p:nvPicPr>
          <p:cNvPr id="63" name="Google Shape;63;p8"/>
          <p:cNvPicPr preferRelativeResize="0"/>
          <p:nvPr/>
        </p:nvPicPr>
        <p:blipFill rotWithShape="1">
          <a:blip r:embed="rId3">
            <a:alphaModFix/>
          </a:blip>
          <a:srcRect b="0" l="0" r="0" t="0"/>
          <a:stretch/>
        </p:blipFill>
        <p:spPr>
          <a:xfrm flipH="1" rot="10800000">
            <a:off x="0" y="6317975"/>
            <a:ext cx="540000" cy="540000"/>
          </a:xfrm>
          <a:prstGeom prst="rect">
            <a:avLst/>
          </a:prstGeom>
          <a:noFill/>
          <a:ln>
            <a:noFill/>
          </a:ln>
        </p:spPr>
      </p:pic>
      <p:pic>
        <p:nvPicPr>
          <p:cNvPr id="64" name="Google Shape;64;p8"/>
          <p:cNvPicPr preferRelativeResize="0"/>
          <p:nvPr/>
        </p:nvPicPr>
        <p:blipFill rotWithShape="1">
          <a:blip r:embed="rId4">
            <a:alphaModFix/>
          </a:blip>
          <a:srcRect b="0" l="0" r="0" t="0"/>
          <a:stretch/>
        </p:blipFill>
        <p:spPr>
          <a:xfrm flipH="1">
            <a:off x="11653200" y="0"/>
            <a:ext cx="540000" cy="540000"/>
          </a:xfrm>
          <a:prstGeom prst="rect">
            <a:avLst/>
          </a:prstGeom>
          <a:noFill/>
          <a:ln>
            <a:noFill/>
          </a:ln>
        </p:spPr>
      </p:pic>
      <p:sp>
        <p:nvSpPr>
          <p:cNvPr id="65" name="Google Shape;65;p8"/>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1400"/>
              <a:buFont typeface="Arial"/>
              <a:buNone/>
              <a:defRPr b="0" i="0" sz="3200" u="none" cap="none" strike="noStrike">
                <a:solidFill>
                  <a:schemeClr val="accent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with Title - White">
  <p:cSld name="6_Blank_1">
    <p:bg>
      <p:bgPr>
        <a:solidFill>
          <a:schemeClr val="lt1"/>
        </a:solidFill>
      </p:bgPr>
    </p:bg>
    <p:spTree>
      <p:nvGrpSpPr>
        <p:cNvPr id="66" name="Shape 66"/>
        <p:cNvGrpSpPr/>
        <p:nvPr/>
      </p:nvGrpSpPr>
      <p:grpSpPr>
        <a:xfrm>
          <a:off x="0" y="0"/>
          <a:ext cx="0" cy="0"/>
          <a:chOff x="0" y="0"/>
          <a:chExt cx="0" cy="0"/>
        </a:xfrm>
      </p:grpSpPr>
      <p:sp>
        <p:nvSpPr>
          <p:cNvPr id="67" name="Google Shape;67;p9"/>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68" name="Google Shape;68;p9"/>
          <p:cNvPicPr preferRelativeResize="0"/>
          <p:nvPr/>
        </p:nvPicPr>
        <p:blipFill rotWithShape="1">
          <a:blip r:embed="rId2">
            <a:alphaModFix/>
          </a:blip>
          <a:srcRect b="12356" l="8109" r="8108" t="12341"/>
          <a:stretch/>
        </p:blipFill>
        <p:spPr>
          <a:xfrm>
            <a:off x="10753058" y="6358887"/>
            <a:ext cx="1200119" cy="340068"/>
          </a:xfrm>
          <a:prstGeom prst="rect">
            <a:avLst/>
          </a:prstGeom>
          <a:noFill/>
          <a:ln>
            <a:noFill/>
          </a:ln>
        </p:spPr>
      </p:pic>
      <p:pic>
        <p:nvPicPr>
          <p:cNvPr id="69" name="Google Shape;69;p9"/>
          <p:cNvPicPr preferRelativeResize="0"/>
          <p:nvPr/>
        </p:nvPicPr>
        <p:blipFill rotWithShape="1">
          <a:blip r:embed="rId3">
            <a:alphaModFix/>
          </a:blip>
          <a:srcRect b="0" l="0" r="0" t="0"/>
          <a:stretch/>
        </p:blipFill>
        <p:spPr>
          <a:xfrm flipH="1" rot="10800000">
            <a:off x="0" y="6317975"/>
            <a:ext cx="540000" cy="540000"/>
          </a:xfrm>
          <a:prstGeom prst="rect">
            <a:avLst/>
          </a:prstGeom>
          <a:noFill/>
          <a:ln>
            <a:noFill/>
          </a:ln>
        </p:spPr>
      </p:pic>
      <p:pic>
        <p:nvPicPr>
          <p:cNvPr id="70" name="Google Shape;70;p9"/>
          <p:cNvPicPr preferRelativeResize="0"/>
          <p:nvPr/>
        </p:nvPicPr>
        <p:blipFill rotWithShape="1">
          <a:blip r:embed="rId4">
            <a:alphaModFix/>
          </a:blip>
          <a:srcRect b="0" l="0" r="0" t="0"/>
          <a:stretch/>
        </p:blipFill>
        <p:spPr>
          <a:xfrm flipH="1">
            <a:off x="11653200" y="0"/>
            <a:ext cx="540000" cy="540000"/>
          </a:xfrm>
          <a:prstGeom prst="rect">
            <a:avLst/>
          </a:prstGeom>
          <a:noFill/>
          <a:ln>
            <a:noFill/>
          </a:ln>
        </p:spPr>
      </p:pic>
      <p:sp>
        <p:nvSpPr>
          <p:cNvPr id="71" name="Google Shape;71;p9"/>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4"/>
              </a:buClr>
              <a:buSzPts val="1400"/>
              <a:buFont typeface="Arial"/>
              <a:buNone/>
              <a:defRPr b="0" i="0" sz="3200" u="none" cap="none" strike="noStrike">
                <a:solidFill>
                  <a:schemeClr val="accent4"/>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no Title - Black">
  <p:cSld name="2_Blank">
    <p:bg>
      <p:bgPr>
        <a:solidFill>
          <a:schemeClr val="dk1"/>
        </a:solidFill>
      </p:bgPr>
    </p:bg>
    <p:spTree>
      <p:nvGrpSpPr>
        <p:cNvPr id="72" name="Shape 72"/>
        <p:cNvGrpSpPr/>
        <p:nvPr/>
      </p:nvGrpSpPr>
      <p:grpSpPr>
        <a:xfrm>
          <a:off x="0" y="0"/>
          <a:ext cx="0" cy="0"/>
          <a:chOff x="0" y="0"/>
          <a:chExt cx="0" cy="0"/>
        </a:xfrm>
      </p:grpSpPr>
      <p:sp>
        <p:nvSpPr>
          <p:cNvPr id="73" name="Google Shape;73;p10"/>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pic>
        <p:nvPicPr>
          <p:cNvPr id="74" name="Google Shape;74;p10"/>
          <p:cNvPicPr preferRelativeResize="0"/>
          <p:nvPr/>
        </p:nvPicPr>
        <p:blipFill rotWithShape="1">
          <a:blip r:embed="rId2">
            <a:alphaModFix/>
          </a:blip>
          <a:srcRect b="12357" l="8119" r="8085" t="12328"/>
          <a:stretch/>
        </p:blipFill>
        <p:spPr>
          <a:xfrm>
            <a:off x="10753058" y="6358887"/>
            <a:ext cx="1200119" cy="339941"/>
          </a:xfrm>
          <a:prstGeom prst="rect">
            <a:avLst/>
          </a:prstGeom>
          <a:noFill/>
          <a:ln>
            <a:noFill/>
          </a:ln>
        </p:spPr>
      </p:pic>
      <p:pic>
        <p:nvPicPr>
          <p:cNvPr id="75" name="Google Shape;75;p10"/>
          <p:cNvPicPr preferRelativeResize="0"/>
          <p:nvPr/>
        </p:nvPicPr>
        <p:blipFill rotWithShape="1">
          <a:blip r:embed="rId3">
            <a:alphaModFix/>
          </a:blip>
          <a:srcRect b="0" l="0" r="0" t="0"/>
          <a:stretch/>
        </p:blipFill>
        <p:spPr>
          <a:xfrm flipH="1" rot="10800000">
            <a:off x="0" y="6317975"/>
            <a:ext cx="540000" cy="540000"/>
          </a:xfrm>
          <a:prstGeom prst="rect">
            <a:avLst/>
          </a:prstGeom>
          <a:noFill/>
          <a:ln>
            <a:noFill/>
          </a:ln>
        </p:spPr>
      </p:pic>
      <p:pic>
        <p:nvPicPr>
          <p:cNvPr id="76" name="Google Shape;76;p10"/>
          <p:cNvPicPr preferRelativeResize="0"/>
          <p:nvPr/>
        </p:nvPicPr>
        <p:blipFill rotWithShape="1">
          <a:blip r:embed="rId4">
            <a:alphaModFix/>
          </a:blip>
          <a:srcRect b="0" l="0" r="0" t="0"/>
          <a:stretch/>
        </p:blipFill>
        <p:spPr>
          <a:xfrm flipH="1">
            <a:off x="11653200" y="0"/>
            <a:ext cx="540000" cy="540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4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comments" Target="../comments/commen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38.png"/><Relationship Id="rId5" Type="http://schemas.openxmlformats.org/officeDocument/2006/relationships/image" Target="../media/image19.png"/><Relationship Id="rId6" Type="http://schemas.openxmlformats.org/officeDocument/2006/relationships/image" Target="../media/image24.png"/><Relationship Id="rId7" Type="http://schemas.openxmlformats.org/officeDocument/2006/relationships/image" Target="../media/image1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hyperlink" Target="https://i4trust-open-call.fundingbox.com/" TargetMode="Externa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hyperlink" Target="https://i4trust-demo.fundingbox.com/" TargetMode="Externa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hyperlink" Target="https://i4trust-open-call.fundingbox.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34.png"/><Relationship Id="rId4" Type="http://schemas.openxmlformats.org/officeDocument/2006/relationships/hyperlink" Target="https://spaces.fundingbox.com/c/i4trust" TargetMode="External"/><Relationship Id="rId5" Type="http://schemas.openxmlformats.org/officeDocument/2006/relationships/hyperlink" Target="mailto:opencall-help@i4Trust.or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comments" Target="../comments/comment2.xml"/></Relationships>
</file>

<file path=ppt/slides/_rels/slide35.xml.rels><?xml version="1.0" encoding="UTF-8" standalone="yes"?><Relationships xmlns="http://schemas.openxmlformats.org/package/2006/relationships"><Relationship Id="rId11" Type="http://schemas.openxmlformats.org/officeDocument/2006/relationships/image" Target="../media/image27.png"/><Relationship Id="rId10" Type="http://schemas.openxmlformats.org/officeDocument/2006/relationships/image" Target="../media/image36.png"/><Relationship Id="rId13" Type="http://schemas.openxmlformats.org/officeDocument/2006/relationships/hyperlink" Target="https://i4trust.org/faq/" TargetMode="External"/><Relationship Id="rId12" Type="http://schemas.openxmlformats.org/officeDocument/2006/relationships/image" Target="../media/image30.png"/><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comments" Target="../comments/comment3.xml"/><Relationship Id="rId4" Type="http://schemas.openxmlformats.org/officeDocument/2006/relationships/image" Target="../media/image32.png"/><Relationship Id="rId9" Type="http://schemas.openxmlformats.org/officeDocument/2006/relationships/image" Target="../media/image31.png"/><Relationship Id="rId5" Type="http://schemas.openxmlformats.org/officeDocument/2006/relationships/image" Target="../media/image28.png"/><Relationship Id="rId6" Type="http://schemas.openxmlformats.org/officeDocument/2006/relationships/image" Target="../media/image33.png"/><Relationship Id="rId7" Type="http://schemas.openxmlformats.org/officeDocument/2006/relationships/image" Target="../media/image37.png"/><Relationship Id="rId8"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ctrTitle"/>
          </p:nvPr>
        </p:nvSpPr>
        <p:spPr>
          <a:xfrm>
            <a:off x="478800" y="1656860"/>
            <a:ext cx="5400600" cy="1679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Role of DIHs</a:t>
            </a:r>
            <a:endParaRPr/>
          </a:p>
        </p:txBody>
      </p:sp>
      <p:sp>
        <p:nvSpPr>
          <p:cNvPr id="108" name="Google Shape;108;p16"/>
          <p:cNvSpPr txBox="1"/>
          <p:nvPr>
            <p:ph idx="1" type="subTitle"/>
          </p:nvPr>
        </p:nvSpPr>
        <p:spPr>
          <a:xfrm>
            <a:off x="478800" y="3456000"/>
            <a:ext cx="5615700" cy="1679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800"/>
              <a:buNone/>
            </a:pPr>
            <a:r>
              <a:rPr lang="en-GB" sz="1600" u="sng">
                <a:solidFill>
                  <a:schemeClr val="accent3"/>
                </a:solidFill>
              </a:rPr>
              <a:t>Speakers</a:t>
            </a:r>
            <a:r>
              <a:rPr lang="en-GB" sz="1600">
                <a:solidFill>
                  <a:schemeClr val="accent3"/>
                </a:solidFill>
              </a:rPr>
              <a:t>:</a:t>
            </a:r>
            <a:endParaRPr sz="1600">
              <a:solidFill>
                <a:schemeClr val="accent3"/>
              </a:solidFill>
            </a:endParaRPr>
          </a:p>
          <a:p>
            <a:pPr indent="0" lvl="0" marL="0" rtl="0" algn="l">
              <a:lnSpc>
                <a:spcPct val="115000"/>
              </a:lnSpc>
              <a:spcBef>
                <a:spcPts val="0"/>
              </a:spcBef>
              <a:spcAft>
                <a:spcPts val="0"/>
              </a:spcAft>
              <a:buSzPts val="1800"/>
              <a:buNone/>
            </a:pPr>
            <a:r>
              <a:t/>
            </a:r>
            <a:endParaRPr sz="1600">
              <a:solidFill>
                <a:schemeClr val="accent3"/>
              </a:solidFill>
            </a:endParaRPr>
          </a:p>
          <a:p>
            <a:pPr indent="0" lvl="0" marL="0" rtl="0" algn="l">
              <a:lnSpc>
                <a:spcPct val="115000"/>
              </a:lnSpc>
              <a:spcBef>
                <a:spcPts val="0"/>
              </a:spcBef>
              <a:spcAft>
                <a:spcPts val="0"/>
              </a:spcAft>
              <a:buSzPts val="1800"/>
              <a:buNone/>
            </a:pPr>
            <a:r>
              <a:rPr lang="en-GB" sz="1600">
                <a:solidFill>
                  <a:schemeClr val="accent3"/>
                </a:solidFill>
              </a:rPr>
              <a:t>Rajiv Rajani - </a:t>
            </a:r>
            <a:r>
              <a:rPr lang="en-GB" sz="1600">
                <a:solidFill>
                  <a:schemeClr val="accent3"/>
                </a:solidFill>
              </a:rPr>
              <a:t>CTO - iSHARE Foundation</a:t>
            </a:r>
            <a:endParaRPr sz="1600">
              <a:solidFill>
                <a:schemeClr val="accent3"/>
              </a:solidFill>
            </a:endParaRPr>
          </a:p>
          <a:p>
            <a:pPr indent="0" lvl="0" marL="0" rtl="0" algn="l">
              <a:lnSpc>
                <a:spcPct val="115000"/>
              </a:lnSpc>
              <a:spcBef>
                <a:spcPts val="0"/>
              </a:spcBef>
              <a:spcAft>
                <a:spcPts val="0"/>
              </a:spcAft>
              <a:buSzPts val="1800"/>
              <a:buNone/>
            </a:pPr>
            <a:r>
              <a:rPr lang="en-GB" sz="1600">
                <a:solidFill>
                  <a:schemeClr val="accent3"/>
                </a:solidFill>
              </a:rPr>
              <a:t>Tonia Sapia - Marketing Manager - FIWARE Foundation</a:t>
            </a:r>
            <a:endParaRPr sz="1600">
              <a:solidFill>
                <a:schemeClr val="accent3"/>
              </a:solidFill>
            </a:endParaRPr>
          </a:p>
          <a:p>
            <a:pPr indent="0" lvl="0" marL="0" rtl="0" algn="l">
              <a:lnSpc>
                <a:spcPct val="115000"/>
              </a:lnSpc>
              <a:spcBef>
                <a:spcPts val="0"/>
              </a:spcBef>
              <a:spcAft>
                <a:spcPts val="0"/>
              </a:spcAft>
              <a:buSzPts val="1800"/>
              <a:buNone/>
            </a:pPr>
            <a:r>
              <a:rPr lang="en-GB" sz="1600">
                <a:solidFill>
                  <a:schemeClr val="accent3"/>
                </a:solidFill>
              </a:rPr>
              <a:t>Angeles Tejado - Senior Mkt Manager - FIWARE Foundation</a:t>
            </a:r>
            <a:endParaRPr sz="1600">
              <a:solidFill>
                <a:schemeClr val="accent3"/>
              </a:solidFill>
            </a:endParaRPr>
          </a:p>
          <a:p>
            <a:pPr indent="0" lvl="0" marL="0" rtl="0" algn="l">
              <a:lnSpc>
                <a:spcPct val="115000"/>
              </a:lnSpc>
              <a:spcBef>
                <a:spcPts val="0"/>
              </a:spcBef>
              <a:spcAft>
                <a:spcPts val="0"/>
              </a:spcAft>
              <a:buSzPts val="1800"/>
              <a:buNone/>
            </a:pPr>
            <a:r>
              <a:rPr lang="en-GB" sz="1600">
                <a:solidFill>
                  <a:schemeClr val="accent3"/>
                </a:solidFill>
              </a:rPr>
              <a:t>Rosa Villaronga - Project Manager - Fundingbox </a:t>
            </a:r>
            <a:endParaRPr sz="1600">
              <a:solidFill>
                <a:schemeClr val="accent3"/>
              </a:solidFill>
            </a:endParaRPr>
          </a:p>
          <a:p>
            <a:pPr indent="0" lvl="0" marL="0" rtl="0" algn="l">
              <a:lnSpc>
                <a:spcPct val="115000"/>
              </a:lnSpc>
              <a:spcBef>
                <a:spcPts val="0"/>
              </a:spcBef>
              <a:spcAft>
                <a:spcPts val="0"/>
              </a:spcAft>
              <a:buSzPts val="1800"/>
              <a:buNone/>
            </a:pPr>
            <a:r>
              <a:t/>
            </a:r>
            <a:endParaRPr sz="1600">
              <a:solidFill>
                <a:schemeClr val="accent3"/>
              </a:solidFill>
            </a:endParaRPr>
          </a:p>
          <a:p>
            <a:pPr indent="0" lvl="0" marL="0" rtl="0" algn="l">
              <a:lnSpc>
                <a:spcPct val="115000"/>
              </a:lnSpc>
              <a:spcBef>
                <a:spcPts val="0"/>
              </a:spcBef>
              <a:spcAft>
                <a:spcPts val="0"/>
              </a:spcAft>
              <a:buClr>
                <a:schemeClr val="dk1"/>
              </a:buClr>
              <a:buSzPts val="1800"/>
              <a:buFont typeface="Arial"/>
              <a:buNone/>
            </a:pPr>
            <a:r>
              <a:t/>
            </a:r>
            <a:endParaRPr sz="160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400"/>
              <a:buFont typeface="Arial"/>
              <a:buNone/>
            </a:pPr>
            <a:r>
              <a:rPr lang="en-GB">
                <a:solidFill>
                  <a:srgbClr val="0000FF"/>
                </a:solidFill>
              </a:rPr>
              <a:t>i4Trust Ambassadors Engagement </a:t>
            </a:r>
            <a:endParaRPr>
              <a:solidFill>
                <a:srgbClr val="0000FF"/>
              </a:solidFill>
            </a:endParaRPr>
          </a:p>
        </p:txBody>
      </p:sp>
      <p:sp>
        <p:nvSpPr>
          <p:cNvPr id="218" name="Google Shape;218;p25"/>
          <p:cNvSpPr txBox="1"/>
          <p:nvPr/>
        </p:nvSpPr>
        <p:spPr>
          <a:xfrm>
            <a:off x="710425" y="2232150"/>
            <a:ext cx="4593600" cy="229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dk1"/>
              </a:solidFill>
            </a:endParaRPr>
          </a:p>
          <a:p>
            <a:pPr indent="-381000" lvl="0" marL="457200" rtl="0" algn="l">
              <a:lnSpc>
                <a:spcPct val="115000"/>
              </a:lnSpc>
              <a:spcBef>
                <a:spcPts val="600"/>
              </a:spcBef>
              <a:spcAft>
                <a:spcPts val="0"/>
              </a:spcAft>
              <a:buClr>
                <a:schemeClr val="accent1"/>
              </a:buClr>
              <a:buSzPts val="2400"/>
              <a:buChar char="■"/>
            </a:pPr>
            <a:r>
              <a:rPr lang="en-GB" sz="2400"/>
              <a:t>Letter of Engagement</a:t>
            </a:r>
            <a:endParaRPr b="1" sz="2400"/>
          </a:p>
          <a:p>
            <a:pPr indent="-381000" lvl="0" marL="457200" rtl="0" algn="l">
              <a:lnSpc>
                <a:spcPct val="115000"/>
              </a:lnSpc>
              <a:spcBef>
                <a:spcPts val="600"/>
              </a:spcBef>
              <a:spcAft>
                <a:spcPts val="0"/>
              </a:spcAft>
              <a:buClr>
                <a:schemeClr val="accent1"/>
              </a:buClr>
              <a:buSzPts val="2400"/>
              <a:buChar char="■"/>
            </a:pPr>
            <a:r>
              <a:rPr lang="en-GB" sz="2400">
                <a:solidFill>
                  <a:schemeClr val="dk1"/>
                </a:solidFill>
              </a:rPr>
              <a:t>Monitoring system</a:t>
            </a:r>
            <a:endParaRPr sz="2400">
              <a:solidFill>
                <a:schemeClr val="dk1"/>
              </a:solidFill>
            </a:endParaRPr>
          </a:p>
          <a:p>
            <a:pPr indent="-381000" lvl="0" marL="457200" rtl="0" algn="l">
              <a:lnSpc>
                <a:spcPct val="100000"/>
              </a:lnSpc>
              <a:spcBef>
                <a:spcPts val="600"/>
              </a:spcBef>
              <a:spcAft>
                <a:spcPts val="0"/>
              </a:spcAft>
              <a:buClr>
                <a:schemeClr val="accent1"/>
              </a:buClr>
              <a:buSzPts val="2400"/>
              <a:buChar char="■"/>
            </a:pPr>
            <a:r>
              <a:rPr lang="en-GB" sz="2400"/>
              <a:t>Periodic meetings calls</a:t>
            </a:r>
            <a:endParaRPr sz="2400"/>
          </a:p>
          <a:p>
            <a:pPr indent="0" lvl="0" marL="0" rtl="0" algn="l">
              <a:lnSpc>
                <a:spcPct val="100000"/>
              </a:lnSpc>
              <a:spcBef>
                <a:spcPts val="600"/>
              </a:spcBef>
              <a:spcAft>
                <a:spcPts val="600"/>
              </a:spcAft>
              <a:buNone/>
            </a:pPr>
            <a:r>
              <a:t/>
            </a:r>
            <a:endParaRPr sz="1800"/>
          </a:p>
        </p:txBody>
      </p:sp>
      <p:pic>
        <p:nvPicPr>
          <p:cNvPr id="219" name="Google Shape;219;p25"/>
          <p:cNvPicPr preferRelativeResize="0"/>
          <p:nvPr/>
        </p:nvPicPr>
        <p:blipFill rotWithShape="1">
          <a:blip r:embed="rId3">
            <a:alphaModFix/>
          </a:blip>
          <a:srcRect b="0" l="0" r="0" t="0"/>
          <a:stretch/>
        </p:blipFill>
        <p:spPr>
          <a:xfrm>
            <a:off x="5261625" y="1611900"/>
            <a:ext cx="6686575" cy="2743200"/>
          </a:xfrm>
          <a:prstGeom prst="rect">
            <a:avLst/>
          </a:prstGeom>
          <a:noFill/>
          <a:ln cap="flat" cmpd="sng" w="9525">
            <a:solidFill>
              <a:srgbClr val="D8D8D8"/>
            </a:solidFill>
            <a:prstDash val="solid"/>
            <a:round/>
            <a:headEnd len="sm" w="sm" type="none"/>
            <a:tailEnd len="sm" w="sm" type="none"/>
          </a:ln>
        </p:spPr>
      </p:pic>
      <p:pic>
        <p:nvPicPr>
          <p:cNvPr id="220" name="Google Shape;220;p25"/>
          <p:cNvPicPr preferRelativeResize="0"/>
          <p:nvPr/>
        </p:nvPicPr>
        <p:blipFill>
          <a:blip r:embed="rId4">
            <a:alphaModFix/>
          </a:blip>
          <a:stretch>
            <a:fillRect/>
          </a:stretch>
        </p:blipFill>
        <p:spPr>
          <a:xfrm>
            <a:off x="2033811" y="4528650"/>
            <a:ext cx="8121239" cy="1978100"/>
          </a:xfrm>
          <a:prstGeom prst="rect">
            <a:avLst/>
          </a:prstGeom>
          <a:noFill/>
          <a:ln cap="flat" cmpd="sng" w="9525">
            <a:solidFill>
              <a:srgbClr val="D8D8D8"/>
            </a:solidFill>
            <a:prstDash val="solid"/>
            <a:round/>
            <a:headEnd len="sm" w="sm" type="none"/>
            <a:tailEnd len="sm" w="sm" type="none"/>
          </a:ln>
        </p:spPr>
      </p:pic>
      <p:pic>
        <p:nvPicPr>
          <p:cNvPr id="221" name="Google Shape;221;p25"/>
          <p:cNvPicPr preferRelativeResize="0"/>
          <p:nvPr/>
        </p:nvPicPr>
        <p:blipFill rotWithShape="1">
          <a:blip r:embed="rId5">
            <a:alphaModFix/>
          </a:blip>
          <a:srcRect b="0" l="0" r="79595" t="0"/>
          <a:stretch/>
        </p:blipFill>
        <p:spPr>
          <a:xfrm>
            <a:off x="315012" y="1530000"/>
            <a:ext cx="459025" cy="400675"/>
          </a:xfrm>
          <a:prstGeom prst="rect">
            <a:avLst/>
          </a:prstGeom>
          <a:noFill/>
          <a:ln>
            <a:noFill/>
          </a:ln>
        </p:spPr>
      </p:pic>
      <p:sp>
        <p:nvSpPr>
          <p:cNvPr id="222" name="Google Shape;222;p25"/>
          <p:cNvSpPr txBox="1"/>
          <p:nvPr/>
        </p:nvSpPr>
        <p:spPr>
          <a:xfrm>
            <a:off x="981675" y="1236600"/>
            <a:ext cx="6094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solidFill>
                  <a:schemeClr val="dk1"/>
                </a:solidFill>
              </a:rPr>
              <a:t>How, when and where </a:t>
            </a:r>
            <a:endParaRPr b="1" sz="2400">
              <a:solidFill>
                <a:schemeClr val="dk1"/>
              </a:solidFill>
            </a:endParaRPr>
          </a:p>
          <a:p>
            <a:pPr indent="0" lvl="0" marL="0" rtl="0" algn="l">
              <a:spcBef>
                <a:spcPts val="0"/>
              </a:spcBef>
              <a:spcAft>
                <a:spcPts val="0"/>
              </a:spcAft>
              <a:buNone/>
            </a:pPr>
            <a:r>
              <a:rPr b="1" lang="en-GB" sz="2400">
                <a:solidFill>
                  <a:schemeClr val="dk1"/>
                </a:solidFill>
              </a:rPr>
              <a:t>Ambassadors are engaged?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idx="12" type="sldNum"/>
          </p:nvPr>
        </p:nvSpPr>
        <p:spPr>
          <a:xfrm>
            <a:off x="5407818" y="6492879"/>
            <a:ext cx="13776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GB"/>
              <a:t>‹#›</a:t>
            </a:fld>
            <a:endParaRPr/>
          </a:p>
        </p:txBody>
      </p:sp>
      <p:pic>
        <p:nvPicPr>
          <p:cNvPr id="229" name="Google Shape;229;p26"/>
          <p:cNvPicPr preferRelativeResize="0"/>
          <p:nvPr/>
        </p:nvPicPr>
        <p:blipFill>
          <a:blip r:embed="rId3">
            <a:alphaModFix/>
          </a:blip>
          <a:stretch>
            <a:fillRect/>
          </a:stretch>
        </p:blipFill>
        <p:spPr>
          <a:xfrm>
            <a:off x="5604325" y="1975800"/>
            <a:ext cx="5944524" cy="3348201"/>
          </a:xfrm>
          <a:prstGeom prst="rect">
            <a:avLst/>
          </a:prstGeom>
          <a:noFill/>
          <a:ln cap="flat" cmpd="sng" w="76200">
            <a:solidFill>
              <a:srgbClr val="666666"/>
            </a:solidFill>
            <a:prstDash val="solid"/>
            <a:round/>
            <a:headEnd len="sm" w="sm" type="none"/>
            <a:tailEnd len="sm" w="sm" type="none"/>
          </a:ln>
        </p:spPr>
      </p:pic>
      <p:sp>
        <p:nvSpPr>
          <p:cNvPr id="230" name="Google Shape;230;p26"/>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400"/>
              <a:buFont typeface="Arial"/>
              <a:buNone/>
            </a:pPr>
            <a:r>
              <a:rPr lang="en-GB">
                <a:solidFill>
                  <a:srgbClr val="0000FF"/>
                </a:solidFill>
              </a:rPr>
              <a:t>Profile of Local Experts on Data Space - LEBDs</a:t>
            </a:r>
            <a:endParaRPr>
              <a:solidFill>
                <a:schemeClr val="accent5"/>
              </a:solidFill>
            </a:endParaRPr>
          </a:p>
        </p:txBody>
      </p:sp>
      <p:sp>
        <p:nvSpPr>
          <p:cNvPr id="231" name="Google Shape;231;p26"/>
          <p:cNvSpPr txBox="1"/>
          <p:nvPr/>
        </p:nvSpPr>
        <p:spPr>
          <a:xfrm>
            <a:off x="343275" y="190500"/>
            <a:ext cx="931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2" name="Google Shape;232;p26"/>
          <p:cNvSpPr txBox="1"/>
          <p:nvPr/>
        </p:nvSpPr>
        <p:spPr>
          <a:xfrm>
            <a:off x="822400" y="2094450"/>
            <a:ext cx="38637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GB" sz="1800">
                <a:solidFill>
                  <a:schemeClr val="dk1"/>
                </a:solidFill>
              </a:rPr>
              <a:t>i4Trust LEBDS</a:t>
            </a:r>
            <a:r>
              <a:rPr lang="en-GB" sz="1800">
                <a:solidFill>
                  <a:schemeClr val="dk1"/>
                </a:solidFill>
              </a:rPr>
              <a:t> provide first-level (tier 1 and tier 2) support to SMEs on the i4Trust experimentation framework.</a:t>
            </a:r>
            <a:endParaRPr sz="1800">
              <a:solidFill>
                <a:schemeClr val="dk1"/>
              </a:solidFill>
            </a:endParaRPr>
          </a:p>
        </p:txBody>
      </p:sp>
      <p:pic>
        <p:nvPicPr>
          <p:cNvPr id="233" name="Google Shape;233;p26"/>
          <p:cNvPicPr preferRelativeResize="0"/>
          <p:nvPr/>
        </p:nvPicPr>
        <p:blipFill rotWithShape="1">
          <a:blip r:embed="rId4">
            <a:alphaModFix/>
          </a:blip>
          <a:srcRect b="0" l="0" r="79595" t="0"/>
          <a:stretch/>
        </p:blipFill>
        <p:spPr>
          <a:xfrm>
            <a:off x="822400" y="1529988"/>
            <a:ext cx="459025" cy="400675"/>
          </a:xfrm>
          <a:prstGeom prst="rect">
            <a:avLst/>
          </a:prstGeom>
          <a:noFill/>
          <a:ln>
            <a:noFill/>
          </a:ln>
        </p:spPr>
      </p:pic>
      <p:sp>
        <p:nvSpPr>
          <p:cNvPr id="234" name="Google Shape;234;p26"/>
          <p:cNvSpPr txBox="1"/>
          <p:nvPr/>
        </p:nvSpPr>
        <p:spPr>
          <a:xfrm>
            <a:off x="822400" y="4231650"/>
            <a:ext cx="3863700" cy="154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800">
                <a:solidFill>
                  <a:schemeClr val="dk1"/>
                </a:solidFill>
              </a:rPr>
              <a:t>i4Trust LEBDS</a:t>
            </a:r>
            <a:r>
              <a:rPr lang="en-GB" sz="1800">
                <a:solidFill>
                  <a:schemeClr val="dk1"/>
                </a:solidFill>
              </a:rPr>
              <a:t> co-create and fine tune the use ca</a:t>
            </a:r>
            <a:r>
              <a:rPr lang="en-GB" sz="1800">
                <a:solidFill>
                  <a:schemeClr val="dk1"/>
                </a:solidFill>
              </a:rPr>
              <a:t>ses, connecting additional SMEs to it if necessary.</a:t>
            </a:r>
            <a:endParaRPr sz="850">
              <a:solidFill>
                <a:schemeClr val="dk1"/>
              </a:solidFill>
            </a:endParaRPr>
          </a:p>
          <a:p>
            <a:pPr indent="0" lvl="0" marL="0" rtl="0" algn="l">
              <a:lnSpc>
                <a:spcPct val="115000"/>
              </a:lnSpc>
              <a:spcBef>
                <a:spcPts val="1000"/>
              </a:spcBef>
              <a:spcAft>
                <a:spcPts val="1000"/>
              </a:spcAft>
              <a:buNone/>
            </a:pPr>
            <a:r>
              <a:t/>
            </a:r>
            <a:endParaRPr sz="1800">
              <a:solidFill>
                <a:schemeClr val="dk1"/>
              </a:solidFill>
            </a:endParaRPr>
          </a:p>
        </p:txBody>
      </p:sp>
      <p:pic>
        <p:nvPicPr>
          <p:cNvPr id="235" name="Google Shape;235;p26"/>
          <p:cNvPicPr preferRelativeResize="0"/>
          <p:nvPr/>
        </p:nvPicPr>
        <p:blipFill rotWithShape="1">
          <a:blip r:embed="rId4">
            <a:alphaModFix/>
          </a:blip>
          <a:srcRect b="0" l="0" r="79595" t="0"/>
          <a:stretch/>
        </p:blipFill>
        <p:spPr>
          <a:xfrm>
            <a:off x="903000" y="3747663"/>
            <a:ext cx="459025" cy="40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400"/>
              <a:buFont typeface="Arial"/>
              <a:buNone/>
            </a:pPr>
            <a:r>
              <a:rPr lang="en-GB">
                <a:solidFill>
                  <a:srgbClr val="0000FF"/>
                </a:solidFill>
              </a:rPr>
              <a:t>LEBDs</a:t>
            </a:r>
            <a:r>
              <a:rPr lang="en-GB">
                <a:solidFill>
                  <a:srgbClr val="0000FF"/>
                </a:solidFill>
              </a:rPr>
              <a:t> Role  </a:t>
            </a:r>
            <a:endParaRPr>
              <a:solidFill>
                <a:schemeClr val="accent5"/>
              </a:solidFill>
            </a:endParaRPr>
          </a:p>
        </p:txBody>
      </p:sp>
      <p:pic>
        <p:nvPicPr>
          <p:cNvPr id="241" name="Google Shape;241;p27"/>
          <p:cNvPicPr preferRelativeResize="0"/>
          <p:nvPr/>
        </p:nvPicPr>
        <p:blipFill>
          <a:blip r:embed="rId3">
            <a:alphaModFix/>
          </a:blip>
          <a:stretch>
            <a:fillRect/>
          </a:stretch>
        </p:blipFill>
        <p:spPr>
          <a:xfrm>
            <a:off x="1349500" y="1702050"/>
            <a:ext cx="3874875" cy="3874875"/>
          </a:xfrm>
          <a:prstGeom prst="rect">
            <a:avLst/>
          </a:prstGeom>
          <a:noFill/>
          <a:ln>
            <a:noFill/>
          </a:ln>
        </p:spPr>
      </p:pic>
      <p:sp>
        <p:nvSpPr>
          <p:cNvPr id="242" name="Google Shape;242;p27"/>
          <p:cNvSpPr txBox="1"/>
          <p:nvPr/>
        </p:nvSpPr>
        <p:spPr>
          <a:xfrm>
            <a:off x="4985803" y="4476538"/>
            <a:ext cx="5187000" cy="492600"/>
          </a:xfrm>
          <a:prstGeom prst="rect">
            <a:avLst/>
          </a:prstGeom>
          <a:noFill/>
          <a:ln>
            <a:noFill/>
          </a:ln>
        </p:spPr>
        <p:txBody>
          <a:bodyPr anchorCtr="0" anchor="t" bIns="91425" lIns="91425" spcFirstLastPara="1" rIns="91425" wrap="square" tIns="91425">
            <a:spAutoFit/>
          </a:bodyPr>
          <a:lstStyle/>
          <a:p>
            <a:pPr indent="-355600" lvl="0" marL="457200" rtl="0" algn="just">
              <a:lnSpc>
                <a:spcPct val="115000"/>
              </a:lnSpc>
              <a:spcBef>
                <a:spcPts val="0"/>
              </a:spcBef>
              <a:spcAft>
                <a:spcPts val="0"/>
              </a:spcAft>
              <a:buClr>
                <a:srgbClr val="3037FD"/>
              </a:buClr>
              <a:buSzPts val="2000"/>
              <a:buChar char="●"/>
            </a:pPr>
            <a:r>
              <a:rPr b="1" lang="en-GB" sz="2000">
                <a:solidFill>
                  <a:srgbClr val="3037FD"/>
                </a:solidFill>
              </a:rPr>
              <a:t>T</a:t>
            </a:r>
            <a:r>
              <a:rPr b="1" lang="en-GB" sz="2000">
                <a:solidFill>
                  <a:srgbClr val="3037FD"/>
                </a:solidFill>
              </a:rPr>
              <a:t>echnical support </a:t>
            </a:r>
            <a:r>
              <a:rPr b="1" lang="en-GB" sz="2000">
                <a:solidFill>
                  <a:srgbClr val="3037FD"/>
                </a:solidFill>
              </a:rPr>
              <a:t>- </a:t>
            </a:r>
            <a:r>
              <a:rPr b="1" lang="en-GB" sz="2000">
                <a:solidFill>
                  <a:srgbClr val="3037FD"/>
                </a:solidFill>
              </a:rPr>
              <a:t>Tier 1 </a:t>
            </a:r>
            <a:r>
              <a:rPr b="1" lang="en-GB" sz="2000">
                <a:solidFill>
                  <a:srgbClr val="3037FD"/>
                </a:solidFill>
              </a:rPr>
              <a:t>and </a:t>
            </a:r>
            <a:r>
              <a:rPr b="1" lang="en-GB" sz="2000">
                <a:solidFill>
                  <a:srgbClr val="3037FD"/>
                </a:solidFill>
              </a:rPr>
              <a:t>Tier 2</a:t>
            </a:r>
            <a:endParaRPr b="1" sz="2000">
              <a:solidFill>
                <a:srgbClr val="3037FD"/>
              </a:solidFill>
            </a:endParaRPr>
          </a:p>
        </p:txBody>
      </p:sp>
      <p:sp>
        <p:nvSpPr>
          <p:cNvPr id="243" name="Google Shape;243;p27"/>
          <p:cNvSpPr txBox="1"/>
          <p:nvPr/>
        </p:nvSpPr>
        <p:spPr>
          <a:xfrm>
            <a:off x="4985803" y="2139463"/>
            <a:ext cx="5901900" cy="492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rgbClr val="3037FD"/>
              </a:buClr>
              <a:buSzPts val="2000"/>
              <a:buChar char="●"/>
            </a:pPr>
            <a:r>
              <a:rPr b="1" lang="en-GB" sz="2000">
                <a:solidFill>
                  <a:srgbClr val="3037FD"/>
                </a:solidFill>
              </a:rPr>
              <a:t>i4Trust</a:t>
            </a:r>
            <a:r>
              <a:rPr b="1" lang="en-GB" sz="2000">
                <a:solidFill>
                  <a:srgbClr val="3037FD"/>
                </a:solidFill>
              </a:rPr>
              <a:t> </a:t>
            </a:r>
            <a:r>
              <a:rPr b="1" lang="en-GB" sz="2000">
                <a:solidFill>
                  <a:srgbClr val="3037FD"/>
                </a:solidFill>
              </a:rPr>
              <a:t>experimentation framework experts </a:t>
            </a:r>
            <a:endParaRPr b="1" sz="2000">
              <a:solidFill>
                <a:srgbClr val="3037FD"/>
              </a:solidFill>
            </a:endParaRPr>
          </a:p>
        </p:txBody>
      </p:sp>
      <p:sp>
        <p:nvSpPr>
          <p:cNvPr id="244" name="Google Shape;244;p27"/>
          <p:cNvSpPr txBox="1"/>
          <p:nvPr/>
        </p:nvSpPr>
        <p:spPr>
          <a:xfrm>
            <a:off x="4056328" y="5342888"/>
            <a:ext cx="5187000" cy="492600"/>
          </a:xfrm>
          <a:prstGeom prst="rect">
            <a:avLst/>
          </a:prstGeom>
          <a:noFill/>
          <a:ln>
            <a:noFill/>
          </a:ln>
        </p:spPr>
        <p:txBody>
          <a:bodyPr anchorCtr="0" anchor="t" bIns="91425" lIns="91425" spcFirstLastPara="1" rIns="91425" wrap="square" tIns="91425">
            <a:spAutoFit/>
          </a:bodyPr>
          <a:lstStyle/>
          <a:p>
            <a:pPr indent="-355600" lvl="0" marL="457200" rtl="0" algn="just">
              <a:lnSpc>
                <a:spcPct val="115000"/>
              </a:lnSpc>
              <a:spcBef>
                <a:spcPts val="0"/>
              </a:spcBef>
              <a:spcAft>
                <a:spcPts val="0"/>
              </a:spcAft>
              <a:buClr>
                <a:srgbClr val="3037FD"/>
              </a:buClr>
              <a:buSzPts val="2000"/>
              <a:buChar char="●"/>
            </a:pPr>
            <a:r>
              <a:rPr b="1" lang="en-GB" sz="2000">
                <a:solidFill>
                  <a:srgbClr val="3037FD"/>
                </a:solidFill>
              </a:rPr>
              <a:t>Business support</a:t>
            </a:r>
            <a:endParaRPr b="1" sz="2000">
              <a:solidFill>
                <a:srgbClr val="3037FD"/>
              </a:solidFill>
            </a:endParaRPr>
          </a:p>
        </p:txBody>
      </p:sp>
      <p:sp>
        <p:nvSpPr>
          <p:cNvPr id="245" name="Google Shape;245;p27"/>
          <p:cNvSpPr txBox="1"/>
          <p:nvPr/>
        </p:nvSpPr>
        <p:spPr>
          <a:xfrm>
            <a:off x="5376775" y="2897975"/>
            <a:ext cx="6789900" cy="4926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15000"/>
              </a:lnSpc>
              <a:spcBef>
                <a:spcPts val="0"/>
              </a:spcBef>
              <a:spcAft>
                <a:spcPts val="0"/>
              </a:spcAft>
              <a:buClr>
                <a:srgbClr val="3037FD"/>
              </a:buClr>
              <a:buSzPts val="2000"/>
              <a:buFont typeface="Inter"/>
              <a:buChar char="●"/>
            </a:pPr>
            <a:r>
              <a:rPr b="1" lang="en-GB" sz="2000">
                <a:solidFill>
                  <a:srgbClr val="3037FD"/>
                </a:solidFill>
              </a:rPr>
              <a:t>H</a:t>
            </a:r>
            <a:r>
              <a:rPr b="1" lang="en-GB" sz="2000">
                <a:solidFill>
                  <a:srgbClr val="3037FD"/>
                </a:solidFill>
              </a:rPr>
              <a:t>and-on-hand work with SMEs</a:t>
            </a:r>
            <a:r>
              <a:rPr b="1" lang="en-GB" sz="2000">
                <a:solidFill>
                  <a:schemeClr val="dk1"/>
                </a:solidFill>
              </a:rPr>
              <a:t>.</a:t>
            </a:r>
            <a:endParaRPr b="1" sz="2000">
              <a:solidFill>
                <a:schemeClr val="dk1"/>
              </a:solidFill>
            </a:endParaRPr>
          </a:p>
        </p:txBody>
      </p:sp>
      <p:sp>
        <p:nvSpPr>
          <p:cNvPr id="246" name="Google Shape;246;p27"/>
          <p:cNvSpPr txBox="1"/>
          <p:nvPr/>
        </p:nvSpPr>
        <p:spPr>
          <a:xfrm>
            <a:off x="5376775" y="3718050"/>
            <a:ext cx="4974900" cy="4926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15000"/>
              </a:lnSpc>
              <a:spcBef>
                <a:spcPts val="0"/>
              </a:spcBef>
              <a:spcAft>
                <a:spcPts val="0"/>
              </a:spcAft>
              <a:buClr>
                <a:srgbClr val="3037FD"/>
              </a:buClr>
              <a:buSzPts val="2000"/>
              <a:buChar char="●"/>
            </a:pPr>
            <a:r>
              <a:rPr b="1" lang="en-GB" sz="2000">
                <a:solidFill>
                  <a:srgbClr val="3037FD"/>
                </a:solidFill>
              </a:rPr>
              <a:t>L</a:t>
            </a:r>
            <a:r>
              <a:rPr b="1" lang="en-GB" sz="2000">
                <a:solidFill>
                  <a:srgbClr val="3037FD"/>
                </a:solidFill>
              </a:rPr>
              <a:t>earning-by-doing practice</a:t>
            </a:r>
            <a:endParaRPr b="1" sz="2000">
              <a:solidFill>
                <a:schemeClr val="dk1"/>
              </a:solidFill>
            </a:endParaRPr>
          </a:p>
        </p:txBody>
      </p:sp>
      <p:sp>
        <p:nvSpPr>
          <p:cNvPr id="247" name="Google Shape;247;p27"/>
          <p:cNvSpPr txBox="1"/>
          <p:nvPr/>
        </p:nvSpPr>
        <p:spPr>
          <a:xfrm>
            <a:off x="4056328" y="1430325"/>
            <a:ext cx="5901900" cy="492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rgbClr val="3037FD"/>
              </a:buClr>
              <a:buSzPts val="2000"/>
              <a:buChar char="●"/>
            </a:pPr>
            <a:r>
              <a:rPr b="1" lang="en-GB" sz="2000">
                <a:solidFill>
                  <a:srgbClr val="3037FD"/>
                </a:solidFill>
              </a:rPr>
              <a:t>i4Trust DIH’s contact point</a:t>
            </a:r>
            <a:endParaRPr b="1" sz="2000">
              <a:solidFill>
                <a:srgbClr val="3037FD"/>
              </a:solidFill>
            </a:endParaRPr>
          </a:p>
        </p:txBody>
      </p:sp>
      <p:pic>
        <p:nvPicPr>
          <p:cNvPr id="248" name="Google Shape;248;p27"/>
          <p:cNvPicPr preferRelativeResize="0"/>
          <p:nvPr/>
        </p:nvPicPr>
        <p:blipFill rotWithShape="1">
          <a:blip r:embed="rId3">
            <a:alphaModFix/>
          </a:blip>
          <a:srcRect b="33047" l="33469" r="36140" t="32292"/>
          <a:stretch/>
        </p:blipFill>
        <p:spPr>
          <a:xfrm>
            <a:off x="2504026" y="2783890"/>
            <a:ext cx="1476100" cy="1683461"/>
          </a:xfrm>
          <a:prstGeom prst="rect">
            <a:avLst/>
          </a:prstGeom>
          <a:noFill/>
          <a:ln>
            <a:noFill/>
          </a:ln>
        </p:spPr>
      </p:pic>
      <p:sp>
        <p:nvSpPr>
          <p:cNvPr id="249" name="Google Shape;249;p27"/>
          <p:cNvSpPr txBox="1"/>
          <p:nvPr/>
        </p:nvSpPr>
        <p:spPr>
          <a:xfrm>
            <a:off x="2627838" y="3223825"/>
            <a:ext cx="13182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chemeClr val="lt1"/>
                </a:solidFill>
              </a:rPr>
              <a:t>Community </a:t>
            </a:r>
            <a:endParaRPr b="1">
              <a:solidFill>
                <a:schemeClr val="lt1"/>
              </a:solidFill>
            </a:endParaRPr>
          </a:p>
          <a:p>
            <a:pPr indent="0" lvl="0" marL="0" rtl="0" algn="ctr">
              <a:spcBef>
                <a:spcPts val="0"/>
              </a:spcBef>
              <a:spcAft>
                <a:spcPts val="0"/>
              </a:spcAft>
              <a:buNone/>
            </a:pPr>
            <a:r>
              <a:rPr b="1" lang="en-GB">
                <a:solidFill>
                  <a:schemeClr val="lt1"/>
                </a:solidFill>
              </a:rPr>
              <a:t>of </a:t>
            </a:r>
            <a:endParaRPr b="1">
              <a:solidFill>
                <a:schemeClr val="lt1"/>
              </a:solidFill>
            </a:endParaRPr>
          </a:p>
          <a:p>
            <a:pPr indent="0" lvl="0" marL="0" rtl="0" algn="ctr">
              <a:spcBef>
                <a:spcPts val="0"/>
              </a:spcBef>
              <a:spcAft>
                <a:spcPts val="0"/>
              </a:spcAft>
              <a:buNone/>
            </a:pPr>
            <a:r>
              <a:rPr b="1" lang="en-GB">
                <a:solidFill>
                  <a:schemeClr val="lt1"/>
                </a:solidFill>
              </a:rPr>
              <a:t>Practice</a:t>
            </a:r>
            <a:endParaRPr b="1">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grpSp>
        <p:nvGrpSpPr>
          <p:cNvPr id="254" name="Google Shape;254;p28"/>
          <p:cNvGrpSpPr/>
          <p:nvPr/>
        </p:nvGrpSpPr>
        <p:grpSpPr>
          <a:xfrm flipH="1">
            <a:off x="7400840" y="3341779"/>
            <a:ext cx="4423724" cy="2389522"/>
            <a:chOff x="481949" y="2203834"/>
            <a:chExt cx="3317378" cy="1792186"/>
          </a:xfrm>
        </p:grpSpPr>
        <p:sp>
          <p:nvSpPr>
            <p:cNvPr id="255" name="Google Shape;255;p28"/>
            <p:cNvSpPr txBox="1"/>
            <p:nvPr/>
          </p:nvSpPr>
          <p:spPr>
            <a:xfrm>
              <a:off x="481949" y="2217620"/>
              <a:ext cx="2605200" cy="17784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b="1" lang="en-GB" sz="1600">
                  <a:solidFill>
                    <a:srgbClr val="7F2090"/>
                  </a:solidFill>
                  <a:latin typeface="Calibri"/>
                  <a:ea typeface="Calibri"/>
                  <a:cs typeface="Calibri"/>
                  <a:sym typeface="Calibri"/>
                </a:rPr>
                <a:t>Tier 1</a:t>
              </a:r>
              <a:endParaRPr b="1" sz="1600">
                <a:solidFill>
                  <a:srgbClr val="7F2090"/>
                </a:solidFill>
                <a:latin typeface="Calibri"/>
                <a:ea typeface="Calibri"/>
                <a:cs typeface="Calibri"/>
                <a:sym typeface="Calibri"/>
              </a:endParaRPr>
            </a:p>
            <a:p>
              <a:pPr indent="0" lvl="0" marL="0" rtl="0" algn="l">
                <a:spcBef>
                  <a:spcPts val="0"/>
                </a:spcBef>
                <a:spcAft>
                  <a:spcPts val="0"/>
                </a:spcAft>
                <a:buNone/>
              </a:pPr>
              <a:r>
                <a:rPr b="1" lang="en-GB" sz="1600">
                  <a:solidFill>
                    <a:schemeClr val="dk1"/>
                  </a:solidFill>
                  <a:latin typeface="Calibri"/>
                  <a:ea typeface="Calibri"/>
                  <a:cs typeface="Calibri"/>
                  <a:sym typeface="Calibri"/>
                </a:rPr>
                <a:t>Basic help desk resolution and service desk delivery</a:t>
              </a:r>
              <a:endParaRPr sz="1100">
                <a:latin typeface="Calibri"/>
                <a:ea typeface="Calibri"/>
                <a:cs typeface="Calibri"/>
                <a:sym typeface="Calibri"/>
              </a:endParaRPr>
            </a:p>
            <a:p>
              <a:pPr indent="-190500" lvl="0" marL="241300" rtl="0" algn="l">
                <a:spcBef>
                  <a:spcPts val="800"/>
                </a:spcBef>
                <a:spcAft>
                  <a:spcPts val="0"/>
                </a:spcAft>
                <a:buClr>
                  <a:schemeClr val="dk1"/>
                </a:buClr>
                <a:buSzPts val="1200"/>
                <a:buFont typeface="Calibri"/>
                <a:buChar char="●"/>
              </a:pPr>
              <a:r>
                <a:rPr lang="en-GB" sz="1200">
                  <a:solidFill>
                    <a:schemeClr val="dk1"/>
                  </a:solidFill>
                  <a:latin typeface="Calibri"/>
                  <a:ea typeface="Calibri"/>
                  <a:cs typeface="Calibri"/>
                  <a:sym typeface="Calibri"/>
                </a:rPr>
                <a:t>Tier 1 personnel respond to requests received through help desk feature.</a:t>
              </a:r>
              <a:endParaRPr sz="1200">
                <a:solidFill>
                  <a:schemeClr val="dk1"/>
                </a:solidFill>
                <a:latin typeface="Calibri"/>
                <a:ea typeface="Calibri"/>
                <a:cs typeface="Calibri"/>
                <a:sym typeface="Calibri"/>
              </a:endParaRPr>
            </a:p>
            <a:p>
              <a:pPr indent="-190500" lvl="0" marL="241300" rtl="0" algn="l">
                <a:spcBef>
                  <a:spcPts val="0"/>
                </a:spcBef>
                <a:spcAft>
                  <a:spcPts val="0"/>
                </a:spcAft>
                <a:buClr>
                  <a:schemeClr val="dk1"/>
                </a:buClr>
                <a:buSzPts val="1200"/>
                <a:buFont typeface="Calibri"/>
                <a:buChar char="●"/>
              </a:pPr>
              <a:r>
                <a:rPr lang="en-GB" sz="1200">
                  <a:solidFill>
                    <a:schemeClr val="dk1"/>
                  </a:solidFill>
                  <a:latin typeface="Calibri"/>
                  <a:ea typeface="Calibri"/>
                  <a:cs typeface="Calibri"/>
                  <a:sym typeface="Calibri"/>
                </a:rPr>
                <a:t>Support for basic and recurrent user issues such as defining experiments and fulfilling service desk requests that need IT involvement.</a:t>
              </a:r>
              <a:endParaRPr sz="1200">
                <a:solidFill>
                  <a:schemeClr val="dk1"/>
                </a:solidFill>
                <a:latin typeface="Calibri"/>
                <a:ea typeface="Calibri"/>
                <a:cs typeface="Calibri"/>
                <a:sym typeface="Calibri"/>
              </a:endParaRPr>
            </a:p>
            <a:p>
              <a:pPr indent="-190500" lvl="0" marL="241300" rtl="0" algn="l">
                <a:spcBef>
                  <a:spcPts val="0"/>
                </a:spcBef>
                <a:spcAft>
                  <a:spcPts val="0"/>
                </a:spcAft>
                <a:buClr>
                  <a:schemeClr val="dk1"/>
                </a:buClr>
                <a:buSzPts val="1200"/>
                <a:buFont typeface="Calibri"/>
                <a:buChar char="●"/>
              </a:pPr>
              <a:r>
                <a:rPr lang="en-GB" sz="1200">
                  <a:solidFill>
                    <a:schemeClr val="dk1"/>
                  </a:solidFill>
                  <a:latin typeface="Calibri"/>
                  <a:ea typeface="Calibri"/>
                  <a:cs typeface="Calibri"/>
                  <a:sym typeface="Calibri"/>
                </a:rPr>
                <a:t>Lower-level technical questions as well as non-technical questions will be solved by personnel from DIHs that have joined the i4Trust Community</a:t>
              </a:r>
              <a:endParaRPr sz="1200">
                <a:solidFill>
                  <a:schemeClr val="dk1"/>
                </a:solidFill>
                <a:latin typeface="Calibri"/>
                <a:ea typeface="Calibri"/>
                <a:cs typeface="Calibri"/>
                <a:sym typeface="Calibri"/>
              </a:endParaRPr>
            </a:p>
          </p:txBody>
        </p:sp>
        <p:cxnSp>
          <p:nvCxnSpPr>
            <p:cNvPr id="256" name="Google Shape;256;p28"/>
            <p:cNvCxnSpPr>
              <a:endCxn id="257" idx="1"/>
            </p:cNvCxnSpPr>
            <p:nvPr/>
          </p:nvCxnSpPr>
          <p:spPr>
            <a:xfrm rot="10800000">
              <a:off x="3148327" y="2360284"/>
              <a:ext cx="651000" cy="7500"/>
            </a:xfrm>
            <a:prstGeom prst="straightConnector1">
              <a:avLst/>
            </a:prstGeom>
            <a:noFill/>
            <a:ln cap="flat" cmpd="sng" w="9525">
              <a:solidFill>
                <a:srgbClr val="C2C2C2"/>
              </a:solidFill>
              <a:prstDash val="solid"/>
              <a:round/>
              <a:headEnd len="sm" w="sm" type="none"/>
              <a:tailEnd len="sm" w="sm" type="none"/>
            </a:ln>
          </p:spPr>
        </p:cxnSp>
        <p:sp>
          <p:nvSpPr>
            <p:cNvPr id="258" name="Google Shape;258;p28"/>
            <p:cNvSpPr/>
            <p:nvPr/>
          </p:nvSpPr>
          <p:spPr>
            <a:xfrm>
              <a:off x="3172771" y="2264251"/>
              <a:ext cx="198600" cy="198300"/>
            </a:xfrm>
            <a:prstGeom prst="ellipse">
              <a:avLst/>
            </a:prstGeom>
            <a:solidFill>
              <a:srgbClr val="7F209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 name="Google Shape;257;p28"/>
            <p:cNvSpPr txBox="1"/>
            <p:nvPr/>
          </p:nvSpPr>
          <p:spPr>
            <a:xfrm>
              <a:off x="3148327" y="2203834"/>
              <a:ext cx="247500" cy="3129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2100"/>
                </a:spcAft>
                <a:buNone/>
              </a:pPr>
              <a:r>
                <a:rPr lang="en-GB" sz="1100">
                  <a:solidFill>
                    <a:srgbClr val="FFFFFF"/>
                  </a:solidFill>
                  <a:latin typeface="Roboto"/>
                  <a:ea typeface="Roboto"/>
                  <a:cs typeface="Roboto"/>
                  <a:sym typeface="Roboto"/>
                </a:rPr>
                <a:t>1</a:t>
              </a:r>
              <a:endParaRPr sz="1900">
                <a:solidFill>
                  <a:srgbClr val="FFFFFF"/>
                </a:solidFill>
              </a:endParaRPr>
            </a:p>
          </p:txBody>
        </p:sp>
      </p:grpSp>
      <p:grpSp>
        <p:nvGrpSpPr>
          <p:cNvPr id="259" name="Google Shape;259;p28"/>
          <p:cNvGrpSpPr/>
          <p:nvPr/>
        </p:nvGrpSpPr>
        <p:grpSpPr>
          <a:xfrm>
            <a:off x="275799" y="3226786"/>
            <a:ext cx="4763567" cy="2746731"/>
            <a:chOff x="605005" y="1424245"/>
            <a:chExt cx="3572229" cy="2060100"/>
          </a:xfrm>
        </p:grpSpPr>
        <p:sp>
          <p:nvSpPr>
            <p:cNvPr id="260" name="Google Shape;260;p28"/>
            <p:cNvSpPr txBox="1"/>
            <p:nvPr/>
          </p:nvSpPr>
          <p:spPr>
            <a:xfrm>
              <a:off x="605005" y="1424245"/>
              <a:ext cx="2534400" cy="2060100"/>
            </a:xfrm>
            <a:prstGeom prst="rect">
              <a:avLst/>
            </a:prstGeom>
            <a:noFill/>
            <a:ln>
              <a:noFill/>
            </a:ln>
          </p:spPr>
          <p:txBody>
            <a:bodyPr anchorCtr="0" anchor="ctr" bIns="121900" lIns="121900" spcFirstLastPara="1" rIns="121900" wrap="square" tIns="121900">
              <a:noAutofit/>
            </a:bodyPr>
            <a:lstStyle/>
            <a:p>
              <a:pPr indent="0" lvl="0" marL="114300" rtl="0" algn="l">
                <a:spcBef>
                  <a:spcPts val="0"/>
                </a:spcBef>
                <a:spcAft>
                  <a:spcPts val="0"/>
                </a:spcAft>
                <a:buNone/>
              </a:pPr>
              <a:r>
                <a:rPr b="1" lang="en-GB" sz="1600">
                  <a:solidFill>
                    <a:srgbClr val="7F2090"/>
                  </a:solidFill>
                  <a:latin typeface="Calibri"/>
                  <a:ea typeface="Calibri"/>
                  <a:cs typeface="Calibri"/>
                  <a:sym typeface="Calibri"/>
                </a:rPr>
                <a:t>Tier 0 </a:t>
              </a:r>
              <a:endParaRPr b="1" sz="1600">
                <a:solidFill>
                  <a:srgbClr val="7F2090"/>
                </a:solidFill>
                <a:latin typeface="Calibri"/>
                <a:ea typeface="Calibri"/>
                <a:cs typeface="Calibri"/>
                <a:sym typeface="Calibri"/>
              </a:endParaRPr>
            </a:p>
            <a:p>
              <a:pPr indent="0" lvl="0" marL="114300" rtl="0" algn="l">
                <a:spcBef>
                  <a:spcPts val="0"/>
                </a:spcBef>
                <a:spcAft>
                  <a:spcPts val="0"/>
                </a:spcAft>
                <a:buNone/>
              </a:pPr>
              <a:r>
                <a:rPr b="1" lang="en-GB" sz="1600">
                  <a:latin typeface="Calibri"/>
                  <a:ea typeface="Calibri"/>
                  <a:cs typeface="Calibri"/>
                  <a:sym typeface="Calibri"/>
                </a:rPr>
                <a:t>Self-help / user</a:t>
              </a:r>
              <a:r>
                <a:rPr b="1" lang="en-GB" sz="1200">
                  <a:latin typeface="Calibri"/>
                  <a:ea typeface="Calibri"/>
                  <a:cs typeface="Calibri"/>
                  <a:sym typeface="Calibri"/>
                </a:rPr>
                <a:t>*</a:t>
              </a:r>
              <a:r>
                <a:rPr b="1" lang="en-GB" sz="1600">
                  <a:latin typeface="Calibri"/>
                  <a:ea typeface="Calibri"/>
                  <a:cs typeface="Calibri"/>
                  <a:sym typeface="Calibri"/>
                </a:rPr>
                <a:t>-retrieved information</a:t>
              </a:r>
              <a:endParaRPr b="1" sz="1600">
                <a:latin typeface="Calibri"/>
                <a:ea typeface="Calibri"/>
                <a:cs typeface="Calibri"/>
                <a:sym typeface="Calibri"/>
              </a:endParaRPr>
            </a:p>
            <a:p>
              <a:pPr indent="-190500" lvl="0" marL="355600" rtl="0" algn="l">
                <a:spcBef>
                  <a:spcPts val="800"/>
                </a:spcBef>
                <a:spcAft>
                  <a:spcPts val="0"/>
                </a:spcAft>
                <a:buSzPts val="1200"/>
                <a:buFont typeface="Calibri"/>
                <a:buChar char="●"/>
              </a:pPr>
              <a:r>
                <a:rPr lang="en-GB" sz="1200">
                  <a:latin typeface="Calibri"/>
                  <a:ea typeface="Calibri"/>
                  <a:cs typeface="Calibri"/>
                  <a:sym typeface="Calibri"/>
                </a:rPr>
                <a:t>i4Trust Community Portal, FAQs, tech info, blog post, training materials, guidelines, manuals, search functionalities.</a:t>
              </a:r>
              <a:endParaRPr sz="1200">
                <a:latin typeface="Calibri"/>
                <a:ea typeface="Calibri"/>
                <a:cs typeface="Calibri"/>
                <a:sym typeface="Calibri"/>
              </a:endParaRPr>
            </a:p>
            <a:p>
              <a:pPr indent="-190500" lvl="0" marL="355600" rtl="0" algn="l">
                <a:spcBef>
                  <a:spcPts val="0"/>
                </a:spcBef>
                <a:spcAft>
                  <a:spcPts val="0"/>
                </a:spcAft>
                <a:buSzPts val="1200"/>
                <a:buFont typeface="Calibri"/>
                <a:buChar char="●"/>
              </a:pPr>
              <a:r>
                <a:rPr lang="en-GB" sz="1200">
                  <a:latin typeface="Calibri"/>
                  <a:ea typeface="Calibri"/>
                  <a:cs typeface="Calibri"/>
                  <a:sym typeface="Calibri"/>
                </a:rPr>
                <a:t>Q&amp;A chat, user forums and webinars.</a:t>
              </a:r>
              <a:endParaRPr sz="1200">
                <a:latin typeface="Calibri"/>
                <a:ea typeface="Calibri"/>
                <a:cs typeface="Calibri"/>
                <a:sym typeface="Calibri"/>
              </a:endParaRPr>
            </a:p>
            <a:p>
              <a:pPr indent="-190500" lvl="0" marL="355600" rtl="0" algn="l">
                <a:lnSpc>
                  <a:spcPct val="100000"/>
                </a:lnSpc>
                <a:spcBef>
                  <a:spcPts val="0"/>
                </a:spcBef>
                <a:spcAft>
                  <a:spcPts val="0"/>
                </a:spcAft>
                <a:buClr>
                  <a:schemeClr val="dk1"/>
                </a:buClr>
                <a:buSzPts val="1200"/>
                <a:buFont typeface="Calibri"/>
                <a:buChar char="●"/>
              </a:pPr>
              <a:r>
                <a:rPr lang="en-GB" sz="1200">
                  <a:solidFill>
                    <a:schemeClr val="dk1"/>
                  </a:solidFill>
                  <a:latin typeface="Calibri"/>
                  <a:ea typeface="Calibri"/>
                  <a:cs typeface="Calibri"/>
                  <a:sym typeface="Calibri"/>
                </a:rPr>
                <a:t>Community management, tech and marketing resources</a:t>
              </a:r>
              <a:r>
                <a:rPr lang="en-GB" sz="1200">
                  <a:latin typeface="Calibri"/>
                  <a:ea typeface="Calibri"/>
                  <a:cs typeface="Calibri"/>
                  <a:sym typeface="Calibri"/>
                </a:rPr>
                <a:t>.</a:t>
              </a:r>
              <a:endParaRPr sz="1200">
                <a:latin typeface="Calibri"/>
                <a:ea typeface="Calibri"/>
                <a:cs typeface="Calibri"/>
                <a:sym typeface="Calibri"/>
              </a:endParaRPr>
            </a:p>
            <a:p>
              <a:pPr indent="0" lvl="0" marL="0" rtl="0" algn="l">
                <a:lnSpc>
                  <a:spcPct val="100000"/>
                </a:lnSpc>
                <a:spcBef>
                  <a:spcPts val="0"/>
                </a:spcBef>
                <a:spcAft>
                  <a:spcPts val="0"/>
                </a:spcAft>
                <a:buNone/>
              </a:pPr>
              <a:r>
                <a:t/>
              </a:r>
              <a:endParaRPr sz="1200">
                <a:latin typeface="Calibri"/>
                <a:ea typeface="Calibri"/>
                <a:cs typeface="Calibri"/>
                <a:sym typeface="Calibri"/>
              </a:endParaRPr>
            </a:p>
          </p:txBody>
        </p:sp>
        <p:cxnSp>
          <p:nvCxnSpPr>
            <p:cNvPr id="261" name="Google Shape;261;p28"/>
            <p:cNvCxnSpPr/>
            <p:nvPr/>
          </p:nvCxnSpPr>
          <p:spPr>
            <a:xfrm rot="10800000">
              <a:off x="3046834" y="2215329"/>
              <a:ext cx="1130400" cy="0"/>
            </a:xfrm>
            <a:prstGeom prst="straightConnector1">
              <a:avLst/>
            </a:prstGeom>
            <a:noFill/>
            <a:ln cap="flat" cmpd="sng" w="9525">
              <a:solidFill>
                <a:srgbClr val="C2C2C2"/>
              </a:solidFill>
              <a:prstDash val="solid"/>
              <a:round/>
              <a:headEnd len="sm" w="sm" type="none"/>
              <a:tailEnd len="sm" w="sm" type="none"/>
            </a:ln>
          </p:spPr>
        </p:cxnSp>
        <p:sp>
          <p:nvSpPr>
            <p:cNvPr id="262" name="Google Shape;262;p28"/>
            <p:cNvSpPr/>
            <p:nvPr/>
          </p:nvSpPr>
          <p:spPr>
            <a:xfrm>
              <a:off x="3020371" y="2111851"/>
              <a:ext cx="198600" cy="198300"/>
            </a:xfrm>
            <a:prstGeom prst="ellipse">
              <a:avLst/>
            </a:prstGeom>
            <a:solidFill>
              <a:srgbClr val="701C7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3" name="Google Shape;263;p28"/>
            <p:cNvSpPr txBox="1"/>
            <p:nvPr/>
          </p:nvSpPr>
          <p:spPr>
            <a:xfrm>
              <a:off x="2995927" y="2051434"/>
              <a:ext cx="247500" cy="3129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2100"/>
                </a:spcAft>
                <a:buNone/>
              </a:pPr>
              <a:r>
                <a:rPr lang="en-GB" sz="1100">
                  <a:solidFill>
                    <a:srgbClr val="FFFFFF"/>
                  </a:solidFill>
                  <a:latin typeface="Roboto"/>
                  <a:ea typeface="Roboto"/>
                  <a:cs typeface="Roboto"/>
                  <a:sym typeface="Roboto"/>
                </a:rPr>
                <a:t>0</a:t>
              </a:r>
              <a:endParaRPr sz="1900">
                <a:solidFill>
                  <a:srgbClr val="FFFFFF"/>
                </a:solidFill>
              </a:endParaRPr>
            </a:p>
          </p:txBody>
        </p:sp>
      </p:grpSp>
      <p:grpSp>
        <p:nvGrpSpPr>
          <p:cNvPr id="264" name="Google Shape;264;p28"/>
          <p:cNvGrpSpPr/>
          <p:nvPr/>
        </p:nvGrpSpPr>
        <p:grpSpPr>
          <a:xfrm flipH="1">
            <a:off x="6349108" y="1666495"/>
            <a:ext cx="5475455" cy="1396365"/>
            <a:chOff x="481949" y="2141420"/>
            <a:chExt cx="4106078" cy="1047300"/>
          </a:xfrm>
        </p:grpSpPr>
        <p:sp>
          <p:nvSpPr>
            <p:cNvPr id="265" name="Google Shape;265;p28"/>
            <p:cNvSpPr txBox="1"/>
            <p:nvPr/>
          </p:nvSpPr>
          <p:spPr>
            <a:xfrm>
              <a:off x="481949" y="2141420"/>
              <a:ext cx="2605200" cy="10473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b="1" lang="en-GB" sz="1600">
                  <a:solidFill>
                    <a:srgbClr val="7F2090"/>
                  </a:solidFill>
                  <a:latin typeface="Calibri"/>
                  <a:ea typeface="Calibri"/>
                  <a:cs typeface="Calibri"/>
                  <a:sym typeface="Calibri"/>
                </a:rPr>
                <a:t>Tier 3</a:t>
              </a:r>
              <a:endParaRPr b="1" sz="1600">
                <a:solidFill>
                  <a:srgbClr val="7F2090"/>
                </a:solidFill>
                <a:latin typeface="Calibri"/>
                <a:ea typeface="Calibri"/>
                <a:cs typeface="Calibri"/>
                <a:sym typeface="Calibri"/>
              </a:endParaRPr>
            </a:p>
            <a:p>
              <a:pPr indent="0" lvl="0" marL="0" rtl="0" algn="just">
                <a:lnSpc>
                  <a:spcPct val="100000"/>
                </a:lnSpc>
                <a:spcBef>
                  <a:spcPts val="0"/>
                </a:spcBef>
                <a:spcAft>
                  <a:spcPts val="0"/>
                </a:spcAft>
                <a:buNone/>
              </a:pPr>
              <a:r>
                <a:rPr b="1" lang="en-GB" sz="1600">
                  <a:solidFill>
                    <a:schemeClr val="dk1"/>
                  </a:solidFill>
                  <a:latin typeface="Calibri"/>
                  <a:ea typeface="Calibri"/>
                  <a:cs typeface="Calibri"/>
                  <a:sym typeface="Calibri"/>
                </a:rPr>
                <a:t>Expert service support</a:t>
              </a:r>
              <a:endParaRPr b="1" sz="1200">
                <a:latin typeface="Calibri"/>
                <a:ea typeface="Calibri"/>
                <a:cs typeface="Calibri"/>
                <a:sym typeface="Calibri"/>
              </a:endParaRPr>
            </a:p>
            <a:p>
              <a:pPr indent="-381000" lvl="0" marL="609600" rtl="0" algn="just">
                <a:lnSpc>
                  <a:spcPct val="115000"/>
                </a:lnSpc>
                <a:spcBef>
                  <a:spcPts val="800"/>
                </a:spcBef>
                <a:spcAft>
                  <a:spcPts val="0"/>
                </a:spcAft>
                <a:buClr>
                  <a:schemeClr val="dk1"/>
                </a:buClr>
                <a:buSzPts val="1200"/>
                <a:buFont typeface="Calibri"/>
                <a:buChar char="●"/>
              </a:pPr>
              <a:r>
                <a:rPr lang="en-GB" sz="1100">
                  <a:solidFill>
                    <a:schemeClr val="dk1"/>
                  </a:solidFill>
                  <a:latin typeface="Inter"/>
                  <a:ea typeface="Inter"/>
                  <a:cs typeface="Inter"/>
                  <a:sym typeface="Inter"/>
                </a:rPr>
                <a:t>Specialists provided by i4Trust core partners will solve requests which couldn’t be handled in previous Tiers.</a:t>
              </a:r>
              <a:endParaRPr sz="1200">
                <a:solidFill>
                  <a:schemeClr val="dk1"/>
                </a:solidFill>
                <a:latin typeface="Calibri"/>
                <a:ea typeface="Calibri"/>
                <a:cs typeface="Calibri"/>
                <a:sym typeface="Calibri"/>
              </a:endParaRPr>
            </a:p>
            <a:p>
              <a:pPr indent="0" lvl="0" marL="0" rtl="0" algn="l">
                <a:spcBef>
                  <a:spcPts val="600"/>
                </a:spcBef>
                <a:spcAft>
                  <a:spcPts val="2100"/>
                </a:spcAft>
                <a:buNone/>
              </a:pPr>
              <a:r>
                <a:t/>
              </a:r>
              <a:endParaRPr sz="1200">
                <a:solidFill>
                  <a:schemeClr val="dk1"/>
                </a:solidFill>
                <a:latin typeface="Calibri"/>
                <a:ea typeface="Calibri"/>
                <a:cs typeface="Calibri"/>
                <a:sym typeface="Calibri"/>
              </a:endParaRPr>
            </a:p>
          </p:txBody>
        </p:sp>
        <p:cxnSp>
          <p:nvCxnSpPr>
            <p:cNvPr id="266" name="Google Shape;266;p28"/>
            <p:cNvCxnSpPr>
              <a:endCxn id="267" idx="1"/>
            </p:cNvCxnSpPr>
            <p:nvPr/>
          </p:nvCxnSpPr>
          <p:spPr>
            <a:xfrm rot="10800000">
              <a:off x="3148327" y="2360284"/>
              <a:ext cx="1439700" cy="7500"/>
            </a:xfrm>
            <a:prstGeom prst="straightConnector1">
              <a:avLst/>
            </a:prstGeom>
            <a:noFill/>
            <a:ln cap="flat" cmpd="sng" w="9525">
              <a:solidFill>
                <a:srgbClr val="C2C2C2"/>
              </a:solidFill>
              <a:prstDash val="solid"/>
              <a:round/>
              <a:headEnd len="sm" w="sm" type="none"/>
              <a:tailEnd len="sm" w="sm" type="none"/>
            </a:ln>
          </p:spPr>
        </p:cxnSp>
        <p:sp>
          <p:nvSpPr>
            <p:cNvPr id="268" name="Google Shape;268;p28"/>
            <p:cNvSpPr/>
            <p:nvPr/>
          </p:nvSpPr>
          <p:spPr>
            <a:xfrm>
              <a:off x="3172771" y="2264251"/>
              <a:ext cx="198600" cy="198300"/>
            </a:xfrm>
            <a:prstGeom prst="ellipse">
              <a:avLst/>
            </a:prstGeom>
            <a:solidFill>
              <a:srgbClr val="701C7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7" name="Google Shape;267;p28"/>
            <p:cNvSpPr txBox="1"/>
            <p:nvPr/>
          </p:nvSpPr>
          <p:spPr>
            <a:xfrm>
              <a:off x="3148327" y="2203834"/>
              <a:ext cx="247500" cy="3129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2100"/>
                </a:spcAft>
                <a:buNone/>
              </a:pPr>
              <a:r>
                <a:rPr lang="en-GB" sz="1100">
                  <a:solidFill>
                    <a:srgbClr val="FFFFFF"/>
                  </a:solidFill>
                  <a:latin typeface="Roboto"/>
                  <a:ea typeface="Roboto"/>
                  <a:cs typeface="Roboto"/>
                  <a:sym typeface="Roboto"/>
                </a:rPr>
                <a:t>3</a:t>
              </a:r>
              <a:endParaRPr sz="1900">
                <a:solidFill>
                  <a:srgbClr val="FFFFFF"/>
                </a:solidFill>
              </a:endParaRPr>
            </a:p>
          </p:txBody>
        </p:sp>
      </p:grpSp>
      <p:grpSp>
        <p:nvGrpSpPr>
          <p:cNvPr id="269" name="Google Shape;269;p28"/>
          <p:cNvGrpSpPr/>
          <p:nvPr/>
        </p:nvGrpSpPr>
        <p:grpSpPr>
          <a:xfrm>
            <a:off x="3655349" y="1261041"/>
            <a:ext cx="4679408" cy="4336093"/>
            <a:chOff x="3217473" y="1225350"/>
            <a:chExt cx="3118150" cy="3159727"/>
          </a:xfrm>
        </p:grpSpPr>
        <p:sp>
          <p:nvSpPr>
            <p:cNvPr id="270" name="Google Shape;270;p28"/>
            <p:cNvSpPr/>
            <p:nvPr/>
          </p:nvSpPr>
          <p:spPr>
            <a:xfrm>
              <a:off x="3579175" y="2711400"/>
              <a:ext cx="2396410" cy="971161"/>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271" name="Google Shape;271;p28"/>
            <p:cNvSpPr/>
            <p:nvPr/>
          </p:nvSpPr>
          <p:spPr>
            <a:xfrm>
              <a:off x="3730755" y="2527208"/>
              <a:ext cx="2079127" cy="837209"/>
            </a:xfrm>
            <a:custGeom>
              <a:rect b="b" l="l" r="r" t="t"/>
              <a:pathLst>
                <a:path extrusionOk="0" h="16300" w="49248">
                  <a:moveTo>
                    <a:pt x="0" y="7554"/>
                  </a:moveTo>
                  <a:lnTo>
                    <a:pt x="24649" y="16300"/>
                  </a:lnTo>
                  <a:lnTo>
                    <a:pt x="49248" y="7604"/>
                  </a:lnTo>
                  <a:lnTo>
                    <a:pt x="24599" y="0"/>
                  </a:lnTo>
                  <a:close/>
                </a:path>
              </a:pathLst>
            </a:custGeom>
            <a:solidFill>
              <a:srgbClr val="D9D9D9"/>
            </a:solidFill>
            <a:ln>
              <a:noFill/>
            </a:ln>
          </p:spPr>
        </p:sp>
        <p:sp>
          <p:nvSpPr>
            <p:cNvPr id="272" name="Google Shape;272;p28"/>
            <p:cNvSpPr/>
            <p:nvPr/>
          </p:nvSpPr>
          <p:spPr>
            <a:xfrm>
              <a:off x="3946479" y="2252239"/>
              <a:ext cx="1647477" cy="663383"/>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273" name="Google Shape;273;p28"/>
            <p:cNvSpPr/>
            <p:nvPr/>
          </p:nvSpPr>
          <p:spPr>
            <a:xfrm>
              <a:off x="4265445" y="1828277"/>
              <a:ext cx="1014014" cy="416547"/>
            </a:xfrm>
            <a:custGeom>
              <a:rect b="b" l="l" r="r" t="t"/>
              <a:pathLst>
                <a:path extrusionOk="0" h="8150" w="24053">
                  <a:moveTo>
                    <a:pt x="0" y="3827"/>
                  </a:moveTo>
                  <a:lnTo>
                    <a:pt x="11976" y="8150"/>
                  </a:lnTo>
                  <a:lnTo>
                    <a:pt x="24053" y="3827"/>
                  </a:lnTo>
                  <a:lnTo>
                    <a:pt x="12126" y="0"/>
                  </a:lnTo>
                  <a:close/>
                </a:path>
              </a:pathLst>
            </a:custGeom>
            <a:solidFill>
              <a:srgbClr val="D9D9D9"/>
            </a:solidFill>
            <a:ln>
              <a:noFill/>
            </a:ln>
          </p:spPr>
        </p:sp>
        <p:sp>
          <p:nvSpPr>
            <p:cNvPr id="274" name="Google Shape;274;p28"/>
            <p:cNvSpPr/>
            <p:nvPr/>
          </p:nvSpPr>
          <p:spPr>
            <a:xfrm>
              <a:off x="3217473" y="3154705"/>
              <a:ext cx="1559116" cy="1230372"/>
            </a:xfrm>
            <a:custGeom>
              <a:rect b="b" l="l" r="r" t="t"/>
              <a:pathLst>
                <a:path extrusionOk="0" h="20822" w="31954">
                  <a:moveTo>
                    <a:pt x="7355" y="0"/>
                  </a:moveTo>
                  <a:lnTo>
                    <a:pt x="31954" y="8796"/>
                  </a:lnTo>
                  <a:lnTo>
                    <a:pt x="31954" y="20822"/>
                  </a:lnTo>
                  <a:lnTo>
                    <a:pt x="0" y="8895"/>
                  </a:lnTo>
                  <a:close/>
                </a:path>
              </a:pathLst>
            </a:custGeom>
            <a:solidFill>
              <a:srgbClr val="551561"/>
            </a:solidFill>
            <a:ln>
              <a:noFill/>
            </a:ln>
          </p:spPr>
        </p:sp>
        <p:sp>
          <p:nvSpPr>
            <p:cNvPr id="275" name="Google Shape;275;p28"/>
            <p:cNvSpPr/>
            <p:nvPr/>
          </p:nvSpPr>
          <p:spPr>
            <a:xfrm>
              <a:off x="3790596" y="2554725"/>
              <a:ext cx="982143" cy="653205"/>
            </a:xfrm>
            <a:custGeom>
              <a:rect b="b" l="l" r="r" t="t"/>
              <a:pathLst>
                <a:path extrusionOk="0" h="12771" w="23257">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276" name="Google Shape;276;p28"/>
            <p:cNvSpPr/>
            <p:nvPr/>
          </p:nvSpPr>
          <p:spPr>
            <a:xfrm flipH="1">
              <a:off x="4770690" y="2554725"/>
              <a:ext cx="982143" cy="653205"/>
            </a:xfrm>
            <a:custGeom>
              <a:rect b="b" l="l" r="r" t="t"/>
              <a:pathLst>
                <a:path extrusionOk="0" h="12771" w="23257">
                  <a:moveTo>
                    <a:pt x="3727" y="0"/>
                  </a:moveTo>
                  <a:lnTo>
                    <a:pt x="0" y="4522"/>
                  </a:lnTo>
                  <a:lnTo>
                    <a:pt x="23257" y="12771"/>
                  </a:lnTo>
                  <a:lnTo>
                    <a:pt x="23257" y="7056"/>
                  </a:lnTo>
                  <a:close/>
                </a:path>
              </a:pathLst>
            </a:custGeom>
            <a:solidFill>
              <a:srgbClr val="F4B400"/>
            </a:solidFill>
            <a:ln>
              <a:noFill/>
            </a:ln>
          </p:spPr>
        </p:sp>
        <p:sp>
          <p:nvSpPr>
            <p:cNvPr id="277" name="Google Shape;277;p28"/>
            <p:cNvSpPr/>
            <p:nvPr/>
          </p:nvSpPr>
          <p:spPr>
            <a:xfrm>
              <a:off x="4002555" y="2023456"/>
              <a:ext cx="770191" cy="721896"/>
            </a:xfrm>
            <a:custGeom>
              <a:rect b="b" l="l" r="r" t="t"/>
              <a:pathLst>
                <a:path extrusionOk="0" h="14114" w="18238">
                  <a:moveTo>
                    <a:pt x="6262" y="0"/>
                  </a:moveTo>
                  <a:lnTo>
                    <a:pt x="18238" y="4324"/>
                  </a:lnTo>
                  <a:lnTo>
                    <a:pt x="18238" y="14114"/>
                  </a:lnTo>
                  <a:lnTo>
                    <a:pt x="0" y="7554"/>
                  </a:lnTo>
                  <a:close/>
                </a:path>
              </a:pathLst>
            </a:custGeom>
            <a:solidFill>
              <a:srgbClr val="551561"/>
            </a:solidFill>
            <a:ln>
              <a:noFill/>
            </a:ln>
          </p:spPr>
        </p:sp>
        <p:sp>
          <p:nvSpPr>
            <p:cNvPr id="278" name="Google Shape;278;p28"/>
            <p:cNvSpPr/>
            <p:nvPr/>
          </p:nvSpPr>
          <p:spPr>
            <a:xfrm flipH="1">
              <a:off x="4770683" y="2023456"/>
              <a:ext cx="770191" cy="721896"/>
            </a:xfrm>
            <a:custGeom>
              <a:rect b="b" l="l" r="r" t="t"/>
              <a:pathLst>
                <a:path extrusionOk="0" h="14114" w="18238">
                  <a:moveTo>
                    <a:pt x="6262" y="0"/>
                  </a:moveTo>
                  <a:lnTo>
                    <a:pt x="18238" y="4324"/>
                  </a:lnTo>
                  <a:lnTo>
                    <a:pt x="18238" y="14114"/>
                  </a:lnTo>
                  <a:lnTo>
                    <a:pt x="0" y="7554"/>
                  </a:lnTo>
                  <a:close/>
                </a:path>
              </a:pathLst>
            </a:custGeom>
            <a:solidFill>
              <a:srgbClr val="761E86"/>
            </a:solidFill>
            <a:ln>
              <a:noFill/>
            </a:ln>
          </p:spPr>
        </p:sp>
        <p:sp>
          <p:nvSpPr>
            <p:cNvPr id="279" name="Google Shape;279;p28"/>
            <p:cNvSpPr/>
            <p:nvPr/>
          </p:nvSpPr>
          <p:spPr>
            <a:xfrm>
              <a:off x="4323640" y="1225350"/>
              <a:ext cx="449116" cy="854010"/>
            </a:xfrm>
            <a:custGeom>
              <a:rect b="b" l="l" r="r" t="t"/>
              <a:pathLst>
                <a:path extrusionOk="0" h="16697" w="10635">
                  <a:moveTo>
                    <a:pt x="10635" y="0"/>
                  </a:moveTo>
                  <a:lnTo>
                    <a:pt x="0" y="12722"/>
                  </a:lnTo>
                  <a:lnTo>
                    <a:pt x="10635" y="16697"/>
                  </a:lnTo>
                  <a:close/>
                </a:path>
              </a:pathLst>
            </a:custGeom>
            <a:solidFill>
              <a:srgbClr val="551561"/>
            </a:solidFill>
            <a:ln>
              <a:noFill/>
            </a:ln>
          </p:spPr>
        </p:sp>
        <p:sp>
          <p:nvSpPr>
            <p:cNvPr id="280" name="Google Shape;280;p28"/>
            <p:cNvSpPr/>
            <p:nvPr/>
          </p:nvSpPr>
          <p:spPr>
            <a:xfrm flipH="1">
              <a:off x="4770673" y="1225350"/>
              <a:ext cx="449116" cy="854010"/>
            </a:xfrm>
            <a:custGeom>
              <a:rect b="b" l="l" r="r" t="t"/>
              <a:pathLst>
                <a:path extrusionOk="0" h="16697" w="10635">
                  <a:moveTo>
                    <a:pt x="10635" y="0"/>
                  </a:moveTo>
                  <a:lnTo>
                    <a:pt x="0" y="12722"/>
                  </a:lnTo>
                  <a:lnTo>
                    <a:pt x="10635" y="16697"/>
                  </a:lnTo>
                  <a:close/>
                </a:path>
              </a:pathLst>
            </a:custGeom>
            <a:solidFill>
              <a:srgbClr val="701C7F"/>
            </a:solidFill>
            <a:ln>
              <a:noFill/>
            </a:ln>
          </p:spPr>
        </p:sp>
        <p:sp>
          <p:nvSpPr>
            <p:cNvPr id="281" name="Google Shape;281;p28"/>
            <p:cNvSpPr/>
            <p:nvPr/>
          </p:nvSpPr>
          <p:spPr>
            <a:xfrm>
              <a:off x="3636034" y="2553603"/>
              <a:ext cx="1136642" cy="946913"/>
            </a:xfrm>
            <a:custGeom>
              <a:rect b="b" l="l" r="r" t="t"/>
              <a:pathLst>
                <a:path extrusionOk="0" h="46623" w="65016">
                  <a:moveTo>
                    <a:pt x="17858" y="0"/>
                  </a:moveTo>
                  <a:lnTo>
                    <a:pt x="0" y="22135"/>
                  </a:lnTo>
                  <a:lnTo>
                    <a:pt x="65016" y="46623"/>
                  </a:lnTo>
                  <a:lnTo>
                    <a:pt x="65016" y="17537"/>
                  </a:lnTo>
                  <a:close/>
                </a:path>
              </a:pathLst>
            </a:custGeom>
            <a:solidFill>
              <a:srgbClr val="551561"/>
            </a:solidFill>
            <a:ln>
              <a:noFill/>
            </a:ln>
          </p:spPr>
        </p:sp>
        <p:sp>
          <p:nvSpPr>
            <p:cNvPr id="282" name="Google Shape;282;p28"/>
            <p:cNvSpPr/>
            <p:nvPr/>
          </p:nvSpPr>
          <p:spPr>
            <a:xfrm flipH="1">
              <a:off x="4770657" y="2555106"/>
              <a:ext cx="1136642" cy="946913"/>
            </a:xfrm>
            <a:custGeom>
              <a:rect b="b" l="l" r="r" t="t"/>
              <a:pathLst>
                <a:path extrusionOk="0" h="46623" w="65016">
                  <a:moveTo>
                    <a:pt x="17858" y="0"/>
                  </a:moveTo>
                  <a:lnTo>
                    <a:pt x="0" y="22135"/>
                  </a:lnTo>
                  <a:lnTo>
                    <a:pt x="65016" y="46623"/>
                  </a:lnTo>
                  <a:lnTo>
                    <a:pt x="65016" y="17537"/>
                  </a:lnTo>
                  <a:close/>
                </a:path>
              </a:pathLst>
            </a:custGeom>
            <a:solidFill>
              <a:srgbClr val="7F2090"/>
            </a:solidFill>
            <a:ln>
              <a:noFill/>
            </a:ln>
          </p:spPr>
        </p:sp>
        <p:sp>
          <p:nvSpPr>
            <p:cNvPr id="283" name="Google Shape;283;p28"/>
            <p:cNvSpPr/>
            <p:nvPr/>
          </p:nvSpPr>
          <p:spPr>
            <a:xfrm flipH="1">
              <a:off x="4776508" y="3154705"/>
              <a:ext cx="1559116" cy="1230372"/>
            </a:xfrm>
            <a:custGeom>
              <a:rect b="b" l="l" r="r" t="t"/>
              <a:pathLst>
                <a:path extrusionOk="0" h="20822" w="31954">
                  <a:moveTo>
                    <a:pt x="7355" y="0"/>
                  </a:moveTo>
                  <a:lnTo>
                    <a:pt x="31954" y="8796"/>
                  </a:lnTo>
                  <a:lnTo>
                    <a:pt x="31954" y="20822"/>
                  </a:lnTo>
                  <a:lnTo>
                    <a:pt x="0" y="8895"/>
                  </a:lnTo>
                  <a:close/>
                </a:path>
              </a:pathLst>
            </a:custGeom>
            <a:solidFill>
              <a:srgbClr val="9225A5"/>
            </a:solidFill>
            <a:ln>
              <a:noFill/>
            </a:ln>
          </p:spPr>
        </p:sp>
      </p:grpSp>
      <p:grpSp>
        <p:nvGrpSpPr>
          <p:cNvPr id="284" name="Google Shape;284;p28"/>
          <p:cNvGrpSpPr/>
          <p:nvPr/>
        </p:nvGrpSpPr>
        <p:grpSpPr>
          <a:xfrm>
            <a:off x="406450" y="1520300"/>
            <a:ext cx="4588387" cy="1564761"/>
            <a:chOff x="702981" y="1398490"/>
            <a:chExt cx="3440860" cy="1173600"/>
          </a:xfrm>
        </p:grpSpPr>
        <p:sp>
          <p:nvSpPr>
            <p:cNvPr id="285" name="Google Shape;285;p28"/>
            <p:cNvSpPr txBox="1"/>
            <p:nvPr/>
          </p:nvSpPr>
          <p:spPr>
            <a:xfrm>
              <a:off x="702981" y="1398490"/>
              <a:ext cx="2516100" cy="11736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b="1" lang="en-GB" sz="1600">
                  <a:solidFill>
                    <a:srgbClr val="7F2090"/>
                  </a:solidFill>
                  <a:latin typeface="Calibri"/>
                  <a:ea typeface="Calibri"/>
                  <a:cs typeface="Calibri"/>
                  <a:sym typeface="Calibri"/>
                </a:rPr>
                <a:t>Tier 2</a:t>
              </a:r>
              <a:r>
                <a:rPr b="1" lang="en-GB" sz="1600">
                  <a:latin typeface="Calibri"/>
                  <a:ea typeface="Calibri"/>
                  <a:cs typeface="Calibri"/>
                  <a:sym typeface="Calibri"/>
                </a:rPr>
                <a:t> </a:t>
              </a:r>
              <a:endParaRPr b="1" sz="1600">
                <a:latin typeface="Calibri"/>
                <a:ea typeface="Calibri"/>
                <a:cs typeface="Calibri"/>
                <a:sym typeface="Calibri"/>
              </a:endParaRPr>
            </a:p>
            <a:p>
              <a:pPr indent="0" lvl="0" marL="0" rtl="0" algn="l">
                <a:spcBef>
                  <a:spcPts val="0"/>
                </a:spcBef>
                <a:spcAft>
                  <a:spcPts val="0"/>
                </a:spcAft>
                <a:buNone/>
              </a:pPr>
              <a:r>
                <a:rPr b="1" lang="en-GB" sz="1600">
                  <a:latin typeface="Calibri"/>
                  <a:ea typeface="Calibri"/>
                  <a:cs typeface="Calibri"/>
                  <a:sym typeface="Calibri"/>
                </a:rPr>
                <a:t>In-depth business or technical support</a:t>
              </a:r>
              <a:endParaRPr b="1" sz="1600">
                <a:latin typeface="Calibri"/>
                <a:ea typeface="Calibri"/>
                <a:cs typeface="Calibri"/>
                <a:sym typeface="Calibri"/>
              </a:endParaRPr>
            </a:p>
            <a:p>
              <a:pPr indent="-203200" lvl="0" marL="241300" rtl="0" algn="l">
                <a:lnSpc>
                  <a:spcPct val="100000"/>
                </a:lnSpc>
                <a:spcBef>
                  <a:spcPts val="800"/>
                </a:spcBef>
                <a:spcAft>
                  <a:spcPts val="0"/>
                </a:spcAft>
                <a:buClr>
                  <a:schemeClr val="dk1"/>
                </a:buClr>
                <a:buSzPts val="1200"/>
                <a:buFont typeface="Calibri"/>
                <a:buChar char="●"/>
              </a:pPr>
              <a:r>
                <a:rPr lang="en-GB" sz="1200">
                  <a:latin typeface="Calibri"/>
                  <a:ea typeface="Calibri"/>
                  <a:cs typeface="Calibri"/>
                  <a:sym typeface="Calibri"/>
                </a:rPr>
                <a:t>Ambassadors will attend locally </a:t>
              </a:r>
              <a:r>
                <a:rPr lang="en-GB" sz="1200">
                  <a:latin typeface="Calibri"/>
                  <a:ea typeface="Calibri"/>
                  <a:cs typeface="Calibri"/>
                  <a:sym typeface="Calibri"/>
                </a:rPr>
                <a:t> business requests that cannot be handled by tier 1.</a:t>
              </a:r>
              <a:endParaRPr sz="1200">
                <a:latin typeface="Calibri"/>
                <a:ea typeface="Calibri"/>
                <a:cs typeface="Calibri"/>
                <a:sym typeface="Calibri"/>
              </a:endParaRPr>
            </a:p>
            <a:p>
              <a:pPr indent="-203200" lvl="0" marL="241300" rtl="0" algn="l">
                <a:lnSpc>
                  <a:spcPct val="100000"/>
                </a:lnSpc>
                <a:spcBef>
                  <a:spcPts val="0"/>
                </a:spcBef>
                <a:spcAft>
                  <a:spcPts val="0"/>
                </a:spcAft>
                <a:buClr>
                  <a:schemeClr val="dk1"/>
                </a:buClr>
                <a:buSzPts val="1200"/>
                <a:buFont typeface="Calibri"/>
                <a:buChar char="●"/>
              </a:pPr>
              <a:r>
                <a:rPr lang="en-GB" sz="1200">
                  <a:solidFill>
                    <a:schemeClr val="dk1"/>
                  </a:solidFill>
                  <a:latin typeface="Calibri"/>
                  <a:ea typeface="Calibri"/>
                  <a:cs typeface="Calibri"/>
                  <a:sym typeface="Calibri"/>
                </a:rPr>
                <a:t>LEBDS with deep knowledge of the i4Trust Data Sharing Enablers will attend locally </a:t>
              </a:r>
              <a:r>
                <a:rPr lang="en-GB" sz="1200">
                  <a:solidFill>
                    <a:schemeClr val="dk1"/>
                  </a:solidFill>
                  <a:latin typeface="Calibri"/>
                  <a:ea typeface="Calibri"/>
                  <a:cs typeface="Calibri"/>
                  <a:sym typeface="Calibri"/>
                </a:rPr>
                <a:t> tech issues  that cannot be handled by tier 1.</a:t>
              </a:r>
              <a:endParaRPr sz="1200">
                <a:latin typeface="Calibri"/>
                <a:ea typeface="Calibri"/>
                <a:cs typeface="Calibri"/>
                <a:sym typeface="Calibri"/>
              </a:endParaRPr>
            </a:p>
          </p:txBody>
        </p:sp>
        <p:cxnSp>
          <p:nvCxnSpPr>
            <p:cNvPr id="286" name="Google Shape;286;p28"/>
            <p:cNvCxnSpPr>
              <a:endCxn id="287" idx="3"/>
            </p:cNvCxnSpPr>
            <p:nvPr/>
          </p:nvCxnSpPr>
          <p:spPr>
            <a:xfrm flipH="1">
              <a:off x="3529141" y="2274490"/>
              <a:ext cx="614700" cy="9600"/>
            </a:xfrm>
            <a:prstGeom prst="straightConnector1">
              <a:avLst/>
            </a:prstGeom>
            <a:noFill/>
            <a:ln cap="flat" cmpd="sng" w="9525">
              <a:solidFill>
                <a:srgbClr val="C2C2C2"/>
              </a:solidFill>
              <a:prstDash val="solid"/>
              <a:round/>
              <a:headEnd len="sm" w="sm" type="none"/>
              <a:tailEnd len="sm" w="sm" type="none"/>
            </a:ln>
          </p:spPr>
        </p:cxnSp>
        <p:sp>
          <p:nvSpPr>
            <p:cNvPr id="288" name="Google Shape;288;p28"/>
            <p:cNvSpPr/>
            <p:nvPr/>
          </p:nvSpPr>
          <p:spPr>
            <a:xfrm>
              <a:off x="3306085" y="2188056"/>
              <a:ext cx="198600" cy="198300"/>
            </a:xfrm>
            <a:prstGeom prst="ellipse">
              <a:avLst/>
            </a:prstGeom>
            <a:solidFill>
              <a:srgbClr val="761E8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7" name="Google Shape;287;p28"/>
            <p:cNvSpPr txBox="1"/>
            <p:nvPr/>
          </p:nvSpPr>
          <p:spPr>
            <a:xfrm>
              <a:off x="3281641" y="2127640"/>
              <a:ext cx="247500" cy="3129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2100"/>
                </a:spcAft>
                <a:buNone/>
              </a:pPr>
              <a:r>
                <a:rPr lang="en-GB" sz="1100">
                  <a:solidFill>
                    <a:srgbClr val="FFFFFF"/>
                  </a:solidFill>
                  <a:latin typeface="Roboto"/>
                  <a:ea typeface="Roboto"/>
                  <a:cs typeface="Roboto"/>
                  <a:sym typeface="Roboto"/>
                </a:rPr>
                <a:t>2</a:t>
              </a:r>
              <a:endParaRPr sz="1900">
                <a:solidFill>
                  <a:srgbClr val="FFFFFF"/>
                </a:solidFill>
              </a:endParaRPr>
            </a:p>
          </p:txBody>
        </p:sp>
      </p:grpSp>
      <p:sp>
        <p:nvSpPr>
          <p:cNvPr id="289" name="Google Shape;289;p28"/>
          <p:cNvSpPr txBox="1"/>
          <p:nvPr/>
        </p:nvSpPr>
        <p:spPr>
          <a:xfrm rot="-1301289">
            <a:off x="6608683" y="4404219"/>
            <a:ext cx="986323" cy="538759"/>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n-GB" sz="1900">
                <a:solidFill>
                  <a:srgbClr val="FFFFFF"/>
                </a:solidFill>
              </a:rPr>
              <a:t>Tier 0</a:t>
            </a:r>
            <a:endParaRPr b="1" sz="1900">
              <a:solidFill>
                <a:srgbClr val="FFFFFF"/>
              </a:solidFill>
            </a:endParaRPr>
          </a:p>
        </p:txBody>
      </p:sp>
      <p:sp>
        <p:nvSpPr>
          <p:cNvPr id="290" name="Google Shape;290;p28"/>
          <p:cNvSpPr txBox="1"/>
          <p:nvPr/>
        </p:nvSpPr>
        <p:spPr>
          <a:xfrm rot="-1301289">
            <a:off x="6283359" y="3461884"/>
            <a:ext cx="986323" cy="507896"/>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n-GB" sz="1700">
                <a:solidFill>
                  <a:srgbClr val="FFFFFF"/>
                </a:solidFill>
              </a:rPr>
              <a:t>Tier 1</a:t>
            </a:r>
            <a:endParaRPr b="1" sz="1700">
              <a:solidFill>
                <a:srgbClr val="FFFFFF"/>
              </a:solidFill>
            </a:endParaRPr>
          </a:p>
        </p:txBody>
      </p:sp>
      <p:sp>
        <p:nvSpPr>
          <p:cNvPr id="291" name="Google Shape;291;p28"/>
          <p:cNvSpPr txBox="1"/>
          <p:nvPr/>
        </p:nvSpPr>
        <p:spPr>
          <a:xfrm rot="-1301289">
            <a:off x="5975703" y="2618061"/>
            <a:ext cx="986323" cy="492409"/>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n-GB" sz="1600">
                <a:solidFill>
                  <a:srgbClr val="FFFFFF"/>
                </a:solidFill>
              </a:rPr>
              <a:t>Tier 2</a:t>
            </a:r>
            <a:endParaRPr b="1" sz="1600">
              <a:solidFill>
                <a:srgbClr val="FFFFFF"/>
              </a:solidFill>
            </a:endParaRPr>
          </a:p>
        </p:txBody>
      </p:sp>
      <p:sp>
        <p:nvSpPr>
          <p:cNvPr id="292" name="Google Shape;292;p28"/>
          <p:cNvSpPr txBox="1"/>
          <p:nvPr/>
        </p:nvSpPr>
        <p:spPr>
          <a:xfrm rot="-1301289">
            <a:off x="5737140" y="1798256"/>
            <a:ext cx="986323" cy="431018"/>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n-GB" sz="1200">
                <a:solidFill>
                  <a:srgbClr val="FFFFFF"/>
                </a:solidFill>
              </a:rPr>
              <a:t>Tier 3</a:t>
            </a:r>
            <a:endParaRPr b="1" sz="1200">
              <a:solidFill>
                <a:srgbClr val="FFFFFF"/>
              </a:solidFill>
            </a:endParaRPr>
          </a:p>
        </p:txBody>
      </p:sp>
      <p:sp>
        <p:nvSpPr>
          <p:cNvPr id="293" name="Google Shape;293;p28"/>
          <p:cNvSpPr txBox="1"/>
          <p:nvPr/>
        </p:nvSpPr>
        <p:spPr>
          <a:xfrm>
            <a:off x="343275" y="190500"/>
            <a:ext cx="9315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accent4"/>
              </a:buClr>
              <a:buSzPts val="1400"/>
              <a:buFont typeface="Arial"/>
              <a:buNone/>
            </a:pPr>
            <a:r>
              <a:rPr lang="en-GB" sz="3200">
                <a:solidFill>
                  <a:srgbClr val="0000FF"/>
                </a:solidFill>
              </a:rPr>
              <a:t>LEBDs</a:t>
            </a:r>
            <a:r>
              <a:rPr lang="en-GB" sz="3200">
                <a:solidFill>
                  <a:srgbClr val="0000FF"/>
                </a:solidFill>
              </a:rPr>
              <a:t> Engagement in Multi-Tier Support</a:t>
            </a:r>
            <a:endParaRPr/>
          </a:p>
        </p:txBody>
      </p:sp>
      <p:sp>
        <p:nvSpPr>
          <p:cNvPr id="294" name="Google Shape;294;p28"/>
          <p:cNvSpPr txBox="1"/>
          <p:nvPr/>
        </p:nvSpPr>
        <p:spPr>
          <a:xfrm>
            <a:off x="823200" y="6294275"/>
            <a:ext cx="92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*Users: SMEs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9"/>
          <p:cNvSpPr txBox="1"/>
          <p:nvPr>
            <p:ph type="ctrTitle"/>
          </p:nvPr>
        </p:nvSpPr>
        <p:spPr>
          <a:xfrm>
            <a:off x="478800" y="3119454"/>
            <a:ext cx="11235600" cy="1062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How open calls will work</a:t>
            </a:r>
            <a:endParaRPr/>
          </a:p>
        </p:txBody>
      </p:sp>
      <p:sp>
        <p:nvSpPr>
          <p:cNvPr id="301" name="Google Shape;301;p29"/>
          <p:cNvSpPr txBox="1"/>
          <p:nvPr>
            <p:ph idx="12" type="sldNum"/>
          </p:nvPr>
        </p:nvSpPr>
        <p:spPr>
          <a:xfrm>
            <a:off x="5407818" y="6492879"/>
            <a:ext cx="13776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0"/>
          <p:cNvSpPr txBox="1"/>
          <p:nvPr>
            <p:ph type="title"/>
          </p:nvPr>
        </p:nvSpPr>
        <p:spPr>
          <a:xfrm>
            <a:off x="638482" y="480000"/>
            <a:ext cx="14401800" cy="1341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GB">
                <a:latin typeface="Inter"/>
                <a:ea typeface="Inter"/>
                <a:cs typeface="Inter"/>
                <a:sym typeface="Inter"/>
              </a:rPr>
              <a:t>i4Trust Open Call in Numbers</a:t>
            </a:r>
            <a:endParaRPr b="1">
              <a:latin typeface="Inter"/>
              <a:ea typeface="Inter"/>
              <a:cs typeface="Inter"/>
              <a:sym typeface="Inter"/>
            </a:endParaRPr>
          </a:p>
        </p:txBody>
      </p:sp>
      <p:sp>
        <p:nvSpPr>
          <p:cNvPr id="307" name="Google Shape;307;p30"/>
          <p:cNvSpPr/>
          <p:nvPr/>
        </p:nvSpPr>
        <p:spPr>
          <a:xfrm>
            <a:off x="220028" y="2142239"/>
            <a:ext cx="2838900" cy="2615100"/>
          </a:xfrm>
          <a:prstGeom prst="ellipse">
            <a:avLst/>
          </a:prstGeom>
          <a:solidFill>
            <a:srgbClr val="1DE7B4">
              <a:alpha val="89800"/>
            </a:srgbClr>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GB" sz="6500">
                <a:solidFill>
                  <a:srgbClr val="E040FB"/>
                </a:solidFill>
                <a:latin typeface="Inter"/>
                <a:ea typeface="Inter"/>
                <a:cs typeface="Inter"/>
                <a:sym typeface="Inter"/>
              </a:rPr>
              <a:t>2</a:t>
            </a:r>
            <a:r>
              <a:rPr lang="en-GB" sz="6500">
                <a:solidFill>
                  <a:srgbClr val="E040FB"/>
                </a:solidFill>
                <a:latin typeface="Inter"/>
                <a:ea typeface="Inter"/>
                <a:cs typeface="Inter"/>
                <a:sym typeface="Inter"/>
              </a:rPr>
              <a:t> </a:t>
            </a:r>
            <a:endParaRPr sz="6500">
              <a:solidFill>
                <a:srgbClr val="E040FB"/>
              </a:solidFill>
              <a:latin typeface="Inter"/>
              <a:ea typeface="Inter"/>
              <a:cs typeface="Inter"/>
              <a:sym typeface="Inter"/>
            </a:endParaRPr>
          </a:p>
          <a:p>
            <a:pPr indent="0" lvl="0" marL="0" rtl="0" algn="ctr">
              <a:spcBef>
                <a:spcPts val="0"/>
              </a:spcBef>
              <a:spcAft>
                <a:spcPts val="0"/>
              </a:spcAft>
              <a:buNone/>
            </a:pPr>
            <a:r>
              <a:rPr lang="en-GB" sz="2300">
                <a:solidFill>
                  <a:srgbClr val="E040FB"/>
                </a:solidFill>
                <a:latin typeface="Inter"/>
                <a:ea typeface="Inter"/>
                <a:cs typeface="Inter"/>
                <a:sym typeface="Inter"/>
              </a:rPr>
              <a:t>Open Calls</a:t>
            </a:r>
            <a:r>
              <a:rPr lang="en-GB" sz="2300">
                <a:solidFill>
                  <a:srgbClr val="FFFFFF"/>
                </a:solidFill>
                <a:latin typeface="Inter"/>
                <a:ea typeface="Inter"/>
                <a:cs typeface="Inter"/>
                <a:sym typeface="Inter"/>
              </a:rPr>
              <a:t> </a:t>
            </a:r>
            <a:endParaRPr sz="2300">
              <a:solidFill>
                <a:srgbClr val="FFFFFF"/>
              </a:solidFill>
              <a:latin typeface="Inter"/>
              <a:ea typeface="Inter"/>
              <a:cs typeface="Inter"/>
              <a:sym typeface="Inter"/>
            </a:endParaRPr>
          </a:p>
        </p:txBody>
      </p:sp>
      <p:sp>
        <p:nvSpPr>
          <p:cNvPr id="308" name="Google Shape;308;p30"/>
          <p:cNvSpPr/>
          <p:nvPr/>
        </p:nvSpPr>
        <p:spPr>
          <a:xfrm>
            <a:off x="3199509" y="2100539"/>
            <a:ext cx="2838900" cy="26151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GB" sz="6500">
                <a:solidFill>
                  <a:schemeClr val="accent1"/>
                </a:solidFill>
                <a:latin typeface="Inter"/>
                <a:ea typeface="Inter"/>
                <a:cs typeface="Inter"/>
                <a:sym typeface="Inter"/>
              </a:rPr>
              <a:t>32 </a:t>
            </a:r>
            <a:endParaRPr b="1" sz="6500">
              <a:solidFill>
                <a:schemeClr val="accent1"/>
              </a:solidFill>
              <a:latin typeface="Inter"/>
              <a:ea typeface="Inter"/>
              <a:cs typeface="Inter"/>
              <a:sym typeface="Inter"/>
            </a:endParaRPr>
          </a:p>
          <a:p>
            <a:pPr indent="0" lvl="0" marL="0" rtl="0" algn="ctr">
              <a:spcBef>
                <a:spcPts val="0"/>
              </a:spcBef>
              <a:spcAft>
                <a:spcPts val="0"/>
              </a:spcAft>
              <a:buNone/>
            </a:pPr>
            <a:r>
              <a:rPr lang="en-GB" sz="2300">
                <a:solidFill>
                  <a:schemeClr val="accent1"/>
                </a:solidFill>
                <a:latin typeface="Inter"/>
                <a:ea typeface="Inter"/>
                <a:cs typeface="Inter"/>
                <a:sym typeface="Inter"/>
              </a:rPr>
              <a:t>Bottom-Up Experimen</a:t>
            </a:r>
            <a:r>
              <a:rPr lang="en-GB" sz="2300">
                <a:solidFill>
                  <a:srgbClr val="E400FF"/>
                </a:solidFill>
                <a:latin typeface="Inter"/>
                <a:ea typeface="Inter"/>
                <a:cs typeface="Inter"/>
                <a:sym typeface="Inter"/>
              </a:rPr>
              <a:t>ts</a:t>
            </a:r>
            <a:endParaRPr sz="2300">
              <a:solidFill>
                <a:srgbClr val="E400FF"/>
              </a:solidFill>
              <a:latin typeface="Inter"/>
              <a:ea typeface="Inter"/>
              <a:cs typeface="Inter"/>
              <a:sym typeface="Inter"/>
            </a:endParaRPr>
          </a:p>
        </p:txBody>
      </p:sp>
      <p:sp>
        <p:nvSpPr>
          <p:cNvPr id="309" name="Google Shape;309;p30"/>
          <p:cNvSpPr/>
          <p:nvPr/>
        </p:nvSpPr>
        <p:spPr>
          <a:xfrm>
            <a:off x="6165138" y="2021589"/>
            <a:ext cx="2838900" cy="2615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GB" sz="4300">
                <a:solidFill>
                  <a:schemeClr val="accent2"/>
                </a:solidFill>
                <a:latin typeface="Inter"/>
                <a:ea typeface="Inter"/>
                <a:cs typeface="Inter"/>
                <a:sym typeface="Inter"/>
              </a:rPr>
              <a:t>€3.2 </a:t>
            </a:r>
            <a:r>
              <a:rPr lang="en-GB" sz="4300">
                <a:solidFill>
                  <a:schemeClr val="accent2"/>
                </a:solidFill>
                <a:latin typeface="Inter"/>
                <a:ea typeface="Inter"/>
                <a:cs typeface="Inter"/>
                <a:sym typeface="Inter"/>
              </a:rPr>
              <a:t>Million</a:t>
            </a:r>
            <a:endParaRPr sz="4300">
              <a:solidFill>
                <a:schemeClr val="accent2"/>
              </a:solidFill>
              <a:latin typeface="Inter"/>
              <a:ea typeface="Inter"/>
              <a:cs typeface="Inter"/>
              <a:sym typeface="Inter"/>
            </a:endParaRPr>
          </a:p>
          <a:p>
            <a:pPr indent="0" lvl="0" marL="0" rtl="0" algn="ctr">
              <a:spcBef>
                <a:spcPts val="0"/>
              </a:spcBef>
              <a:spcAft>
                <a:spcPts val="0"/>
              </a:spcAft>
              <a:buNone/>
            </a:pPr>
            <a:r>
              <a:rPr lang="en-GB" sz="2300">
                <a:solidFill>
                  <a:schemeClr val="accent2"/>
                </a:solidFill>
                <a:latin typeface="Inter"/>
                <a:ea typeface="Inter"/>
                <a:cs typeface="Inter"/>
                <a:sym typeface="Inter"/>
              </a:rPr>
              <a:t>Equity-free funding</a:t>
            </a:r>
            <a:endParaRPr sz="2300">
              <a:solidFill>
                <a:schemeClr val="accent2"/>
              </a:solidFill>
              <a:latin typeface="Inter"/>
              <a:ea typeface="Inter"/>
              <a:cs typeface="Inter"/>
              <a:sym typeface="Inter"/>
            </a:endParaRPr>
          </a:p>
        </p:txBody>
      </p:sp>
      <p:sp>
        <p:nvSpPr>
          <p:cNvPr id="310" name="Google Shape;310;p30"/>
          <p:cNvSpPr/>
          <p:nvPr/>
        </p:nvSpPr>
        <p:spPr>
          <a:xfrm>
            <a:off x="9248883" y="1989500"/>
            <a:ext cx="2838900" cy="26151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GB" sz="6500">
                <a:solidFill>
                  <a:schemeClr val="accent1"/>
                </a:solidFill>
                <a:latin typeface="Inter"/>
                <a:ea typeface="Inter"/>
                <a:cs typeface="Inter"/>
                <a:sym typeface="Inter"/>
              </a:rPr>
              <a:t>9</a:t>
            </a:r>
            <a:endParaRPr b="1" sz="6500">
              <a:solidFill>
                <a:schemeClr val="accent1"/>
              </a:solidFill>
              <a:latin typeface="Inter"/>
              <a:ea typeface="Inter"/>
              <a:cs typeface="Inter"/>
              <a:sym typeface="Inter"/>
            </a:endParaRPr>
          </a:p>
          <a:p>
            <a:pPr indent="0" lvl="0" marL="0" rtl="0" algn="ctr">
              <a:spcBef>
                <a:spcPts val="0"/>
              </a:spcBef>
              <a:spcAft>
                <a:spcPts val="0"/>
              </a:spcAft>
              <a:buClr>
                <a:schemeClr val="dk1"/>
              </a:buClr>
              <a:buSzPts val="1500"/>
              <a:buFont typeface="Arial"/>
              <a:buNone/>
            </a:pPr>
            <a:r>
              <a:rPr lang="en-GB" sz="2300">
                <a:solidFill>
                  <a:schemeClr val="accent1"/>
                </a:solidFill>
                <a:latin typeface="Inter"/>
                <a:ea typeface="Inter"/>
                <a:cs typeface="Inter"/>
                <a:sym typeface="Inter"/>
              </a:rPr>
              <a:t>Months of Mentoring</a:t>
            </a:r>
            <a:endParaRPr sz="6500">
              <a:solidFill>
                <a:schemeClr val="accent1"/>
              </a:solidFill>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1"/>
          <p:cNvSpPr txBox="1"/>
          <p:nvPr>
            <p:ph type="title"/>
          </p:nvPr>
        </p:nvSpPr>
        <p:spPr>
          <a:xfrm>
            <a:off x="638482" y="480000"/>
            <a:ext cx="14401800" cy="1341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GB">
                <a:latin typeface="Inter"/>
                <a:ea typeface="Inter"/>
                <a:cs typeface="Inter"/>
                <a:sym typeface="Inter"/>
              </a:rPr>
              <a:t>9 month customized mentoring program</a:t>
            </a:r>
            <a:endParaRPr b="1">
              <a:latin typeface="Inter"/>
              <a:ea typeface="Inter"/>
              <a:cs typeface="Inter"/>
              <a:sym typeface="Inter"/>
            </a:endParaRPr>
          </a:p>
        </p:txBody>
      </p:sp>
      <p:sp>
        <p:nvSpPr>
          <p:cNvPr id="316" name="Google Shape;316;p31"/>
          <p:cNvSpPr txBox="1"/>
          <p:nvPr/>
        </p:nvSpPr>
        <p:spPr>
          <a:xfrm>
            <a:off x="6238973" y="5243000"/>
            <a:ext cx="4000500" cy="831000"/>
          </a:xfrm>
          <a:prstGeom prst="rect">
            <a:avLst/>
          </a:prstGeom>
          <a:noFill/>
          <a:ln>
            <a:noFill/>
          </a:ln>
        </p:spPr>
        <p:txBody>
          <a:bodyPr anchorCtr="0" anchor="t" bIns="121900" lIns="121900" spcFirstLastPara="1" rIns="121900" wrap="square" tIns="121900">
            <a:spAutoFit/>
          </a:bodyPr>
          <a:lstStyle/>
          <a:p>
            <a:pPr indent="0" lvl="0" marL="0" rtl="0" algn="ctr">
              <a:lnSpc>
                <a:spcPct val="100000"/>
              </a:lnSpc>
              <a:spcBef>
                <a:spcPts val="0"/>
              </a:spcBef>
              <a:spcAft>
                <a:spcPts val="0"/>
              </a:spcAft>
              <a:buNone/>
            </a:pPr>
            <a:r>
              <a:rPr lang="en-GB" sz="1900">
                <a:solidFill>
                  <a:srgbClr val="3F3F3F"/>
                </a:solidFill>
                <a:latin typeface="Inter"/>
                <a:ea typeface="Inter"/>
                <a:cs typeface="Inter"/>
                <a:sym typeface="Inter"/>
              </a:rPr>
              <a:t>Lump sum ranging from </a:t>
            </a:r>
            <a:endParaRPr sz="1900">
              <a:solidFill>
                <a:srgbClr val="3F3F3F"/>
              </a:solidFill>
              <a:latin typeface="Inter"/>
              <a:ea typeface="Inter"/>
              <a:cs typeface="Inter"/>
              <a:sym typeface="Inter"/>
            </a:endParaRPr>
          </a:p>
          <a:p>
            <a:pPr indent="0" lvl="0" marL="0" rtl="0" algn="ctr">
              <a:lnSpc>
                <a:spcPct val="100000"/>
              </a:lnSpc>
              <a:spcBef>
                <a:spcPts val="0"/>
              </a:spcBef>
              <a:spcAft>
                <a:spcPts val="0"/>
              </a:spcAft>
              <a:buNone/>
            </a:pPr>
            <a:r>
              <a:rPr lang="en-GB" sz="1900">
                <a:solidFill>
                  <a:srgbClr val="3F3F3F"/>
                </a:solidFill>
                <a:latin typeface="Inter"/>
                <a:ea typeface="Inter"/>
                <a:cs typeface="Inter"/>
                <a:sym typeface="Inter"/>
              </a:rPr>
              <a:t>€72,000 to €120,000</a:t>
            </a:r>
            <a:endParaRPr sz="1900">
              <a:solidFill>
                <a:srgbClr val="3F3F3F"/>
              </a:solidFill>
            </a:endParaRPr>
          </a:p>
        </p:txBody>
      </p:sp>
      <p:sp>
        <p:nvSpPr>
          <p:cNvPr id="317" name="Google Shape;317;p31"/>
          <p:cNvSpPr txBox="1"/>
          <p:nvPr/>
        </p:nvSpPr>
        <p:spPr>
          <a:xfrm>
            <a:off x="860611" y="2958717"/>
            <a:ext cx="2846100" cy="538800"/>
          </a:xfrm>
          <a:prstGeom prst="rect">
            <a:avLst/>
          </a:prstGeom>
          <a:noFill/>
          <a:ln>
            <a:noFill/>
          </a:ln>
        </p:spPr>
        <p:txBody>
          <a:bodyPr anchorCtr="0" anchor="t" bIns="121900" lIns="121900" spcFirstLastPara="1" rIns="121900" wrap="square" tIns="121900">
            <a:spAutoFit/>
          </a:bodyPr>
          <a:lstStyle/>
          <a:p>
            <a:pPr indent="0" lvl="0" marL="0" rtl="0" algn="ctr">
              <a:lnSpc>
                <a:spcPct val="100000"/>
              </a:lnSpc>
              <a:spcBef>
                <a:spcPts val="0"/>
              </a:spcBef>
              <a:spcAft>
                <a:spcPts val="0"/>
              </a:spcAft>
              <a:buNone/>
            </a:pPr>
            <a:r>
              <a:rPr lang="en-GB" sz="1900">
                <a:solidFill>
                  <a:srgbClr val="3F3F3F"/>
                </a:solidFill>
                <a:latin typeface="Inter"/>
                <a:ea typeface="Inter"/>
                <a:cs typeface="Inter"/>
                <a:sym typeface="Inter"/>
              </a:rPr>
              <a:t>Implementation</a:t>
            </a:r>
            <a:endParaRPr sz="1900">
              <a:solidFill>
                <a:srgbClr val="3F3F3F"/>
              </a:solidFill>
            </a:endParaRPr>
          </a:p>
        </p:txBody>
      </p:sp>
      <p:sp>
        <p:nvSpPr>
          <p:cNvPr id="318" name="Google Shape;318;p31"/>
          <p:cNvSpPr txBox="1"/>
          <p:nvPr/>
        </p:nvSpPr>
        <p:spPr>
          <a:xfrm>
            <a:off x="4810121" y="2773233"/>
            <a:ext cx="2726700" cy="831000"/>
          </a:xfrm>
          <a:prstGeom prst="rect">
            <a:avLst/>
          </a:prstGeom>
          <a:noFill/>
          <a:ln>
            <a:noFill/>
          </a:ln>
        </p:spPr>
        <p:txBody>
          <a:bodyPr anchorCtr="0" anchor="t" bIns="121900" lIns="121900" spcFirstLastPara="1" rIns="121900" wrap="square" tIns="121900">
            <a:spAutoFit/>
          </a:bodyPr>
          <a:lstStyle/>
          <a:p>
            <a:pPr indent="0" lvl="0" marL="0" rtl="0" algn="ctr">
              <a:lnSpc>
                <a:spcPct val="100000"/>
              </a:lnSpc>
              <a:spcBef>
                <a:spcPts val="0"/>
              </a:spcBef>
              <a:spcAft>
                <a:spcPts val="0"/>
              </a:spcAft>
              <a:buNone/>
            </a:pPr>
            <a:r>
              <a:rPr lang="en-GB" sz="1900">
                <a:solidFill>
                  <a:srgbClr val="3F3F3F"/>
                </a:solidFill>
                <a:latin typeface="Inter"/>
                <a:ea typeface="Inter"/>
                <a:cs typeface="Inter"/>
                <a:sym typeface="Inter"/>
              </a:rPr>
              <a:t>Workforce re/up-skilling</a:t>
            </a:r>
            <a:endParaRPr sz="1900">
              <a:solidFill>
                <a:srgbClr val="3F3F3F"/>
              </a:solidFill>
            </a:endParaRPr>
          </a:p>
        </p:txBody>
      </p:sp>
      <p:sp>
        <p:nvSpPr>
          <p:cNvPr id="319" name="Google Shape;319;p31"/>
          <p:cNvSpPr txBox="1"/>
          <p:nvPr/>
        </p:nvSpPr>
        <p:spPr>
          <a:xfrm>
            <a:off x="2547096" y="5350767"/>
            <a:ext cx="3006300" cy="831000"/>
          </a:xfrm>
          <a:prstGeom prst="rect">
            <a:avLst/>
          </a:prstGeom>
          <a:noFill/>
          <a:ln>
            <a:noFill/>
          </a:ln>
        </p:spPr>
        <p:txBody>
          <a:bodyPr anchorCtr="0" anchor="t" bIns="121900" lIns="121900" spcFirstLastPara="1" rIns="121900" wrap="square" tIns="121900">
            <a:spAutoFit/>
          </a:bodyPr>
          <a:lstStyle/>
          <a:p>
            <a:pPr indent="0" lvl="0" marL="0" rtl="0" algn="ctr">
              <a:lnSpc>
                <a:spcPct val="100000"/>
              </a:lnSpc>
              <a:spcBef>
                <a:spcPts val="0"/>
              </a:spcBef>
              <a:spcAft>
                <a:spcPts val="0"/>
              </a:spcAft>
              <a:buNone/>
            </a:pPr>
            <a:r>
              <a:rPr lang="en-GB" sz="1900">
                <a:solidFill>
                  <a:srgbClr val="3F3F3F"/>
                </a:solidFill>
                <a:latin typeface="Inter"/>
                <a:ea typeface="Inter"/>
                <a:cs typeface="Inter"/>
                <a:sym typeface="Inter"/>
              </a:rPr>
              <a:t>Legal, operations, technical, and business </a:t>
            </a:r>
            <a:endParaRPr sz="1900">
              <a:solidFill>
                <a:srgbClr val="3F3F3F"/>
              </a:solidFill>
              <a:latin typeface="Inter"/>
              <a:ea typeface="Inter"/>
              <a:cs typeface="Inter"/>
              <a:sym typeface="Inter"/>
            </a:endParaRPr>
          </a:p>
        </p:txBody>
      </p:sp>
      <p:sp>
        <p:nvSpPr>
          <p:cNvPr id="320" name="Google Shape;320;p31"/>
          <p:cNvSpPr txBox="1"/>
          <p:nvPr/>
        </p:nvSpPr>
        <p:spPr>
          <a:xfrm>
            <a:off x="8095312" y="2815133"/>
            <a:ext cx="3123300" cy="831000"/>
          </a:xfrm>
          <a:prstGeom prst="rect">
            <a:avLst/>
          </a:prstGeom>
          <a:noFill/>
          <a:ln>
            <a:noFill/>
          </a:ln>
        </p:spPr>
        <p:txBody>
          <a:bodyPr anchorCtr="0" anchor="t" bIns="121900" lIns="121900" spcFirstLastPara="1" rIns="121900" wrap="square" tIns="121900">
            <a:spAutoFit/>
          </a:bodyPr>
          <a:lstStyle/>
          <a:p>
            <a:pPr indent="0" lvl="0" marL="0" rtl="0" algn="ctr">
              <a:lnSpc>
                <a:spcPct val="100000"/>
              </a:lnSpc>
              <a:spcBef>
                <a:spcPts val="0"/>
              </a:spcBef>
              <a:spcAft>
                <a:spcPts val="0"/>
              </a:spcAft>
              <a:buNone/>
            </a:pPr>
            <a:r>
              <a:rPr lang="en-GB" sz="1900">
                <a:solidFill>
                  <a:srgbClr val="3F3F3F"/>
                </a:solidFill>
                <a:latin typeface="Inter"/>
                <a:ea typeface="Inter"/>
                <a:cs typeface="Inter"/>
                <a:sym typeface="Inter"/>
              </a:rPr>
              <a:t>i4Trust technology framework</a:t>
            </a:r>
            <a:endParaRPr sz="1900">
              <a:solidFill>
                <a:srgbClr val="3F3F3F"/>
              </a:solidFill>
              <a:latin typeface="Inter"/>
              <a:ea typeface="Inter"/>
              <a:cs typeface="Inter"/>
              <a:sym typeface="Inter"/>
            </a:endParaRPr>
          </a:p>
        </p:txBody>
      </p:sp>
      <p:pic>
        <p:nvPicPr>
          <p:cNvPr id="321" name="Google Shape;321;p31"/>
          <p:cNvPicPr preferRelativeResize="0"/>
          <p:nvPr/>
        </p:nvPicPr>
        <p:blipFill>
          <a:blip r:embed="rId3">
            <a:alphaModFix/>
          </a:blip>
          <a:stretch>
            <a:fillRect/>
          </a:stretch>
        </p:blipFill>
        <p:spPr>
          <a:xfrm>
            <a:off x="1735991" y="1824633"/>
            <a:ext cx="1134181" cy="1209800"/>
          </a:xfrm>
          <a:prstGeom prst="rect">
            <a:avLst/>
          </a:prstGeom>
          <a:noFill/>
          <a:ln>
            <a:noFill/>
          </a:ln>
        </p:spPr>
      </p:pic>
      <p:pic>
        <p:nvPicPr>
          <p:cNvPr id="322" name="Google Shape;322;p31"/>
          <p:cNvPicPr preferRelativeResize="0"/>
          <p:nvPr/>
        </p:nvPicPr>
        <p:blipFill>
          <a:blip r:embed="rId4">
            <a:alphaModFix/>
          </a:blip>
          <a:stretch>
            <a:fillRect/>
          </a:stretch>
        </p:blipFill>
        <p:spPr>
          <a:xfrm>
            <a:off x="5619242" y="1664833"/>
            <a:ext cx="1108401" cy="1108401"/>
          </a:xfrm>
          <a:prstGeom prst="rect">
            <a:avLst/>
          </a:prstGeom>
          <a:noFill/>
          <a:ln>
            <a:noFill/>
          </a:ln>
        </p:spPr>
      </p:pic>
      <p:pic>
        <p:nvPicPr>
          <p:cNvPr id="323" name="Google Shape;323;p31"/>
          <p:cNvPicPr preferRelativeResize="0"/>
          <p:nvPr/>
        </p:nvPicPr>
        <p:blipFill>
          <a:blip r:embed="rId5">
            <a:alphaModFix/>
          </a:blip>
          <a:stretch>
            <a:fillRect/>
          </a:stretch>
        </p:blipFill>
        <p:spPr>
          <a:xfrm>
            <a:off x="3621001" y="4196700"/>
            <a:ext cx="1040925" cy="1209800"/>
          </a:xfrm>
          <a:prstGeom prst="rect">
            <a:avLst/>
          </a:prstGeom>
          <a:noFill/>
          <a:ln>
            <a:noFill/>
          </a:ln>
        </p:spPr>
      </p:pic>
      <p:pic>
        <p:nvPicPr>
          <p:cNvPr id="324" name="Google Shape;324;p31"/>
          <p:cNvPicPr preferRelativeResize="0"/>
          <p:nvPr/>
        </p:nvPicPr>
        <p:blipFill>
          <a:blip r:embed="rId6">
            <a:alphaModFix/>
          </a:blip>
          <a:stretch>
            <a:fillRect/>
          </a:stretch>
        </p:blipFill>
        <p:spPr>
          <a:xfrm>
            <a:off x="8961693" y="1824633"/>
            <a:ext cx="1501386" cy="1006400"/>
          </a:xfrm>
          <a:prstGeom prst="rect">
            <a:avLst/>
          </a:prstGeom>
          <a:noFill/>
          <a:ln>
            <a:noFill/>
          </a:ln>
        </p:spPr>
      </p:pic>
      <p:pic>
        <p:nvPicPr>
          <p:cNvPr id="325" name="Google Shape;325;p31"/>
          <p:cNvPicPr preferRelativeResize="0"/>
          <p:nvPr/>
        </p:nvPicPr>
        <p:blipFill>
          <a:blip r:embed="rId7">
            <a:alphaModFix/>
          </a:blip>
          <a:stretch>
            <a:fillRect/>
          </a:stretch>
        </p:blipFill>
        <p:spPr>
          <a:xfrm>
            <a:off x="7684959" y="4202300"/>
            <a:ext cx="1108399" cy="11083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2"/>
          <p:cNvSpPr txBox="1"/>
          <p:nvPr>
            <p:ph idx="12" type="sldNum"/>
          </p:nvPr>
        </p:nvSpPr>
        <p:spPr>
          <a:xfrm>
            <a:off x="7211355" y="8657172"/>
            <a:ext cx="1836900" cy="486900"/>
          </a:xfrm>
          <a:prstGeom prst="rect">
            <a:avLst/>
          </a:prstGeom>
          <a:noFill/>
          <a:ln>
            <a:noFill/>
          </a:ln>
        </p:spPr>
        <p:txBody>
          <a:bodyPr anchorCtr="0" anchor="ctr" bIns="45700" lIns="91450" spcFirstLastPara="1" rIns="91450"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GB"/>
              <a:t>‹#›</a:t>
            </a:fld>
            <a:endParaRPr/>
          </a:p>
        </p:txBody>
      </p:sp>
      <p:sp>
        <p:nvSpPr>
          <p:cNvPr id="332" name="Google Shape;332;p32"/>
          <p:cNvSpPr txBox="1"/>
          <p:nvPr>
            <p:ph type="ctrTitle"/>
          </p:nvPr>
        </p:nvSpPr>
        <p:spPr>
          <a:xfrm>
            <a:off x="447429" y="3566687"/>
            <a:ext cx="11235600" cy="1062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GB" sz="2800">
                <a:solidFill>
                  <a:srgbClr val="3250FF"/>
                </a:solidFill>
                <a:latin typeface="Inter"/>
                <a:ea typeface="Inter"/>
                <a:cs typeface="Inter"/>
                <a:sym typeface="Inter"/>
              </a:rPr>
              <a:t>WHO ARE WE LOOKING FOR?</a:t>
            </a:r>
            <a:endParaRPr b="1" sz="2800">
              <a:solidFill>
                <a:srgbClr val="3250FF"/>
              </a:solidFill>
              <a:latin typeface="Inter"/>
              <a:ea typeface="Inter"/>
              <a:cs typeface="Inter"/>
              <a:sym typeface="Int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3"/>
          <p:cNvSpPr/>
          <p:nvPr/>
        </p:nvSpPr>
        <p:spPr>
          <a:xfrm>
            <a:off x="5980956" y="1477067"/>
            <a:ext cx="5696700" cy="47877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8" name="Google Shape;338;p33"/>
          <p:cNvSpPr/>
          <p:nvPr/>
        </p:nvSpPr>
        <p:spPr>
          <a:xfrm>
            <a:off x="444157" y="1477067"/>
            <a:ext cx="5385600" cy="47877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9" name="Google Shape;339;p33"/>
          <p:cNvSpPr txBox="1"/>
          <p:nvPr>
            <p:ph type="title"/>
          </p:nvPr>
        </p:nvSpPr>
        <p:spPr>
          <a:xfrm>
            <a:off x="638482" y="480000"/>
            <a:ext cx="14401800" cy="1341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GB">
                <a:latin typeface="Inter"/>
                <a:ea typeface="Inter"/>
                <a:cs typeface="Inter"/>
                <a:sym typeface="Inter"/>
              </a:rPr>
              <a:t>Consortium made up of:</a:t>
            </a:r>
            <a:endParaRPr b="1">
              <a:latin typeface="Inter"/>
              <a:ea typeface="Inter"/>
              <a:cs typeface="Inter"/>
              <a:sym typeface="Inter"/>
            </a:endParaRPr>
          </a:p>
        </p:txBody>
      </p:sp>
      <p:graphicFrame>
        <p:nvGraphicFramePr>
          <p:cNvPr id="340" name="Google Shape;340;p33"/>
          <p:cNvGraphicFramePr/>
          <p:nvPr/>
        </p:nvGraphicFramePr>
        <p:xfrm>
          <a:off x="6089062" y="3000160"/>
          <a:ext cx="3000000" cy="3000000"/>
        </p:xfrm>
        <a:graphic>
          <a:graphicData uri="http://schemas.openxmlformats.org/drawingml/2006/table">
            <a:tbl>
              <a:tblPr bandRow="1">
                <a:noFill/>
                <a:tableStyleId>{9F37D19B-0A0C-40F3-B2BE-2EE3E4CD151E}</a:tableStyleId>
              </a:tblPr>
              <a:tblGrid>
                <a:gridCol w="1449325"/>
                <a:gridCol w="1978300"/>
                <a:gridCol w="2052925"/>
              </a:tblGrid>
              <a:tr h="508900">
                <a:tc>
                  <a:txBody>
                    <a:bodyPr/>
                    <a:lstStyle/>
                    <a:p>
                      <a:pPr indent="0" lvl="0" marL="0" rtl="0" algn="ctr">
                        <a:spcBef>
                          <a:spcPts val="0"/>
                        </a:spcBef>
                        <a:spcAft>
                          <a:spcPts val="0"/>
                        </a:spcAft>
                        <a:buNone/>
                      </a:pPr>
                      <a:r>
                        <a:rPr b="1" lang="en-GB" sz="1500">
                          <a:solidFill>
                            <a:srgbClr val="3250FF"/>
                          </a:solidFill>
                          <a:latin typeface="Inter"/>
                          <a:ea typeface="Inter"/>
                          <a:cs typeface="Inter"/>
                          <a:sym typeface="Inter"/>
                        </a:rPr>
                        <a:t>Criteria/Legal Status</a:t>
                      </a:r>
                      <a:endParaRPr b="1" sz="1500">
                        <a:solidFill>
                          <a:srgbClr val="3250FF"/>
                        </a:solidFill>
                        <a:latin typeface="Inter"/>
                        <a:ea typeface="Inter"/>
                        <a:cs typeface="Inter"/>
                        <a:sym typeface="Inter"/>
                      </a:endParaRPr>
                    </a:p>
                  </a:txBody>
                  <a:tcPr marT="0" marB="0" marR="68575" marL="68575">
                    <a:lnL cap="flat" cmpd="sng" w="12700">
                      <a:solidFill>
                        <a:srgbClr val="3250FF"/>
                      </a:solidFill>
                      <a:prstDash val="solid"/>
                      <a:round/>
                      <a:headEnd len="sm" w="sm" type="none"/>
                      <a:tailEnd len="sm" w="sm" type="none"/>
                    </a:lnL>
                    <a:lnR cap="flat" cmpd="sng" w="12700">
                      <a:solidFill>
                        <a:srgbClr val="3250FF"/>
                      </a:solidFill>
                      <a:prstDash val="solid"/>
                      <a:round/>
                      <a:headEnd len="sm" w="sm" type="none"/>
                      <a:tailEnd len="sm" w="sm" type="none"/>
                    </a:lnR>
                    <a:lnT cap="flat" cmpd="sng" w="12700">
                      <a:solidFill>
                        <a:srgbClr val="3250FF"/>
                      </a:solidFill>
                      <a:prstDash val="solid"/>
                      <a:round/>
                      <a:headEnd len="sm" w="sm" type="none"/>
                      <a:tailEnd len="sm" w="sm" type="none"/>
                    </a:lnT>
                    <a:lnB cap="flat" cmpd="sng" w="12700">
                      <a:solidFill>
                        <a:srgbClr val="3250FF"/>
                      </a:solidFill>
                      <a:prstDash val="solid"/>
                      <a:round/>
                      <a:headEnd len="sm" w="sm" type="none"/>
                      <a:tailEnd len="sm" w="sm" type="none"/>
                    </a:lnB>
                    <a:solidFill>
                      <a:srgbClr val="1DE9B6"/>
                    </a:solidFill>
                  </a:tcPr>
                </a:tc>
                <a:tc>
                  <a:txBody>
                    <a:bodyPr/>
                    <a:lstStyle/>
                    <a:p>
                      <a:pPr indent="0" lvl="0" marL="0" rtl="0" algn="ctr">
                        <a:spcBef>
                          <a:spcPts val="0"/>
                        </a:spcBef>
                        <a:spcAft>
                          <a:spcPts val="0"/>
                        </a:spcAft>
                        <a:buNone/>
                      </a:pPr>
                      <a:r>
                        <a:rPr b="1" lang="en-GB" sz="1500">
                          <a:solidFill>
                            <a:srgbClr val="3250FF"/>
                          </a:solidFill>
                          <a:latin typeface="Inter"/>
                          <a:ea typeface="Inter"/>
                          <a:cs typeface="Inter"/>
                          <a:sym typeface="Inter"/>
                        </a:rPr>
                        <a:t>SME</a:t>
                      </a:r>
                      <a:endParaRPr b="1" sz="1500">
                        <a:solidFill>
                          <a:srgbClr val="3250FF"/>
                        </a:solidFill>
                        <a:latin typeface="Inter"/>
                        <a:ea typeface="Inter"/>
                        <a:cs typeface="Inter"/>
                        <a:sym typeface="Inter"/>
                      </a:endParaRPr>
                    </a:p>
                  </a:txBody>
                  <a:tcPr marT="0" marB="0" marR="68575" marL="68575">
                    <a:lnL cap="flat" cmpd="sng" w="12700">
                      <a:solidFill>
                        <a:srgbClr val="3250FF"/>
                      </a:solidFill>
                      <a:prstDash val="solid"/>
                      <a:round/>
                      <a:headEnd len="sm" w="sm" type="none"/>
                      <a:tailEnd len="sm" w="sm" type="none"/>
                    </a:lnL>
                    <a:lnR cap="flat" cmpd="sng" w="12700">
                      <a:solidFill>
                        <a:srgbClr val="3250FF"/>
                      </a:solidFill>
                      <a:prstDash val="solid"/>
                      <a:round/>
                      <a:headEnd len="sm" w="sm" type="none"/>
                      <a:tailEnd len="sm" w="sm" type="none"/>
                    </a:lnR>
                    <a:lnT cap="flat" cmpd="sng" w="12700">
                      <a:solidFill>
                        <a:srgbClr val="3250FF"/>
                      </a:solidFill>
                      <a:prstDash val="solid"/>
                      <a:round/>
                      <a:headEnd len="sm" w="sm" type="none"/>
                      <a:tailEnd len="sm" w="sm" type="none"/>
                    </a:lnT>
                    <a:lnB cap="flat" cmpd="sng" w="12700">
                      <a:solidFill>
                        <a:srgbClr val="3250FF"/>
                      </a:solidFill>
                      <a:prstDash val="solid"/>
                      <a:round/>
                      <a:headEnd len="sm" w="sm" type="none"/>
                      <a:tailEnd len="sm" w="sm" type="none"/>
                    </a:lnB>
                    <a:solidFill>
                      <a:srgbClr val="1DE9B6"/>
                    </a:solidFill>
                  </a:tcPr>
                </a:tc>
                <a:tc>
                  <a:txBody>
                    <a:bodyPr/>
                    <a:lstStyle/>
                    <a:p>
                      <a:pPr indent="0" lvl="0" marL="0" rtl="0" algn="ctr">
                        <a:spcBef>
                          <a:spcPts val="0"/>
                        </a:spcBef>
                        <a:spcAft>
                          <a:spcPts val="0"/>
                        </a:spcAft>
                        <a:buNone/>
                      </a:pPr>
                      <a:r>
                        <a:rPr b="1" lang="en-GB" sz="1500">
                          <a:solidFill>
                            <a:srgbClr val="3250FF"/>
                          </a:solidFill>
                          <a:latin typeface="Inter"/>
                          <a:ea typeface="Inter"/>
                          <a:cs typeface="Inter"/>
                          <a:sym typeface="Inter"/>
                        </a:rPr>
                        <a:t>Slightly Bigger</a:t>
                      </a:r>
                      <a:endParaRPr b="1" sz="1500">
                        <a:solidFill>
                          <a:srgbClr val="3250FF"/>
                        </a:solidFill>
                        <a:latin typeface="Inter"/>
                        <a:ea typeface="Inter"/>
                        <a:cs typeface="Inter"/>
                        <a:sym typeface="Inter"/>
                      </a:endParaRPr>
                    </a:p>
                    <a:p>
                      <a:pPr indent="0" lvl="0" marL="0" rtl="0" algn="ctr">
                        <a:spcBef>
                          <a:spcPts val="0"/>
                        </a:spcBef>
                        <a:spcAft>
                          <a:spcPts val="0"/>
                        </a:spcAft>
                        <a:buNone/>
                      </a:pPr>
                      <a:r>
                        <a:rPr b="1" lang="en-GB" sz="1500">
                          <a:solidFill>
                            <a:srgbClr val="3250FF"/>
                          </a:solidFill>
                          <a:latin typeface="Inter"/>
                          <a:ea typeface="Inter"/>
                          <a:cs typeface="Inter"/>
                          <a:sym typeface="Inter"/>
                        </a:rPr>
                        <a:t>Company</a:t>
                      </a:r>
                      <a:endParaRPr b="1" sz="1500">
                        <a:solidFill>
                          <a:srgbClr val="3250FF"/>
                        </a:solidFill>
                        <a:latin typeface="Inter"/>
                        <a:ea typeface="Inter"/>
                        <a:cs typeface="Inter"/>
                        <a:sym typeface="Inter"/>
                      </a:endParaRPr>
                    </a:p>
                  </a:txBody>
                  <a:tcPr marT="0" marB="0" marR="68575" marL="68575">
                    <a:lnL cap="flat" cmpd="sng" w="12700">
                      <a:solidFill>
                        <a:srgbClr val="3250FF"/>
                      </a:solidFill>
                      <a:prstDash val="solid"/>
                      <a:round/>
                      <a:headEnd len="sm" w="sm" type="none"/>
                      <a:tailEnd len="sm" w="sm" type="none"/>
                    </a:lnL>
                    <a:lnR cap="flat" cmpd="sng" w="12700">
                      <a:solidFill>
                        <a:srgbClr val="3250FF"/>
                      </a:solidFill>
                      <a:prstDash val="solid"/>
                      <a:round/>
                      <a:headEnd len="sm" w="sm" type="none"/>
                      <a:tailEnd len="sm" w="sm" type="none"/>
                    </a:lnR>
                    <a:lnT cap="flat" cmpd="sng" w="12700">
                      <a:solidFill>
                        <a:srgbClr val="3250FF"/>
                      </a:solidFill>
                      <a:prstDash val="solid"/>
                      <a:round/>
                      <a:headEnd len="sm" w="sm" type="none"/>
                      <a:tailEnd len="sm" w="sm" type="none"/>
                    </a:lnT>
                    <a:lnB cap="flat" cmpd="sng" w="12700">
                      <a:solidFill>
                        <a:srgbClr val="3250FF"/>
                      </a:solidFill>
                      <a:prstDash val="solid"/>
                      <a:round/>
                      <a:headEnd len="sm" w="sm" type="none"/>
                      <a:tailEnd len="sm" w="sm" type="none"/>
                    </a:lnB>
                    <a:solidFill>
                      <a:srgbClr val="1DE9B6"/>
                    </a:solidFill>
                  </a:tcPr>
                </a:tc>
              </a:tr>
              <a:tr h="721025">
                <a:tc>
                  <a:txBody>
                    <a:bodyPr/>
                    <a:lstStyle/>
                    <a:p>
                      <a:pPr indent="0" lvl="0" marL="0" rtl="0" algn="l">
                        <a:spcBef>
                          <a:spcPts val="0"/>
                        </a:spcBef>
                        <a:spcAft>
                          <a:spcPts val="0"/>
                        </a:spcAft>
                        <a:buNone/>
                      </a:pPr>
                      <a:r>
                        <a:rPr b="1" lang="en-GB" sz="1500">
                          <a:solidFill>
                            <a:srgbClr val="3250FF"/>
                          </a:solidFill>
                          <a:latin typeface="Inter"/>
                          <a:ea typeface="Inter"/>
                          <a:cs typeface="Inter"/>
                          <a:sym typeface="Inter"/>
                        </a:rPr>
                        <a:t>Headcount in Annual Work Unit (AWU)</a:t>
                      </a:r>
                      <a:endParaRPr b="1" sz="1500">
                        <a:solidFill>
                          <a:srgbClr val="3250FF"/>
                        </a:solidFill>
                        <a:latin typeface="Inter"/>
                        <a:ea typeface="Inter"/>
                        <a:cs typeface="Inter"/>
                        <a:sym typeface="Inte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3250FF"/>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GB" sz="1500">
                          <a:solidFill>
                            <a:srgbClr val="3250FF"/>
                          </a:solidFill>
                          <a:latin typeface="Inter"/>
                          <a:ea typeface="Inter"/>
                          <a:cs typeface="Inter"/>
                          <a:sym typeface="Inter"/>
                        </a:rPr>
                        <a:t>&lt;</a:t>
                      </a:r>
                      <a:r>
                        <a:rPr lang="en-GB" sz="1500">
                          <a:solidFill>
                            <a:srgbClr val="3250FF"/>
                          </a:solidFill>
                          <a:latin typeface="Inter"/>
                          <a:ea typeface="Inter"/>
                          <a:cs typeface="Inter"/>
                          <a:sym typeface="Inter"/>
                        </a:rPr>
                        <a:t> 250</a:t>
                      </a:r>
                      <a:endParaRPr sz="1500">
                        <a:solidFill>
                          <a:srgbClr val="3250FF"/>
                        </a:solidFill>
                        <a:latin typeface="Inter"/>
                        <a:ea typeface="Inter"/>
                        <a:cs typeface="Inter"/>
                        <a:sym typeface="Inte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3250FF"/>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GB" sz="1500">
                          <a:solidFill>
                            <a:srgbClr val="3250FF"/>
                          </a:solidFill>
                          <a:latin typeface="Inter"/>
                          <a:ea typeface="Inter"/>
                          <a:cs typeface="Inter"/>
                          <a:sym typeface="Inter"/>
                        </a:rPr>
                        <a:t>&lt;</a:t>
                      </a:r>
                      <a:r>
                        <a:rPr lang="en-GB" sz="1500">
                          <a:solidFill>
                            <a:srgbClr val="3250FF"/>
                          </a:solidFill>
                          <a:latin typeface="Inter"/>
                          <a:ea typeface="Inter"/>
                          <a:cs typeface="Inter"/>
                          <a:sym typeface="Inter"/>
                        </a:rPr>
                        <a:t> 500</a:t>
                      </a:r>
                      <a:endParaRPr sz="1500">
                        <a:solidFill>
                          <a:srgbClr val="3250FF"/>
                        </a:solidFill>
                        <a:latin typeface="Inter"/>
                        <a:ea typeface="Inter"/>
                        <a:cs typeface="Inter"/>
                        <a:sym typeface="Inte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3250FF"/>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2"/>
                    </a:solidFill>
                  </a:tcPr>
                </a:tc>
              </a:tr>
              <a:tr h="1206575">
                <a:tc>
                  <a:txBody>
                    <a:bodyPr/>
                    <a:lstStyle/>
                    <a:p>
                      <a:pPr indent="0" lvl="0" marL="0" rtl="0" algn="l">
                        <a:spcBef>
                          <a:spcPts val="0"/>
                        </a:spcBef>
                        <a:spcAft>
                          <a:spcPts val="0"/>
                        </a:spcAft>
                        <a:buNone/>
                      </a:pPr>
                      <a:r>
                        <a:rPr b="1" lang="en-GB" sz="1500">
                          <a:solidFill>
                            <a:srgbClr val="3250FF"/>
                          </a:solidFill>
                          <a:latin typeface="Inter"/>
                          <a:ea typeface="Inter"/>
                          <a:cs typeface="Inter"/>
                          <a:sym typeface="Inter"/>
                        </a:rPr>
                        <a:t>Annual turnover</a:t>
                      </a:r>
                      <a:endParaRPr b="1" sz="1500">
                        <a:solidFill>
                          <a:srgbClr val="3250FF"/>
                        </a:solidFill>
                        <a:latin typeface="Inter"/>
                        <a:ea typeface="Inter"/>
                        <a:cs typeface="Inter"/>
                        <a:sym typeface="Inte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GB" sz="1500">
                          <a:solidFill>
                            <a:srgbClr val="3250FF"/>
                          </a:solidFill>
                          <a:latin typeface="Inter"/>
                          <a:ea typeface="Inter"/>
                          <a:cs typeface="Inter"/>
                          <a:sym typeface="Inter"/>
                        </a:rPr>
                        <a:t>Less or equal</a:t>
                      </a:r>
                      <a:r>
                        <a:rPr lang="en-GB" sz="1500">
                          <a:solidFill>
                            <a:srgbClr val="3250FF"/>
                          </a:solidFill>
                          <a:latin typeface="Inter"/>
                          <a:ea typeface="Inter"/>
                          <a:cs typeface="Inter"/>
                          <a:sym typeface="Inter"/>
                        </a:rPr>
                        <a:t> to 50 million EUR or</a:t>
                      </a:r>
                      <a:endParaRPr sz="1500">
                        <a:solidFill>
                          <a:srgbClr val="3250FF"/>
                        </a:solidFill>
                        <a:latin typeface="Inter"/>
                        <a:ea typeface="Inter"/>
                        <a:cs typeface="Inter"/>
                        <a:sym typeface="Inter"/>
                      </a:endParaRPr>
                    </a:p>
                    <a:p>
                      <a:pPr indent="0" lvl="0" marL="0" rtl="0" algn="l">
                        <a:spcBef>
                          <a:spcPts val="0"/>
                        </a:spcBef>
                        <a:spcAft>
                          <a:spcPts val="0"/>
                        </a:spcAft>
                        <a:buNone/>
                      </a:pPr>
                      <a:r>
                        <a:rPr lang="en-GB" sz="1500">
                          <a:solidFill>
                            <a:srgbClr val="3250FF"/>
                          </a:solidFill>
                          <a:latin typeface="Inter"/>
                          <a:ea typeface="Inter"/>
                          <a:cs typeface="Inter"/>
                          <a:sym typeface="Inter"/>
                        </a:rPr>
                        <a:t>annual balance sheet total less or equal to 43 million €.</a:t>
                      </a:r>
                      <a:endParaRPr sz="1500">
                        <a:solidFill>
                          <a:srgbClr val="3250FF"/>
                        </a:solidFill>
                        <a:latin typeface="Inter"/>
                        <a:ea typeface="Inter"/>
                        <a:cs typeface="Inter"/>
                        <a:sym typeface="Inte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GB" sz="1500">
                          <a:solidFill>
                            <a:srgbClr val="3250FF"/>
                          </a:solidFill>
                          <a:latin typeface="Inter"/>
                          <a:ea typeface="Inter"/>
                          <a:cs typeface="Inter"/>
                          <a:sym typeface="Inter"/>
                        </a:rPr>
                        <a:t>L</a:t>
                      </a:r>
                      <a:r>
                        <a:rPr lang="en-GB" sz="1500">
                          <a:solidFill>
                            <a:srgbClr val="3250FF"/>
                          </a:solidFill>
                          <a:latin typeface="Inter"/>
                          <a:ea typeface="Inter"/>
                          <a:cs typeface="Inter"/>
                          <a:sym typeface="Inter"/>
                        </a:rPr>
                        <a:t>ess or equal to 100 million EUR </a:t>
                      </a:r>
                      <a:r>
                        <a:rPr lang="en-GB" sz="1500">
                          <a:solidFill>
                            <a:srgbClr val="3250FF"/>
                          </a:solidFill>
                          <a:latin typeface="Inter"/>
                          <a:ea typeface="Inter"/>
                          <a:cs typeface="Inter"/>
                          <a:sym typeface="Inter"/>
                        </a:rPr>
                        <a:t>or</a:t>
                      </a:r>
                      <a:endParaRPr sz="1500">
                        <a:solidFill>
                          <a:srgbClr val="3250FF"/>
                        </a:solidFill>
                        <a:latin typeface="Inter"/>
                        <a:ea typeface="Inter"/>
                        <a:cs typeface="Inter"/>
                        <a:sym typeface="Inter"/>
                      </a:endParaRPr>
                    </a:p>
                    <a:p>
                      <a:pPr indent="0" lvl="0" marL="0" rtl="0" algn="l">
                        <a:spcBef>
                          <a:spcPts val="0"/>
                        </a:spcBef>
                        <a:spcAft>
                          <a:spcPts val="0"/>
                        </a:spcAft>
                        <a:buNone/>
                      </a:pPr>
                      <a:r>
                        <a:rPr lang="en-GB" sz="1500">
                          <a:solidFill>
                            <a:srgbClr val="3250FF"/>
                          </a:solidFill>
                          <a:latin typeface="Inter"/>
                          <a:ea typeface="Inter"/>
                          <a:cs typeface="Inter"/>
                          <a:sym typeface="Inter"/>
                        </a:rPr>
                        <a:t>annual balance sheet total less or equal to 86 million €.</a:t>
                      </a:r>
                      <a:endParaRPr sz="1500">
                        <a:solidFill>
                          <a:srgbClr val="3250FF"/>
                        </a:solidFill>
                        <a:latin typeface="Inter"/>
                        <a:ea typeface="Inter"/>
                        <a:cs typeface="Inter"/>
                        <a:sym typeface="Inte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2"/>
                    </a:solidFill>
                  </a:tcPr>
                </a:tc>
              </a:tr>
            </a:tbl>
          </a:graphicData>
        </a:graphic>
      </p:graphicFrame>
      <p:pic>
        <p:nvPicPr>
          <p:cNvPr id="341" name="Google Shape;341;p33"/>
          <p:cNvPicPr preferRelativeResize="0"/>
          <p:nvPr/>
        </p:nvPicPr>
        <p:blipFill rotWithShape="1">
          <a:blip r:embed="rId3">
            <a:alphaModFix/>
          </a:blip>
          <a:srcRect b="18732" l="0" r="18732" t="0"/>
          <a:stretch/>
        </p:blipFill>
        <p:spPr>
          <a:xfrm>
            <a:off x="971827" y="3243367"/>
            <a:ext cx="4329611" cy="2638001"/>
          </a:xfrm>
          <a:prstGeom prst="rect">
            <a:avLst/>
          </a:prstGeom>
          <a:noFill/>
          <a:ln>
            <a:noFill/>
          </a:ln>
        </p:spPr>
      </p:pic>
      <p:sp>
        <p:nvSpPr>
          <p:cNvPr id="342" name="Google Shape;342;p33"/>
          <p:cNvSpPr txBox="1"/>
          <p:nvPr/>
        </p:nvSpPr>
        <p:spPr>
          <a:xfrm>
            <a:off x="978860" y="2000900"/>
            <a:ext cx="4458600" cy="12315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GB" sz="1600">
                <a:solidFill>
                  <a:schemeClr val="dk1"/>
                </a:solidFill>
              </a:rPr>
              <a:t>DIH as “in preparation” or “fully operational” in the S3 catalogue  by the time the legal check commences during the evaluation process</a:t>
            </a:r>
            <a:endParaRPr sz="1600">
              <a:solidFill>
                <a:schemeClr val="dk1"/>
              </a:solidFill>
            </a:endParaRPr>
          </a:p>
          <a:p>
            <a:pPr indent="0" lvl="0" marL="0" rtl="0" algn="ctr">
              <a:spcBef>
                <a:spcPts val="0"/>
              </a:spcBef>
              <a:spcAft>
                <a:spcPts val="0"/>
              </a:spcAft>
              <a:buNone/>
            </a:pPr>
            <a:r>
              <a:rPr lang="en-GB" sz="1600">
                <a:solidFill>
                  <a:schemeClr val="dk1"/>
                </a:solidFill>
              </a:rPr>
              <a:t>(approx. October 2021)</a:t>
            </a:r>
            <a:endParaRPr sz="2100"/>
          </a:p>
        </p:txBody>
      </p:sp>
      <p:sp>
        <p:nvSpPr>
          <p:cNvPr id="343" name="Google Shape;343;p33"/>
          <p:cNvSpPr txBox="1"/>
          <p:nvPr/>
        </p:nvSpPr>
        <p:spPr>
          <a:xfrm>
            <a:off x="444157" y="1560333"/>
            <a:ext cx="5177100" cy="600300"/>
          </a:xfrm>
          <a:prstGeom prst="rect">
            <a:avLst/>
          </a:prstGeom>
          <a:noFill/>
          <a:ln>
            <a:noFill/>
          </a:ln>
        </p:spPr>
        <p:txBody>
          <a:bodyPr anchorCtr="0" anchor="t" bIns="121900" lIns="121900" spcFirstLastPara="1" rIns="121900" wrap="square" tIns="121900">
            <a:spAutoFit/>
          </a:bodyPr>
          <a:lstStyle/>
          <a:p>
            <a:pPr indent="0" lvl="0" marL="152400" rtl="0" algn="ctr">
              <a:lnSpc>
                <a:spcPct val="150000"/>
              </a:lnSpc>
              <a:spcBef>
                <a:spcPts val="0"/>
              </a:spcBef>
              <a:spcAft>
                <a:spcPts val="0"/>
              </a:spcAft>
              <a:buNone/>
            </a:pPr>
            <a:r>
              <a:rPr b="1" lang="en-GB" sz="2300">
                <a:solidFill>
                  <a:srgbClr val="E040FB"/>
                </a:solidFill>
                <a:latin typeface="Inter"/>
                <a:ea typeface="Inter"/>
                <a:cs typeface="Inter"/>
                <a:sym typeface="Inter"/>
              </a:rPr>
              <a:t>1 DIH</a:t>
            </a:r>
            <a:endParaRPr sz="2300">
              <a:solidFill>
                <a:srgbClr val="E040FB"/>
              </a:solidFill>
            </a:endParaRPr>
          </a:p>
        </p:txBody>
      </p:sp>
      <p:sp>
        <p:nvSpPr>
          <p:cNvPr id="344" name="Google Shape;344;p33"/>
          <p:cNvSpPr txBox="1"/>
          <p:nvPr/>
        </p:nvSpPr>
        <p:spPr>
          <a:xfrm>
            <a:off x="5981139" y="1560333"/>
            <a:ext cx="5696700" cy="1308300"/>
          </a:xfrm>
          <a:prstGeom prst="rect">
            <a:avLst/>
          </a:prstGeom>
          <a:noFill/>
          <a:ln>
            <a:noFill/>
          </a:ln>
        </p:spPr>
        <p:txBody>
          <a:bodyPr anchorCtr="0" anchor="t" bIns="121900" lIns="121900" spcFirstLastPara="1" rIns="121900" wrap="square" tIns="121900">
            <a:spAutoFit/>
          </a:bodyPr>
          <a:lstStyle/>
          <a:p>
            <a:pPr indent="0" lvl="0" marL="152400" rtl="0" algn="ctr">
              <a:lnSpc>
                <a:spcPct val="100000"/>
              </a:lnSpc>
              <a:spcBef>
                <a:spcPts val="0"/>
              </a:spcBef>
              <a:spcAft>
                <a:spcPts val="0"/>
              </a:spcAft>
              <a:buNone/>
            </a:pPr>
            <a:r>
              <a:rPr b="1" lang="en-GB" sz="2300">
                <a:solidFill>
                  <a:srgbClr val="E040FB"/>
                </a:solidFill>
                <a:latin typeface="Inter"/>
                <a:ea typeface="Inter"/>
                <a:cs typeface="Inter"/>
                <a:sym typeface="Inter"/>
              </a:rPr>
              <a:t>Ideally engaging 5 SMEs or </a:t>
            </a:r>
            <a:endParaRPr b="1" sz="2300">
              <a:solidFill>
                <a:srgbClr val="E040FB"/>
              </a:solidFill>
              <a:latin typeface="Inter"/>
              <a:ea typeface="Inter"/>
              <a:cs typeface="Inter"/>
              <a:sym typeface="Inter"/>
            </a:endParaRPr>
          </a:p>
          <a:p>
            <a:pPr indent="0" lvl="0" marL="152400" rtl="0" algn="ctr">
              <a:lnSpc>
                <a:spcPct val="100000"/>
              </a:lnSpc>
              <a:spcBef>
                <a:spcPts val="0"/>
              </a:spcBef>
              <a:spcAft>
                <a:spcPts val="0"/>
              </a:spcAft>
              <a:buNone/>
            </a:pPr>
            <a:r>
              <a:rPr b="1" lang="en-GB" sz="2300">
                <a:solidFill>
                  <a:srgbClr val="E040FB"/>
                </a:solidFill>
                <a:latin typeface="Inter"/>
                <a:ea typeface="Inter"/>
                <a:cs typeface="Inter"/>
                <a:sym typeface="Inter"/>
              </a:rPr>
              <a:t>slightly bigger companies  </a:t>
            </a:r>
            <a:endParaRPr b="1" sz="2300">
              <a:solidFill>
                <a:srgbClr val="E040FB"/>
              </a:solidFill>
              <a:latin typeface="Inter"/>
              <a:ea typeface="Inter"/>
              <a:cs typeface="Inter"/>
              <a:sym typeface="Inter"/>
            </a:endParaRPr>
          </a:p>
          <a:p>
            <a:pPr indent="0" lvl="0" marL="152400" rtl="0" algn="ctr">
              <a:lnSpc>
                <a:spcPct val="100000"/>
              </a:lnSpc>
              <a:spcBef>
                <a:spcPts val="0"/>
              </a:spcBef>
              <a:spcAft>
                <a:spcPts val="0"/>
              </a:spcAft>
              <a:buNone/>
            </a:pPr>
            <a:r>
              <a:rPr b="1" lang="en-GB" sz="2300">
                <a:solidFill>
                  <a:srgbClr val="E040FB"/>
                </a:solidFill>
                <a:latin typeface="Inter"/>
                <a:ea typeface="Inter"/>
                <a:cs typeface="Inter"/>
                <a:sym typeface="Inter"/>
              </a:rPr>
              <a:t>(minimum 3)</a:t>
            </a:r>
            <a:endParaRPr sz="1700">
              <a:solidFill>
                <a:srgbClr val="E040FB"/>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4"/>
          <p:cNvSpPr txBox="1"/>
          <p:nvPr>
            <p:ph type="title"/>
          </p:nvPr>
        </p:nvSpPr>
        <p:spPr>
          <a:xfrm>
            <a:off x="638482" y="480000"/>
            <a:ext cx="14401800" cy="1341600"/>
          </a:xfrm>
          <a:prstGeom prst="rect">
            <a:avLst/>
          </a:prstGeom>
          <a:noFill/>
          <a:ln>
            <a:noFill/>
          </a:ln>
        </p:spPr>
        <p:txBody>
          <a:bodyPr anchorCtr="0" anchor="t" bIns="45700" lIns="91450" spcFirstLastPara="1" rIns="91450" wrap="square" tIns="45700">
            <a:noAutofit/>
          </a:bodyPr>
          <a:lstStyle/>
          <a:p>
            <a:pPr indent="0" lvl="0" marL="0" rtl="0" algn="l">
              <a:lnSpc>
                <a:spcPct val="100000"/>
              </a:lnSpc>
              <a:spcBef>
                <a:spcPts val="0"/>
              </a:spcBef>
              <a:spcAft>
                <a:spcPts val="0"/>
              </a:spcAft>
              <a:buSzPts val="1300"/>
              <a:buNone/>
            </a:pPr>
            <a:r>
              <a:rPr b="1" lang="en-GB">
                <a:latin typeface="Inter"/>
                <a:ea typeface="Inter"/>
                <a:cs typeface="Inter"/>
                <a:sym typeface="Inter"/>
              </a:rPr>
              <a:t>Registered in:</a:t>
            </a:r>
            <a:endParaRPr b="1">
              <a:latin typeface="Inter"/>
              <a:ea typeface="Inter"/>
              <a:cs typeface="Inter"/>
              <a:sym typeface="Inter"/>
            </a:endParaRPr>
          </a:p>
        </p:txBody>
      </p:sp>
      <p:sp>
        <p:nvSpPr>
          <p:cNvPr id="351" name="Google Shape;351;p34"/>
          <p:cNvSpPr txBox="1"/>
          <p:nvPr>
            <p:ph idx="12" type="sldNum"/>
          </p:nvPr>
        </p:nvSpPr>
        <p:spPr>
          <a:xfrm>
            <a:off x="7211355" y="8657172"/>
            <a:ext cx="1836900" cy="486900"/>
          </a:xfrm>
          <a:prstGeom prst="rect">
            <a:avLst/>
          </a:prstGeom>
          <a:noFill/>
          <a:ln>
            <a:noFill/>
          </a:ln>
        </p:spPr>
        <p:txBody>
          <a:bodyPr anchorCtr="0" anchor="ctr" bIns="45700" lIns="91450" spcFirstLastPara="1" rIns="91450"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GB"/>
              <a:t>‹#›</a:t>
            </a:fld>
            <a:endParaRPr/>
          </a:p>
        </p:txBody>
      </p:sp>
      <p:pic>
        <p:nvPicPr>
          <p:cNvPr descr="Map&#10;&#10;Description automatically generated" id="352" name="Google Shape;352;p34"/>
          <p:cNvPicPr preferRelativeResize="0"/>
          <p:nvPr/>
        </p:nvPicPr>
        <p:blipFill rotWithShape="1">
          <a:blip r:embed="rId3">
            <a:alphaModFix/>
          </a:blip>
          <a:srcRect b="0" l="0" r="0" t="0"/>
          <a:stretch/>
        </p:blipFill>
        <p:spPr>
          <a:xfrm>
            <a:off x="1378342" y="1210195"/>
            <a:ext cx="9250821" cy="48897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638482" y="480000"/>
            <a:ext cx="14401800" cy="1341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The role of DIHs</a:t>
            </a:r>
            <a:endParaRPr/>
          </a:p>
        </p:txBody>
      </p:sp>
      <p:sp>
        <p:nvSpPr>
          <p:cNvPr id="114" name="Google Shape;114;p17"/>
          <p:cNvSpPr txBox="1"/>
          <p:nvPr>
            <p:ph idx="1" type="body"/>
          </p:nvPr>
        </p:nvSpPr>
        <p:spPr>
          <a:xfrm>
            <a:off x="478795" y="1115133"/>
            <a:ext cx="11245500" cy="5004900"/>
          </a:xfrm>
          <a:prstGeom prst="rect">
            <a:avLst/>
          </a:prstGeom>
        </p:spPr>
        <p:txBody>
          <a:bodyPr anchorCtr="0" anchor="t" bIns="0" lIns="0" spcFirstLastPara="1" rIns="0" wrap="square" tIns="0">
            <a:noAutofit/>
          </a:bodyPr>
          <a:lstStyle/>
          <a:p>
            <a:pPr indent="-431800" lvl="0" marL="609600" rtl="0" algn="l">
              <a:spcBef>
                <a:spcPts val="500"/>
              </a:spcBef>
              <a:spcAft>
                <a:spcPts val="0"/>
              </a:spcAft>
              <a:buSzPts val="2000"/>
              <a:buChar char="■"/>
            </a:pPr>
            <a:r>
              <a:rPr lang="en-GB"/>
              <a:t>About: </a:t>
            </a:r>
            <a:endParaRPr/>
          </a:p>
          <a:p>
            <a:pPr indent="-431800" lvl="1" marL="1219200" rtl="0" algn="l">
              <a:spcBef>
                <a:spcPts val="0"/>
              </a:spcBef>
              <a:spcAft>
                <a:spcPts val="0"/>
              </a:spcAft>
              <a:buSzPts val="2000"/>
              <a:buChar char="■"/>
            </a:pPr>
            <a:r>
              <a:rPr lang="en-GB"/>
              <a:t>This second part of the session elaborates on the </a:t>
            </a:r>
            <a:r>
              <a:rPr lang="en-GB"/>
              <a:t>DIHs Onboarding process and their Journey</a:t>
            </a:r>
            <a:endParaRPr/>
          </a:p>
          <a:p>
            <a:pPr indent="-431800" lvl="0" marL="609600" rtl="0" algn="l">
              <a:spcBef>
                <a:spcPts val="0"/>
              </a:spcBef>
              <a:spcAft>
                <a:spcPts val="0"/>
              </a:spcAft>
              <a:buSzPts val="2000"/>
              <a:buChar char="■"/>
            </a:pPr>
            <a:r>
              <a:rPr lang="en-GB"/>
              <a:t>This session will:</a:t>
            </a:r>
            <a:endParaRPr/>
          </a:p>
          <a:p>
            <a:pPr indent="-431800" lvl="1" marL="1219200" rtl="0" algn="l">
              <a:spcBef>
                <a:spcPts val="0"/>
              </a:spcBef>
              <a:spcAft>
                <a:spcPts val="0"/>
              </a:spcAft>
              <a:buSzPts val="2000"/>
              <a:buChar char="■"/>
            </a:pPr>
            <a:r>
              <a:rPr lang="en-GB"/>
              <a:t>Overview and Journey of DIHs in i4Trust</a:t>
            </a:r>
            <a:endParaRPr/>
          </a:p>
          <a:p>
            <a:pPr indent="-431800" lvl="1" marL="1219200" rtl="0" algn="l">
              <a:spcBef>
                <a:spcPts val="0"/>
              </a:spcBef>
              <a:spcAft>
                <a:spcPts val="0"/>
              </a:spcAft>
              <a:buSzPts val="2000"/>
              <a:buChar char="■"/>
            </a:pPr>
            <a:r>
              <a:rPr lang="en-GB"/>
              <a:t>Role of DIHs (LEBDs and Ambassadors)</a:t>
            </a:r>
            <a:endParaRPr/>
          </a:p>
          <a:p>
            <a:pPr indent="-431800" lvl="2" marL="1828800" rtl="0" algn="l">
              <a:spcBef>
                <a:spcPts val="0"/>
              </a:spcBef>
              <a:spcAft>
                <a:spcPts val="0"/>
              </a:spcAft>
              <a:buSzPts val="2000"/>
              <a:buChar char="■"/>
            </a:pPr>
            <a:r>
              <a:rPr lang="en-GB"/>
              <a:t>i4Trust Ambassadors</a:t>
            </a:r>
            <a:endParaRPr/>
          </a:p>
          <a:p>
            <a:pPr indent="-406400" lvl="2" marL="1828800" rtl="0" algn="l">
              <a:spcBef>
                <a:spcPts val="0"/>
              </a:spcBef>
              <a:spcAft>
                <a:spcPts val="0"/>
              </a:spcAft>
              <a:buSzPts val="1600"/>
              <a:buChar char="■"/>
            </a:pPr>
            <a:r>
              <a:rPr lang="en-GB"/>
              <a:t>Engagement in multi-tier support</a:t>
            </a:r>
            <a:endParaRPr/>
          </a:p>
          <a:p>
            <a:pPr indent="-431800" lvl="2" marL="1828800" rtl="0" algn="l">
              <a:spcBef>
                <a:spcPts val="0"/>
              </a:spcBef>
              <a:spcAft>
                <a:spcPts val="0"/>
              </a:spcAft>
              <a:buSzPts val="2000"/>
              <a:buChar char="■"/>
            </a:pPr>
            <a:r>
              <a:rPr lang="en-GB"/>
              <a:t>Structure of Community</a:t>
            </a:r>
            <a:endParaRPr/>
          </a:p>
          <a:p>
            <a:pPr indent="-431800" lvl="1" marL="1219200" rtl="0" algn="l">
              <a:spcBef>
                <a:spcPts val="0"/>
              </a:spcBef>
              <a:spcAft>
                <a:spcPts val="0"/>
              </a:spcAft>
              <a:buSzPts val="2000"/>
              <a:buChar char="■"/>
            </a:pPr>
            <a:r>
              <a:rPr lang="en-GB"/>
              <a:t>How Open calls will work</a:t>
            </a:r>
            <a:endParaRPr/>
          </a:p>
          <a:p>
            <a:pPr indent="-431800" lvl="2" marL="1828800" rtl="0" algn="l">
              <a:spcBef>
                <a:spcPts val="0"/>
              </a:spcBef>
              <a:spcAft>
                <a:spcPts val="0"/>
              </a:spcAft>
              <a:buSzPts val="2000"/>
              <a:buChar char="■"/>
            </a:pPr>
            <a:r>
              <a:rPr lang="en-GB"/>
              <a:t>Overview of open calls process</a:t>
            </a:r>
            <a:endParaRPr/>
          </a:p>
          <a:p>
            <a:pPr indent="-431800" lvl="2" marL="1828800" rtl="0" algn="l">
              <a:spcBef>
                <a:spcPts val="0"/>
              </a:spcBef>
              <a:spcAft>
                <a:spcPts val="0"/>
              </a:spcAft>
              <a:buSzPts val="2000"/>
              <a:buChar char="■"/>
            </a:pPr>
            <a:r>
              <a:rPr lang="en-GB"/>
              <a:t>What constitutes a suitable i4Trust experiment</a:t>
            </a:r>
            <a:endParaRPr/>
          </a:p>
          <a:p>
            <a:pPr indent="-431800" lvl="2" marL="1828800" rtl="0" algn="l">
              <a:spcBef>
                <a:spcPts val="0"/>
              </a:spcBef>
              <a:spcAft>
                <a:spcPts val="0"/>
              </a:spcAft>
              <a:buSzPts val="2000"/>
              <a:buChar char="■"/>
            </a:pPr>
            <a:r>
              <a:rPr lang="en-GB"/>
              <a:t>Scouting process</a:t>
            </a:r>
            <a:endParaRPr/>
          </a:p>
          <a:p>
            <a:pPr indent="-431800" lvl="1" marL="1219200" rtl="0" algn="l">
              <a:spcBef>
                <a:spcPts val="0"/>
              </a:spcBef>
              <a:spcAft>
                <a:spcPts val="0"/>
              </a:spcAft>
              <a:buSzPts val="2000"/>
              <a:buChar char="■"/>
            </a:pPr>
            <a:r>
              <a:rPr lang="en-GB"/>
              <a:t>Support to experiments</a:t>
            </a:r>
            <a:endParaRPr/>
          </a:p>
          <a:p>
            <a:pPr indent="-431800" lvl="1" marL="1219200" rtl="0" algn="l">
              <a:spcBef>
                <a:spcPts val="0"/>
              </a:spcBef>
              <a:spcAft>
                <a:spcPts val="0"/>
              </a:spcAft>
              <a:buSzPts val="2000"/>
              <a:buChar char="■"/>
            </a:pPr>
            <a:r>
              <a:rPr lang="en-GB"/>
              <a:t>FAQ </a:t>
            </a:r>
            <a:endParaRPr/>
          </a:p>
          <a:p>
            <a:pPr indent="-431800" lvl="0" marL="609600" rtl="0" algn="l">
              <a:spcBef>
                <a:spcPts val="0"/>
              </a:spcBef>
              <a:spcAft>
                <a:spcPts val="0"/>
              </a:spcAft>
              <a:buSzPts val="2000"/>
              <a:buChar char="■"/>
            </a:pPr>
            <a:r>
              <a:rPr lang="en-GB"/>
              <a:t>Goals:</a:t>
            </a:r>
            <a:endParaRPr/>
          </a:p>
          <a:p>
            <a:pPr indent="-431800" lvl="1" marL="1219200" rtl="0" algn="l">
              <a:spcBef>
                <a:spcPts val="0"/>
              </a:spcBef>
              <a:spcAft>
                <a:spcPts val="0"/>
              </a:spcAft>
              <a:buSzPts val="2000"/>
              <a:buChar char="■"/>
            </a:pPr>
            <a:r>
              <a:rPr lang="en-GB"/>
              <a:t>After this session you will understand how you play a key role in enabling the i4Trust ecosystem</a:t>
            </a:r>
            <a:endParaRPr/>
          </a:p>
          <a:p>
            <a:pPr indent="-431800" lvl="0" marL="609600" rtl="0" algn="l">
              <a:spcBef>
                <a:spcPts val="0"/>
              </a:spcBef>
              <a:spcAft>
                <a:spcPts val="0"/>
              </a:spcAft>
              <a:buSzPts val="2000"/>
              <a:buChar char="■"/>
            </a:pPr>
            <a:r>
              <a:rPr lang="en-GB"/>
              <a:t>Target Audience:</a:t>
            </a:r>
            <a:endParaRPr/>
          </a:p>
          <a:p>
            <a:pPr indent="-431800" lvl="1" marL="1219200" rtl="0" algn="l">
              <a:spcBef>
                <a:spcPts val="0"/>
              </a:spcBef>
              <a:spcAft>
                <a:spcPts val="0"/>
              </a:spcAft>
              <a:buSzPts val="2000"/>
              <a:buChar char="■"/>
            </a:pPr>
            <a:r>
              <a:rPr lang="en-GB"/>
              <a:t>All (LEBDS, Ambassadors)</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5"/>
          <p:cNvSpPr txBox="1"/>
          <p:nvPr>
            <p:ph idx="12" type="sldNum"/>
          </p:nvPr>
        </p:nvSpPr>
        <p:spPr>
          <a:xfrm>
            <a:off x="7211355" y="8657172"/>
            <a:ext cx="1836900" cy="486900"/>
          </a:xfrm>
          <a:prstGeom prst="rect">
            <a:avLst/>
          </a:prstGeom>
          <a:noFill/>
          <a:ln>
            <a:noFill/>
          </a:ln>
        </p:spPr>
        <p:txBody>
          <a:bodyPr anchorCtr="0" anchor="ctr" bIns="45700" lIns="91450" spcFirstLastPara="1" rIns="91450"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GB"/>
              <a:t>‹#›</a:t>
            </a:fld>
            <a:endParaRPr/>
          </a:p>
        </p:txBody>
      </p:sp>
      <p:sp>
        <p:nvSpPr>
          <p:cNvPr id="359" name="Google Shape;359;p35"/>
          <p:cNvSpPr txBox="1"/>
          <p:nvPr>
            <p:ph type="ctrTitle"/>
          </p:nvPr>
        </p:nvSpPr>
        <p:spPr>
          <a:xfrm>
            <a:off x="479000" y="3723654"/>
            <a:ext cx="11235600" cy="1062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GB" sz="2800">
                <a:solidFill>
                  <a:srgbClr val="3250FF"/>
                </a:solidFill>
                <a:latin typeface="Inter"/>
                <a:ea typeface="Inter"/>
                <a:cs typeface="Inter"/>
                <a:sym typeface="Inter"/>
              </a:rPr>
              <a:t>HOW TO APPLY</a:t>
            </a:r>
            <a:endParaRPr b="1" sz="2800">
              <a:solidFill>
                <a:srgbClr val="3250FF"/>
              </a:solidFill>
              <a:latin typeface="Inter"/>
              <a:ea typeface="Inter"/>
              <a:cs typeface="Inter"/>
              <a:sym typeface="Int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6"/>
          <p:cNvSpPr txBox="1"/>
          <p:nvPr>
            <p:ph idx="12" type="sldNum"/>
          </p:nvPr>
        </p:nvSpPr>
        <p:spPr>
          <a:xfrm>
            <a:off x="7211355" y="8657172"/>
            <a:ext cx="1836900" cy="486900"/>
          </a:xfrm>
          <a:prstGeom prst="rect">
            <a:avLst/>
          </a:prstGeom>
          <a:noFill/>
          <a:ln>
            <a:noFill/>
          </a:ln>
        </p:spPr>
        <p:txBody>
          <a:bodyPr anchorCtr="0" anchor="ctr" bIns="45700" lIns="91450" spcFirstLastPara="1" rIns="91450"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GB"/>
              <a:t>‹#›</a:t>
            </a:fld>
            <a:endParaRPr/>
          </a:p>
        </p:txBody>
      </p:sp>
      <p:sp>
        <p:nvSpPr>
          <p:cNvPr id="366" name="Google Shape;366;p36"/>
          <p:cNvSpPr txBox="1"/>
          <p:nvPr/>
        </p:nvSpPr>
        <p:spPr>
          <a:xfrm>
            <a:off x="1592059" y="4176182"/>
            <a:ext cx="2313600" cy="292500"/>
          </a:xfrm>
          <a:prstGeom prst="rect">
            <a:avLst/>
          </a:prstGeom>
          <a:solidFill>
            <a:schemeClr val="lt1"/>
          </a:solidFill>
          <a:ln>
            <a:noFill/>
          </a:ln>
        </p:spPr>
        <p:txBody>
          <a:bodyPr anchorCtr="0" anchor="t" bIns="45700" lIns="91450" spcFirstLastPara="1" rIns="91450" wrap="square" tIns="45700">
            <a:spAutoFit/>
          </a:bodyPr>
          <a:lstStyle/>
          <a:p>
            <a:pPr indent="0" lvl="0" marL="0" marR="0" rtl="0" algn="l">
              <a:lnSpc>
                <a:spcPct val="100000"/>
              </a:lnSpc>
              <a:spcBef>
                <a:spcPts val="0"/>
              </a:spcBef>
              <a:spcAft>
                <a:spcPts val="0"/>
              </a:spcAft>
              <a:buNone/>
            </a:pPr>
            <a:r>
              <a:t/>
            </a:r>
            <a:endParaRPr b="0" i="0" sz="1300" u="none" cap="none" strike="noStrike">
              <a:solidFill>
                <a:srgbClr val="000000"/>
              </a:solidFill>
              <a:latin typeface="Arial"/>
              <a:ea typeface="Arial"/>
              <a:cs typeface="Arial"/>
              <a:sym typeface="Arial"/>
            </a:endParaRPr>
          </a:p>
        </p:txBody>
      </p:sp>
      <p:sp>
        <p:nvSpPr>
          <p:cNvPr id="367" name="Google Shape;367;p36"/>
          <p:cNvSpPr txBox="1"/>
          <p:nvPr>
            <p:ph type="title"/>
          </p:nvPr>
        </p:nvSpPr>
        <p:spPr>
          <a:xfrm>
            <a:off x="638482" y="480000"/>
            <a:ext cx="14401800" cy="1341600"/>
          </a:xfrm>
          <a:prstGeom prst="rect">
            <a:avLst/>
          </a:prstGeom>
          <a:noFill/>
          <a:ln>
            <a:noFill/>
          </a:ln>
        </p:spPr>
        <p:txBody>
          <a:bodyPr anchorCtr="0" anchor="t" bIns="45700" lIns="91450" spcFirstLastPara="1" rIns="91450" wrap="square" tIns="45700">
            <a:noAutofit/>
          </a:bodyPr>
          <a:lstStyle/>
          <a:p>
            <a:pPr indent="0" lvl="0" marL="0" rtl="0" algn="l">
              <a:lnSpc>
                <a:spcPct val="100000"/>
              </a:lnSpc>
              <a:spcBef>
                <a:spcPts val="0"/>
              </a:spcBef>
              <a:spcAft>
                <a:spcPts val="0"/>
              </a:spcAft>
              <a:buSzPts val="1300"/>
              <a:buNone/>
            </a:pPr>
            <a:r>
              <a:rPr b="1" lang="en-GB" sz="2800">
                <a:latin typeface="Inter"/>
                <a:ea typeface="Inter"/>
                <a:cs typeface="Inter"/>
                <a:sym typeface="Inter"/>
              </a:rPr>
              <a:t>Open Call site: </a:t>
            </a:r>
            <a:r>
              <a:rPr b="1" lang="en-GB" sz="2800" u="sng">
                <a:solidFill>
                  <a:schemeClr val="hlink"/>
                </a:solidFill>
                <a:latin typeface="Inter"/>
                <a:ea typeface="Inter"/>
                <a:cs typeface="Inter"/>
                <a:sym typeface="Inter"/>
                <a:hlinkClick r:id="rId3"/>
              </a:rPr>
              <a:t>https://i4trust-open-call.fundingbox.com/</a:t>
            </a:r>
            <a:endParaRPr b="1" sz="2800">
              <a:latin typeface="Inter"/>
              <a:ea typeface="Inter"/>
              <a:cs typeface="Inter"/>
              <a:sym typeface="Inter"/>
            </a:endParaRPr>
          </a:p>
          <a:p>
            <a:pPr indent="0" lvl="0" marL="0" rtl="0" algn="l">
              <a:lnSpc>
                <a:spcPct val="100000"/>
              </a:lnSpc>
              <a:spcBef>
                <a:spcPts val="0"/>
              </a:spcBef>
              <a:spcAft>
                <a:spcPts val="0"/>
              </a:spcAft>
              <a:buSzPts val="1300"/>
              <a:buNone/>
            </a:pPr>
            <a:r>
              <a:t/>
            </a:r>
            <a:endParaRPr b="1" sz="2800">
              <a:latin typeface="Inter"/>
              <a:ea typeface="Inter"/>
              <a:cs typeface="Inter"/>
              <a:sym typeface="Inter"/>
            </a:endParaRPr>
          </a:p>
        </p:txBody>
      </p:sp>
      <p:pic>
        <p:nvPicPr>
          <p:cNvPr id="368" name="Google Shape;368;p36"/>
          <p:cNvPicPr preferRelativeResize="0"/>
          <p:nvPr/>
        </p:nvPicPr>
        <p:blipFill rotWithShape="1">
          <a:blip r:embed="rId4">
            <a:alphaModFix/>
          </a:blip>
          <a:srcRect b="39979" l="0" r="0" t="0"/>
          <a:stretch/>
        </p:blipFill>
        <p:spPr>
          <a:xfrm>
            <a:off x="175123" y="1644117"/>
            <a:ext cx="11511553" cy="356976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7"/>
          <p:cNvSpPr txBox="1"/>
          <p:nvPr>
            <p:ph type="title"/>
          </p:nvPr>
        </p:nvSpPr>
        <p:spPr>
          <a:xfrm>
            <a:off x="544508" y="346867"/>
            <a:ext cx="10800300" cy="1006500"/>
          </a:xfrm>
          <a:prstGeom prst="rect">
            <a:avLst/>
          </a:prstGeom>
          <a:noFill/>
          <a:ln>
            <a:noFill/>
          </a:ln>
        </p:spPr>
        <p:txBody>
          <a:bodyPr anchorCtr="0" anchor="t" bIns="45700" lIns="91450" spcFirstLastPara="1" rIns="91450" wrap="square" tIns="45700">
            <a:noAutofit/>
          </a:bodyPr>
          <a:lstStyle/>
          <a:p>
            <a:pPr indent="0" lvl="0" marL="0" rtl="0" algn="l">
              <a:lnSpc>
                <a:spcPct val="100000"/>
              </a:lnSpc>
              <a:spcBef>
                <a:spcPts val="0"/>
              </a:spcBef>
              <a:spcAft>
                <a:spcPts val="0"/>
              </a:spcAft>
              <a:buSzPts val="1300"/>
              <a:buNone/>
            </a:pPr>
            <a:r>
              <a:rPr b="1" lang="en-GB" sz="2800">
                <a:latin typeface="Inter"/>
                <a:ea typeface="Inter"/>
                <a:cs typeface="Inter"/>
                <a:sym typeface="Inter"/>
              </a:rPr>
              <a:t>How to apply?</a:t>
            </a:r>
            <a:endParaRPr b="1" sz="2800">
              <a:latin typeface="Inter"/>
              <a:ea typeface="Inter"/>
              <a:cs typeface="Inter"/>
              <a:sym typeface="Inter"/>
            </a:endParaRPr>
          </a:p>
        </p:txBody>
      </p:sp>
      <p:sp>
        <p:nvSpPr>
          <p:cNvPr id="375" name="Google Shape;375;p37"/>
          <p:cNvSpPr txBox="1"/>
          <p:nvPr>
            <p:ph idx="12" type="sldNum"/>
          </p:nvPr>
        </p:nvSpPr>
        <p:spPr>
          <a:xfrm>
            <a:off x="7211355" y="8657172"/>
            <a:ext cx="1836900" cy="486900"/>
          </a:xfrm>
          <a:prstGeom prst="rect">
            <a:avLst/>
          </a:prstGeom>
          <a:noFill/>
          <a:ln>
            <a:noFill/>
          </a:ln>
        </p:spPr>
        <p:txBody>
          <a:bodyPr anchorCtr="0" anchor="ctr" bIns="45700" lIns="91450" spcFirstLastPara="1" rIns="91450"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GB"/>
              <a:t>‹#›</a:t>
            </a:fld>
            <a:endParaRPr/>
          </a:p>
        </p:txBody>
      </p:sp>
      <p:sp>
        <p:nvSpPr>
          <p:cNvPr id="376" name="Google Shape;376;p37"/>
          <p:cNvSpPr txBox="1"/>
          <p:nvPr/>
        </p:nvSpPr>
        <p:spPr>
          <a:xfrm>
            <a:off x="559248" y="896749"/>
            <a:ext cx="5955300" cy="292500"/>
          </a:xfrm>
          <a:prstGeom prst="rect">
            <a:avLst/>
          </a:prstGeom>
          <a:noFill/>
          <a:ln>
            <a:noFill/>
          </a:ln>
        </p:spPr>
        <p:txBody>
          <a:bodyPr anchorCtr="0" anchor="t" bIns="45700" lIns="91450" spcFirstLastPara="1" rIns="91450" wrap="square" tIns="45700">
            <a:spAutoFit/>
          </a:bodyPr>
          <a:lstStyle/>
          <a:p>
            <a:pPr indent="0" lvl="0" marL="0" marR="0" rtl="0" algn="l">
              <a:lnSpc>
                <a:spcPct val="100000"/>
              </a:lnSpc>
              <a:spcBef>
                <a:spcPts val="0"/>
              </a:spcBef>
              <a:spcAft>
                <a:spcPts val="0"/>
              </a:spcAft>
              <a:buNone/>
            </a:pPr>
            <a:r>
              <a:t/>
            </a:r>
            <a:endParaRPr sz="1300">
              <a:solidFill>
                <a:srgbClr val="E040FB"/>
              </a:solidFill>
            </a:endParaRPr>
          </a:p>
        </p:txBody>
      </p:sp>
      <p:sp>
        <p:nvSpPr>
          <p:cNvPr id="377" name="Google Shape;377;p37"/>
          <p:cNvSpPr txBox="1"/>
          <p:nvPr/>
        </p:nvSpPr>
        <p:spPr>
          <a:xfrm>
            <a:off x="5775499" y="4155315"/>
            <a:ext cx="2313600" cy="292500"/>
          </a:xfrm>
          <a:prstGeom prst="rect">
            <a:avLst/>
          </a:prstGeom>
          <a:solidFill>
            <a:schemeClr val="lt1"/>
          </a:solidFill>
          <a:ln>
            <a:noFill/>
          </a:ln>
        </p:spPr>
        <p:txBody>
          <a:bodyPr anchorCtr="0" anchor="t" bIns="45700" lIns="91450" spcFirstLastPara="1" rIns="91450" wrap="square" tIns="45700">
            <a:spAutoFit/>
          </a:bodyPr>
          <a:lstStyle/>
          <a:p>
            <a:pPr indent="0" lvl="0" marL="0" marR="0" rtl="0" algn="l">
              <a:lnSpc>
                <a:spcPct val="100000"/>
              </a:lnSpc>
              <a:spcBef>
                <a:spcPts val="0"/>
              </a:spcBef>
              <a:spcAft>
                <a:spcPts val="0"/>
              </a:spcAft>
              <a:buNone/>
            </a:pPr>
            <a:r>
              <a:t/>
            </a:r>
            <a:endParaRPr b="0" i="0" sz="1300" u="none" cap="none" strike="noStrike">
              <a:solidFill>
                <a:srgbClr val="000000"/>
              </a:solidFill>
              <a:latin typeface="Arial"/>
              <a:ea typeface="Arial"/>
              <a:cs typeface="Arial"/>
              <a:sym typeface="Arial"/>
            </a:endParaRPr>
          </a:p>
        </p:txBody>
      </p:sp>
      <p:pic>
        <p:nvPicPr>
          <p:cNvPr id="378" name="Google Shape;378;p37">
            <a:hlinkClick r:id="rId3"/>
          </p:cNvPr>
          <p:cNvPicPr preferRelativeResize="0"/>
          <p:nvPr/>
        </p:nvPicPr>
        <p:blipFill>
          <a:blip r:embed="rId4">
            <a:alphaModFix/>
          </a:blip>
          <a:stretch>
            <a:fillRect/>
          </a:stretch>
        </p:blipFill>
        <p:spPr>
          <a:xfrm>
            <a:off x="1246064" y="1023000"/>
            <a:ext cx="9501001" cy="546986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8"/>
          <p:cNvSpPr txBox="1"/>
          <p:nvPr/>
        </p:nvSpPr>
        <p:spPr>
          <a:xfrm>
            <a:off x="449358" y="1869100"/>
            <a:ext cx="5378700" cy="3755700"/>
          </a:xfrm>
          <a:prstGeom prst="rect">
            <a:avLst/>
          </a:prstGeom>
          <a:noFill/>
          <a:ln>
            <a:noFill/>
          </a:ln>
        </p:spPr>
        <p:txBody>
          <a:bodyPr anchorCtr="0" anchor="t" bIns="121900" lIns="121900" spcFirstLastPara="1" rIns="121900" wrap="square" tIns="121900">
            <a:spAutoFit/>
          </a:bodyPr>
          <a:lstStyle/>
          <a:p>
            <a:pPr indent="0" lvl="0" marL="0" rtl="0" algn="ctr">
              <a:lnSpc>
                <a:spcPct val="100000"/>
              </a:lnSpc>
              <a:spcBef>
                <a:spcPts val="0"/>
              </a:spcBef>
              <a:spcAft>
                <a:spcPts val="0"/>
              </a:spcAft>
              <a:buNone/>
            </a:pPr>
            <a:r>
              <a:rPr b="1" lang="en-GB" sz="1900" u="sng">
                <a:latin typeface="Inter"/>
                <a:ea typeface="Inter"/>
                <a:cs typeface="Inter"/>
                <a:sym typeface="Inter"/>
              </a:rPr>
              <a:t>REMINDERS</a:t>
            </a:r>
            <a:endParaRPr b="1" sz="1900" u="sng">
              <a:latin typeface="Inter"/>
              <a:ea typeface="Inter"/>
              <a:cs typeface="Inter"/>
              <a:sym typeface="Inter"/>
            </a:endParaRPr>
          </a:p>
          <a:p>
            <a:pPr indent="0" lvl="0" marL="0" rtl="0" algn="ctr">
              <a:lnSpc>
                <a:spcPct val="100000"/>
              </a:lnSpc>
              <a:spcBef>
                <a:spcPts val="0"/>
              </a:spcBef>
              <a:spcAft>
                <a:spcPts val="0"/>
              </a:spcAft>
              <a:buNone/>
            </a:pPr>
            <a:r>
              <a:t/>
            </a:r>
            <a:endParaRPr b="1" sz="1900" u="sng">
              <a:latin typeface="Inter"/>
              <a:ea typeface="Inter"/>
              <a:cs typeface="Inter"/>
              <a:sym typeface="Inter"/>
            </a:endParaRPr>
          </a:p>
          <a:p>
            <a:pPr indent="0" lvl="0" marL="0" rtl="0" algn="ctr">
              <a:lnSpc>
                <a:spcPct val="100000"/>
              </a:lnSpc>
              <a:spcBef>
                <a:spcPts val="0"/>
              </a:spcBef>
              <a:spcAft>
                <a:spcPts val="0"/>
              </a:spcAft>
              <a:buNone/>
            </a:pPr>
            <a:r>
              <a:t/>
            </a:r>
            <a:endParaRPr b="1" sz="1900" u="sng">
              <a:latin typeface="Inter"/>
              <a:ea typeface="Inter"/>
              <a:cs typeface="Inter"/>
              <a:sym typeface="Inter"/>
            </a:endParaRPr>
          </a:p>
          <a:p>
            <a:pPr indent="0" lvl="0" marL="0" rtl="0" algn="ctr">
              <a:lnSpc>
                <a:spcPct val="100000"/>
              </a:lnSpc>
              <a:spcBef>
                <a:spcPts val="0"/>
              </a:spcBef>
              <a:spcAft>
                <a:spcPts val="0"/>
              </a:spcAft>
              <a:buNone/>
            </a:pPr>
            <a:r>
              <a:rPr b="1" lang="en-GB" sz="1900">
                <a:solidFill>
                  <a:srgbClr val="0000FF"/>
                </a:solidFill>
                <a:latin typeface="Inter"/>
                <a:ea typeface="Inter"/>
                <a:cs typeface="Inter"/>
                <a:sym typeface="Inter"/>
              </a:rPr>
              <a:t>READ </a:t>
            </a:r>
            <a:r>
              <a:rPr lang="en-GB" sz="1900">
                <a:latin typeface="Inter"/>
                <a:ea typeface="Inter"/>
                <a:cs typeface="Inter"/>
                <a:sym typeface="Inter"/>
              </a:rPr>
              <a:t>the “Guide for Applicants” and “FAQs”</a:t>
            </a:r>
            <a:endParaRPr sz="1900">
              <a:latin typeface="Inter"/>
              <a:ea typeface="Inter"/>
              <a:cs typeface="Inter"/>
              <a:sym typeface="Inter"/>
            </a:endParaRPr>
          </a:p>
          <a:p>
            <a:pPr indent="0" lvl="0" marL="457200" rtl="0" algn="ctr">
              <a:lnSpc>
                <a:spcPct val="100000"/>
              </a:lnSpc>
              <a:spcBef>
                <a:spcPts val="0"/>
              </a:spcBef>
              <a:spcAft>
                <a:spcPts val="0"/>
              </a:spcAft>
              <a:buNone/>
            </a:pPr>
            <a:r>
              <a:t/>
            </a:r>
            <a:endParaRPr sz="1900">
              <a:latin typeface="Inter"/>
              <a:ea typeface="Inter"/>
              <a:cs typeface="Inter"/>
              <a:sym typeface="Inter"/>
            </a:endParaRPr>
          </a:p>
          <a:p>
            <a:pPr indent="0" lvl="0" marL="457200" rtl="0" algn="ctr">
              <a:lnSpc>
                <a:spcPct val="100000"/>
              </a:lnSpc>
              <a:spcBef>
                <a:spcPts val="0"/>
              </a:spcBef>
              <a:spcAft>
                <a:spcPts val="0"/>
              </a:spcAft>
              <a:buNone/>
            </a:pPr>
            <a:r>
              <a:t/>
            </a:r>
            <a:endParaRPr sz="1900">
              <a:latin typeface="Inter"/>
              <a:ea typeface="Inter"/>
              <a:cs typeface="Inter"/>
              <a:sym typeface="Inter"/>
            </a:endParaRPr>
          </a:p>
          <a:p>
            <a:pPr indent="0" lvl="0" marL="0" rtl="0" algn="ctr">
              <a:lnSpc>
                <a:spcPct val="100000"/>
              </a:lnSpc>
              <a:spcBef>
                <a:spcPts val="0"/>
              </a:spcBef>
              <a:spcAft>
                <a:spcPts val="0"/>
              </a:spcAft>
              <a:buNone/>
            </a:pPr>
            <a:r>
              <a:rPr b="1" lang="en-GB" sz="1900">
                <a:solidFill>
                  <a:srgbClr val="0000FF"/>
                </a:solidFill>
                <a:latin typeface="Inter"/>
                <a:ea typeface="Inter"/>
                <a:cs typeface="Inter"/>
                <a:sym typeface="Inter"/>
              </a:rPr>
              <a:t>COMPLETE </a:t>
            </a:r>
            <a:r>
              <a:rPr lang="en-GB" sz="1900">
                <a:solidFill>
                  <a:schemeClr val="dk1"/>
                </a:solidFill>
                <a:latin typeface="Inter"/>
                <a:ea typeface="Inter"/>
                <a:cs typeface="Inter"/>
                <a:sym typeface="Inter"/>
              </a:rPr>
              <a:t>all the sections that are marked with </a:t>
            </a:r>
            <a:r>
              <a:rPr b="1" lang="en-GB" sz="1900">
                <a:solidFill>
                  <a:srgbClr val="FF0000"/>
                </a:solidFill>
                <a:latin typeface="Inter"/>
                <a:ea typeface="Inter"/>
                <a:cs typeface="Inter"/>
                <a:sym typeface="Inter"/>
              </a:rPr>
              <a:t>a red asterisk*.</a:t>
            </a:r>
            <a:endParaRPr b="1" sz="1900">
              <a:solidFill>
                <a:srgbClr val="0000FF"/>
              </a:solidFill>
              <a:latin typeface="Inter"/>
              <a:ea typeface="Inter"/>
              <a:cs typeface="Inter"/>
              <a:sym typeface="Inter"/>
            </a:endParaRPr>
          </a:p>
          <a:p>
            <a:pPr indent="0" lvl="0" marL="0" rtl="0" algn="ctr">
              <a:lnSpc>
                <a:spcPct val="100000"/>
              </a:lnSpc>
              <a:spcBef>
                <a:spcPts val="0"/>
              </a:spcBef>
              <a:spcAft>
                <a:spcPts val="0"/>
              </a:spcAft>
              <a:buNone/>
            </a:pPr>
            <a:r>
              <a:t/>
            </a:r>
            <a:endParaRPr sz="1900">
              <a:latin typeface="Inter"/>
              <a:ea typeface="Inter"/>
              <a:cs typeface="Inter"/>
              <a:sym typeface="Inter"/>
            </a:endParaRPr>
          </a:p>
          <a:p>
            <a:pPr indent="0" lvl="0" marL="0" rtl="0" algn="ctr">
              <a:lnSpc>
                <a:spcPct val="100000"/>
              </a:lnSpc>
              <a:spcBef>
                <a:spcPts val="0"/>
              </a:spcBef>
              <a:spcAft>
                <a:spcPts val="0"/>
              </a:spcAft>
              <a:buNone/>
            </a:pPr>
            <a:r>
              <a:t/>
            </a:r>
            <a:endParaRPr sz="1900">
              <a:latin typeface="Inter"/>
              <a:ea typeface="Inter"/>
              <a:cs typeface="Inter"/>
              <a:sym typeface="Inter"/>
            </a:endParaRPr>
          </a:p>
          <a:p>
            <a:pPr indent="0" lvl="0" marL="0" rtl="0" algn="ctr">
              <a:lnSpc>
                <a:spcPct val="100000"/>
              </a:lnSpc>
              <a:spcBef>
                <a:spcPts val="0"/>
              </a:spcBef>
              <a:spcAft>
                <a:spcPts val="0"/>
              </a:spcAft>
              <a:buNone/>
            </a:pPr>
            <a:r>
              <a:rPr b="1" lang="en-GB" sz="1900">
                <a:solidFill>
                  <a:srgbClr val="0000FF"/>
                </a:solidFill>
                <a:latin typeface="Inter"/>
                <a:ea typeface="Inter"/>
                <a:cs typeface="Inter"/>
                <a:sym typeface="Inter"/>
              </a:rPr>
              <a:t>SUBMIT </a:t>
            </a:r>
            <a:r>
              <a:rPr lang="en-GB" sz="1900">
                <a:latin typeface="Inter"/>
                <a:ea typeface="Inter"/>
                <a:cs typeface="Inter"/>
                <a:sym typeface="Inter"/>
              </a:rPr>
              <a:t>your applications in English and by the deadline</a:t>
            </a:r>
            <a:endParaRPr sz="1900">
              <a:latin typeface="Inter"/>
              <a:ea typeface="Inter"/>
              <a:cs typeface="Inter"/>
              <a:sym typeface="Inter"/>
            </a:endParaRPr>
          </a:p>
        </p:txBody>
      </p:sp>
      <p:pic>
        <p:nvPicPr>
          <p:cNvPr id="384" name="Google Shape;384;p38"/>
          <p:cNvPicPr preferRelativeResize="0"/>
          <p:nvPr/>
        </p:nvPicPr>
        <p:blipFill rotWithShape="1">
          <a:blip r:embed="rId3">
            <a:alphaModFix/>
          </a:blip>
          <a:srcRect b="0" l="4054" r="5838" t="0"/>
          <a:stretch/>
        </p:blipFill>
        <p:spPr>
          <a:xfrm>
            <a:off x="6386525" y="1334417"/>
            <a:ext cx="5017349" cy="4575033"/>
          </a:xfrm>
          <a:prstGeom prst="rect">
            <a:avLst/>
          </a:prstGeom>
          <a:noFill/>
          <a:ln cap="flat" cmpd="sng" w="9525">
            <a:solidFill>
              <a:srgbClr val="000000"/>
            </a:solidFill>
            <a:prstDash val="solid"/>
            <a:round/>
            <a:headEnd len="sm" w="sm" type="none"/>
            <a:tailEnd len="sm" w="sm" type="none"/>
          </a:ln>
        </p:spPr>
      </p:pic>
      <p:sp>
        <p:nvSpPr>
          <p:cNvPr id="385" name="Google Shape;385;p38"/>
          <p:cNvSpPr txBox="1"/>
          <p:nvPr>
            <p:ph type="title"/>
          </p:nvPr>
        </p:nvSpPr>
        <p:spPr>
          <a:xfrm>
            <a:off x="638482" y="480000"/>
            <a:ext cx="14401800" cy="1341600"/>
          </a:xfrm>
          <a:prstGeom prst="rect">
            <a:avLst/>
          </a:prstGeom>
          <a:noFill/>
          <a:ln>
            <a:noFill/>
          </a:ln>
        </p:spPr>
        <p:txBody>
          <a:bodyPr anchorCtr="0" anchor="t" bIns="45700" lIns="91450" spcFirstLastPara="1" rIns="91450" wrap="square" tIns="45700">
            <a:noAutofit/>
          </a:bodyPr>
          <a:lstStyle/>
          <a:p>
            <a:pPr indent="0" lvl="0" marL="0" rtl="0" algn="l">
              <a:lnSpc>
                <a:spcPct val="100000"/>
              </a:lnSpc>
              <a:spcBef>
                <a:spcPts val="0"/>
              </a:spcBef>
              <a:spcAft>
                <a:spcPts val="0"/>
              </a:spcAft>
              <a:buSzPts val="1300"/>
              <a:buNone/>
            </a:pPr>
            <a:r>
              <a:rPr b="1" lang="en-GB" sz="2800">
                <a:latin typeface="Inter"/>
                <a:ea typeface="Inter"/>
                <a:cs typeface="Inter"/>
                <a:sym typeface="Inter"/>
              </a:rPr>
              <a:t>Open Call site: </a:t>
            </a:r>
            <a:r>
              <a:rPr b="1" lang="en-GB" sz="2800" u="sng">
                <a:solidFill>
                  <a:schemeClr val="hlink"/>
                </a:solidFill>
                <a:latin typeface="Inter"/>
                <a:ea typeface="Inter"/>
                <a:cs typeface="Inter"/>
                <a:sym typeface="Inter"/>
                <a:hlinkClick r:id="rId4"/>
              </a:rPr>
              <a:t>https://i4trust-open-call.fundingbox.com/</a:t>
            </a:r>
            <a:endParaRPr b="1" sz="2800">
              <a:latin typeface="Inter"/>
              <a:ea typeface="Inter"/>
              <a:cs typeface="Inter"/>
              <a:sym typeface="Int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9"/>
          <p:cNvSpPr txBox="1"/>
          <p:nvPr>
            <p:ph idx="12" type="sldNum"/>
          </p:nvPr>
        </p:nvSpPr>
        <p:spPr>
          <a:xfrm>
            <a:off x="7211355" y="8657172"/>
            <a:ext cx="1836900" cy="486900"/>
          </a:xfrm>
          <a:prstGeom prst="rect">
            <a:avLst/>
          </a:prstGeom>
          <a:noFill/>
          <a:ln>
            <a:noFill/>
          </a:ln>
        </p:spPr>
        <p:txBody>
          <a:bodyPr anchorCtr="0" anchor="ctr" bIns="45700" lIns="91450" spcFirstLastPara="1" rIns="91450"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GB"/>
              <a:t>‹#›</a:t>
            </a:fld>
            <a:endParaRPr/>
          </a:p>
        </p:txBody>
      </p:sp>
      <p:sp>
        <p:nvSpPr>
          <p:cNvPr id="392" name="Google Shape;392;p39"/>
          <p:cNvSpPr txBox="1"/>
          <p:nvPr>
            <p:ph type="ctrTitle"/>
          </p:nvPr>
        </p:nvSpPr>
        <p:spPr>
          <a:xfrm>
            <a:off x="541575" y="3825654"/>
            <a:ext cx="11235600" cy="1062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GB" sz="2800">
                <a:solidFill>
                  <a:srgbClr val="3250FF"/>
                </a:solidFill>
                <a:latin typeface="Inter"/>
                <a:ea typeface="Inter"/>
                <a:cs typeface="Inter"/>
                <a:sym typeface="Inter"/>
              </a:rPr>
              <a:t>HOW WILL WE EVALUATE AND SELECT YOUR PROPOSAL?</a:t>
            </a:r>
            <a:endParaRPr b="1" sz="2800">
              <a:solidFill>
                <a:srgbClr val="3250FF"/>
              </a:solidFill>
              <a:latin typeface="Inter"/>
              <a:ea typeface="Inter"/>
              <a:cs typeface="Inter"/>
              <a:sym typeface="Inte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0"/>
          <p:cNvSpPr txBox="1"/>
          <p:nvPr>
            <p:ph type="title"/>
          </p:nvPr>
        </p:nvSpPr>
        <p:spPr>
          <a:xfrm>
            <a:off x="157052" y="203200"/>
            <a:ext cx="7170000" cy="100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GB">
                <a:latin typeface="Inter"/>
                <a:ea typeface="Inter"/>
                <a:cs typeface="Inter"/>
                <a:sym typeface="Inter"/>
              </a:rPr>
              <a:t>4-step Evaluation Process</a:t>
            </a:r>
            <a:endParaRPr b="1">
              <a:latin typeface="Inter"/>
              <a:ea typeface="Inter"/>
              <a:cs typeface="Inter"/>
              <a:sym typeface="Inter"/>
            </a:endParaRPr>
          </a:p>
        </p:txBody>
      </p:sp>
      <p:pic>
        <p:nvPicPr>
          <p:cNvPr id="398" name="Google Shape;398;p40"/>
          <p:cNvPicPr preferRelativeResize="0"/>
          <p:nvPr/>
        </p:nvPicPr>
        <p:blipFill>
          <a:blip r:embed="rId3">
            <a:alphaModFix/>
          </a:blip>
          <a:stretch>
            <a:fillRect/>
          </a:stretch>
        </p:blipFill>
        <p:spPr>
          <a:xfrm>
            <a:off x="3241254" y="693067"/>
            <a:ext cx="6086478" cy="608647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1"/>
          <p:cNvSpPr txBox="1"/>
          <p:nvPr>
            <p:ph type="title"/>
          </p:nvPr>
        </p:nvSpPr>
        <p:spPr>
          <a:xfrm>
            <a:off x="302844" y="383533"/>
            <a:ext cx="10800300" cy="1006500"/>
          </a:xfrm>
          <a:prstGeom prst="rect">
            <a:avLst/>
          </a:prstGeom>
          <a:noFill/>
          <a:ln>
            <a:noFill/>
          </a:ln>
        </p:spPr>
        <p:txBody>
          <a:bodyPr anchorCtr="0" anchor="t" bIns="45700" lIns="91450" spcFirstLastPara="1" rIns="91450" wrap="square" tIns="45700">
            <a:noAutofit/>
          </a:bodyPr>
          <a:lstStyle/>
          <a:p>
            <a:pPr indent="0" lvl="0" marL="0" rtl="0" algn="l">
              <a:lnSpc>
                <a:spcPct val="100000"/>
              </a:lnSpc>
              <a:spcBef>
                <a:spcPts val="0"/>
              </a:spcBef>
              <a:spcAft>
                <a:spcPts val="0"/>
              </a:spcAft>
              <a:buSzPts val="1300"/>
              <a:buNone/>
            </a:pPr>
            <a:r>
              <a:rPr b="1" lang="en-GB">
                <a:latin typeface="Inter"/>
                <a:ea typeface="Inter"/>
                <a:cs typeface="Inter"/>
                <a:sym typeface="Inter"/>
              </a:rPr>
              <a:t>Additional Resources</a:t>
            </a:r>
            <a:endParaRPr b="1">
              <a:latin typeface="Inter"/>
              <a:ea typeface="Inter"/>
              <a:cs typeface="Inter"/>
              <a:sym typeface="Inter"/>
            </a:endParaRPr>
          </a:p>
        </p:txBody>
      </p:sp>
      <p:pic>
        <p:nvPicPr>
          <p:cNvPr id="404" name="Google Shape;404;p41"/>
          <p:cNvPicPr preferRelativeResize="0"/>
          <p:nvPr/>
        </p:nvPicPr>
        <p:blipFill>
          <a:blip r:embed="rId3">
            <a:alphaModFix/>
          </a:blip>
          <a:stretch>
            <a:fillRect/>
          </a:stretch>
        </p:blipFill>
        <p:spPr>
          <a:xfrm>
            <a:off x="6593485" y="1121867"/>
            <a:ext cx="5126868" cy="4593133"/>
          </a:xfrm>
          <a:prstGeom prst="rect">
            <a:avLst/>
          </a:prstGeom>
          <a:noFill/>
          <a:ln cap="flat" cmpd="sng" w="38100">
            <a:solidFill>
              <a:srgbClr val="000000"/>
            </a:solidFill>
            <a:prstDash val="solid"/>
            <a:round/>
            <a:headEnd len="sm" w="sm" type="none"/>
            <a:tailEnd len="sm" w="sm" type="none"/>
          </a:ln>
        </p:spPr>
      </p:pic>
      <p:sp>
        <p:nvSpPr>
          <p:cNvPr id="405" name="Google Shape;405;p41"/>
          <p:cNvSpPr txBox="1"/>
          <p:nvPr/>
        </p:nvSpPr>
        <p:spPr>
          <a:xfrm>
            <a:off x="6518409" y="931100"/>
            <a:ext cx="40005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t/>
            </a:r>
            <a:endParaRPr sz="1900">
              <a:solidFill>
                <a:srgbClr val="FF00FF"/>
              </a:solidFill>
            </a:endParaRPr>
          </a:p>
        </p:txBody>
      </p:sp>
      <p:sp>
        <p:nvSpPr>
          <p:cNvPr id="406" name="Google Shape;406;p41"/>
          <p:cNvSpPr txBox="1"/>
          <p:nvPr/>
        </p:nvSpPr>
        <p:spPr>
          <a:xfrm>
            <a:off x="302839" y="2107067"/>
            <a:ext cx="5793900" cy="28782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n-GB" sz="1900">
                <a:latin typeface="Inter"/>
                <a:ea typeface="Inter"/>
                <a:cs typeface="Inter"/>
                <a:sym typeface="Inter"/>
              </a:rPr>
              <a:t>For additional support: </a:t>
            </a:r>
            <a:endParaRPr b="1" sz="1900">
              <a:latin typeface="Inter"/>
              <a:ea typeface="Inter"/>
              <a:cs typeface="Inter"/>
              <a:sym typeface="Inter"/>
            </a:endParaRPr>
          </a:p>
          <a:p>
            <a:pPr indent="0" lvl="0" marL="0" rtl="0" algn="l">
              <a:spcBef>
                <a:spcPts val="0"/>
              </a:spcBef>
              <a:spcAft>
                <a:spcPts val="0"/>
              </a:spcAft>
              <a:buNone/>
            </a:pPr>
            <a:r>
              <a:t/>
            </a:r>
            <a:endParaRPr sz="1900">
              <a:latin typeface="Inter"/>
              <a:ea typeface="Inter"/>
              <a:cs typeface="Inter"/>
              <a:sym typeface="Inter"/>
            </a:endParaRPr>
          </a:p>
          <a:p>
            <a:pPr indent="-425450" lvl="0" marL="609600" rtl="0" algn="l">
              <a:spcBef>
                <a:spcPts val="0"/>
              </a:spcBef>
              <a:spcAft>
                <a:spcPts val="0"/>
              </a:spcAft>
              <a:buSzPts val="1900"/>
              <a:buFont typeface="Inter"/>
              <a:buChar char="●"/>
            </a:pPr>
            <a:r>
              <a:rPr lang="en-GB" sz="1900">
                <a:latin typeface="Inter"/>
                <a:ea typeface="Inter"/>
                <a:cs typeface="Inter"/>
                <a:sym typeface="Inter"/>
              </a:rPr>
              <a:t>Join our community space: </a:t>
            </a:r>
            <a:r>
              <a:rPr lang="en-GB" sz="1900" u="sng">
                <a:solidFill>
                  <a:schemeClr val="hlink"/>
                </a:solidFill>
                <a:latin typeface="Inter"/>
                <a:ea typeface="Inter"/>
                <a:cs typeface="Inter"/>
                <a:sym typeface="Inter"/>
                <a:hlinkClick r:id="rId4"/>
              </a:rPr>
              <a:t>https://spaces.fundingbox.com/c/i4trust</a:t>
            </a:r>
            <a:endParaRPr sz="1900">
              <a:latin typeface="Inter"/>
              <a:ea typeface="Inter"/>
              <a:cs typeface="Inter"/>
              <a:sym typeface="Inter"/>
            </a:endParaRPr>
          </a:p>
          <a:p>
            <a:pPr indent="0" lvl="0" marL="1219200" rtl="0" algn="l">
              <a:spcBef>
                <a:spcPts val="0"/>
              </a:spcBef>
              <a:spcAft>
                <a:spcPts val="0"/>
              </a:spcAft>
              <a:buNone/>
            </a:pPr>
            <a:r>
              <a:t/>
            </a:r>
            <a:endParaRPr sz="1900">
              <a:latin typeface="Inter"/>
              <a:ea typeface="Inter"/>
              <a:cs typeface="Inter"/>
              <a:sym typeface="Inter"/>
            </a:endParaRPr>
          </a:p>
          <a:p>
            <a:pPr indent="-425450" lvl="0" marL="609600" rtl="0" algn="l">
              <a:spcBef>
                <a:spcPts val="0"/>
              </a:spcBef>
              <a:spcAft>
                <a:spcPts val="0"/>
              </a:spcAft>
              <a:buSzPts val="1900"/>
              <a:buFont typeface="Inter"/>
              <a:buChar char="●"/>
            </a:pPr>
            <a:r>
              <a:rPr lang="en-GB" sz="1900">
                <a:latin typeface="Inter"/>
                <a:ea typeface="Inter"/>
                <a:cs typeface="Inter"/>
                <a:sym typeface="Inter"/>
              </a:rPr>
              <a:t>Read the “Guide for Applicants” and “FAQs”</a:t>
            </a:r>
            <a:endParaRPr sz="1900">
              <a:latin typeface="Inter"/>
              <a:ea typeface="Inter"/>
              <a:cs typeface="Inter"/>
              <a:sym typeface="Inter"/>
            </a:endParaRPr>
          </a:p>
          <a:p>
            <a:pPr indent="0" lvl="0" marL="1219200" rtl="0" algn="l">
              <a:spcBef>
                <a:spcPts val="0"/>
              </a:spcBef>
              <a:spcAft>
                <a:spcPts val="0"/>
              </a:spcAft>
              <a:buNone/>
            </a:pPr>
            <a:r>
              <a:t/>
            </a:r>
            <a:endParaRPr sz="1900">
              <a:latin typeface="Inter"/>
              <a:ea typeface="Inter"/>
              <a:cs typeface="Inter"/>
              <a:sym typeface="Inter"/>
            </a:endParaRPr>
          </a:p>
          <a:p>
            <a:pPr indent="-425450" lvl="0" marL="609600" rtl="0" algn="l">
              <a:spcBef>
                <a:spcPts val="0"/>
              </a:spcBef>
              <a:spcAft>
                <a:spcPts val="0"/>
              </a:spcAft>
              <a:buSzPts val="1900"/>
              <a:buFont typeface="Inter"/>
              <a:buChar char="●"/>
            </a:pPr>
            <a:r>
              <a:rPr lang="en-GB" sz="1900">
                <a:latin typeface="Inter"/>
                <a:ea typeface="Inter"/>
                <a:cs typeface="Inter"/>
                <a:sym typeface="Inter"/>
              </a:rPr>
              <a:t>Email us at </a:t>
            </a:r>
            <a:endParaRPr sz="1900">
              <a:latin typeface="Inter"/>
              <a:ea typeface="Inter"/>
              <a:cs typeface="Inter"/>
              <a:sym typeface="Inter"/>
            </a:endParaRPr>
          </a:p>
          <a:p>
            <a:pPr indent="0" lvl="0" marL="609600" rtl="0" algn="l">
              <a:spcBef>
                <a:spcPts val="0"/>
              </a:spcBef>
              <a:spcAft>
                <a:spcPts val="0"/>
              </a:spcAft>
              <a:buNone/>
            </a:pPr>
            <a:r>
              <a:rPr lang="en-GB" sz="1900" u="sng">
                <a:solidFill>
                  <a:schemeClr val="hlink"/>
                </a:solidFill>
                <a:latin typeface="Inter"/>
                <a:ea typeface="Inter"/>
                <a:cs typeface="Inter"/>
                <a:sym typeface="Inter"/>
                <a:hlinkClick r:id="rId5"/>
              </a:rPr>
              <a:t>opencall-help@i4Trust.org</a:t>
            </a:r>
            <a:endParaRPr sz="1900">
              <a:latin typeface="Inter"/>
              <a:ea typeface="Inter"/>
              <a:cs typeface="Inter"/>
              <a:sym typeface="Inter"/>
            </a:endParaRPr>
          </a:p>
        </p:txBody>
      </p:sp>
      <p:sp>
        <p:nvSpPr>
          <p:cNvPr id="407" name="Google Shape;407;p41"/>
          <p:cNvSpPr/>
          <p:nvPr/>
        </p:nvSpPr>
        <p:spPr>
          <a:xfrm>
            <a:off x="6593485" y="1815067"/>
            <a:ext cx="1181100" cy="204000"/>
          </a:xfrm>
          <a:prstGeom prst="rect">
            <a:avLst/>
          </a:prstGeom>
          <a:noFill/>
          <a:ln cap="flat" cmpd="sng" w="38100">
            <a:solidFill>
              <a:srgbClr val="E400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8" name="Google Shape;408;p41"/>
          <p:cNvSpPr/>
          <p:nvPr/>
        </p:nvSpPr>
        <p:spPr>
          <a:xfrm>
            <a:off x="8025570" y="5299133"/>
            <a:ext cx="3776400" cy="587100"/>
          </a:xfrm>
          <a:prstGeom prst="rect">
            <a:avLst/>
          </a:prstGeom>
          <a:noFill/>
          <a:ln cap="flat" cmpd="sng" w="38100">
            <a:solidFill>
              <a:srgbClr val="E400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2"/>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400"/>
              <a:buFont typeface="Arial"/>
              <a:buNone/>
            </a:pPr>
            <a:r>
              <a:rPr lang="en-GB"/>
              <a:t>What constitutes a suitable experiment</a:t>
            </a:r>
            <a:endParaRPr/>
          </a:p>
        </p:txBody>
      </p:sp>
      <p:grpSp>
        <p:nvGrpSpPr>
          <p:cNvPr id="414" name="Google Shape;414;p42"/>
          <p:cNvGrpSpPr/>
          <p:nvPr/>
        </p:nvGrpSpPr>
        <p:grpSpPr>
          <a:xfrm>
            <a:off x="480118" y="1440000"/>
            <a:ext cx="10797429" cy="4680000"/>
            <a:chOff x="1318" y="0"/>
            <a:chExt cx="10797429" cy="4680000"/>
          </a:xfrm>
        </p:grpSpPr>
        <p:sp>
          <p:nvSpPr>
            <p:cNvPr id="415" name="Google Shape;415;p42"/>
            <p:cNvSpPr/>
            <p:nvPr/>
          </p:nvSpPr>
          <p:spPr>
            <a:xfrm>
              <a:off x="1318" y="0"/>
              <a:ext cx="3427800" cy="4680000"/>
            </a:xfrm>
            <a:prstGeom prst="roundRect">
              <a:avLst>
                <a:gd fmla="val 10000" name="adj"/>
              </a:avLst>
            </a:prstGeom>
            <a:solidFill>
              <a:srgbClr val="FBFB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2"/>
            <p:cNvSpPr txBox="1"/>
            <p:nvPr/>
          </p:nvSpPr>
          <p:spPr>
            <a:xfrm>
              <a:off x="1318" y="0"/>
              <a:ext cx="3427800" cy="1404000"/>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Clr>
                  <a:srgbClr val="000000"/>
                </a:buClr>
                <a:buSzPts val="3000"/>
                <a:buFont typeface="Arial"/>
                <a:buNone/>
              </a:pPr>
              <a:r>
                <a:rPr b="0" i="0" lang="en-GB" sz="3000" u="none" cap="none" strike="noStrike">
                  <a:solidFill>
                    <a:srgbClr val="0C0C0C"/>
                  </a:solidFill>
                  <a:latin typeface="Arial"/>
                  <a:ea typeface="Arial"/>
                  <a:cs typeface="Arial"/>
                  <a:sym typeface="Arial"/>
                </a:rPr>
                <a:t>Team</a:t>
              </a:r>
              <a:endParaRPr b="0" i="0" sz="3000" u="none" cap="none" strike="noStrike">
                <a:solidFill>
                  <a:srgbClr val="0C0C0C"/>
                </a:solidFill>
                <a:latin typeface="Arial"/>
                <a:ea typeface="Arial"/>
                <a:cs typeface="Arial"/>
                <a:sym typeface="Arial"/>
              </a:endParaRPr>
            </a:p>
          </p:txBody>
        </p:sp>
        <p:sp>
          <p:nvSpPr>
            <p:cNvPr id="417" name="Google Shape;417;p42"/>
            <p:cNvSpPr/>
            <p:nvPr/>
          </p:nvSpPr>
          <p:spPr>
            <a:xfrm>
              <a:off x="344091" y="1405371"/>
              <a:ext cx="2742300" cy="1411200"/>
            </a:xfrm>
            <a:prstGeom prst="roundRect">
              <a:avLst>
                <a:gd fmla="val 1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2"/>
            <p:cNvSpPr txBox="1"/>
            <p:nvPr/>
          </p:nvSpPr>
          <p:spPr>
            <a:xfrm>
              <a:off x="385420" y="1446700"/>
              <a:ext cx="2659500" cy="1328400"/>
            </a:xfrm>
            <a:prstGeom prst="rect">
              <a:avLst/>
            </a:prstGeom>
            <a:noFill/>
            <a:ln>
              <a:noFill/>
            </a:ln>
          </p:spPr>
          <p:txBody>
            <a:bodyPr anchorCtr="0" anchor="ctr" bIns="26650" lIns="35550" spcFirstLastPara="1" rIns="35550" wrap="square" tIns="26650">
              <a:noAutofit/>
            </a:bodyPr>
            <a:lstStyle/>
            <a:p>
              <a:pPr indent="0" lvl="0" marL="0" marR="0" rtl="0" algn="ctr">
                <a:lnSpc>
                  <a:spcPct val="90000"/>
                </a:lnSpc>
                <a:spcBef>
                  <a:spcPts val="0"/>
                </a:spcBef>
                <a:spcAft>
                  <a:spcPts val="0"/>
                </a:spcAft>
                <a:buClr>
                  <a:srgbClr val="000000"/>
                </a:buClr>
                <a:buSzPts val="1400"/>
                <a:buFont typeface="Arial"/>
                <a:buNone/>
              </a:pPr>
              <a:r>
                <a:rPr b="0" i="0" lang="en-GB" sz="1400" u="none" cap="none" strike="noStrike">
                  <a:solidFill>
                    <a:srgbClr val="0C0C0C"/>
                  </a:solidFill>
                  <a:latin typeface="Arial"/>
                  <a:ea typeface="Arial"/>
                  <a:cs typeface="Arial"/>
                  <a:sym typeface="Arial"/>
                </a:rPr>
                <a:t>Ideally 5 SMEs/Slightly Bigger Companies + 1 DIH</a:t>
              </a:r>
              <a:endParaRPr b="0" i="0" sz="1400" u="none" cap="none" strike="noStrike">
                <a:solidFill>
                  <a:srgbClr val="0C0C0C"/>
                </a:solidFill>
                <a:latin typeface="Arial"/>
                <a:ea typeface="Arial"/>
                <a:cs typeface="Arial"/>
                <a:sym typeface="Arial"/>
              </a:endParaRPr>
            </a:p>
          </p:txBody>
        </p:sp>
        <p:sp>
          <p:nvSpPr>
            <p:cNvPr id="419" name="Google Shape;419;p42"/>
            <p:cNvSpPr/>
            <p:nvPr/>
          </p:nvSpPr>
          <p:spPr>
            <a:xfrm>
              <a:off x="344091" y="3033544"/>
              <a:ext cx="2742300" cy="1411200"/>
            </a:xfrm>
            <a:prstGeom prst="roundRect">
              <a:avLst>
                <a:gd fmla="val 1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2"/>
            <p:cNvSpPr txBox="1"/>
            <p:nvPr/>
          </p:nvSpPr>
          <p:spPr>
            <a:xfrm>
              <a:off x="385420" y="3074873"/>
              <a:ext cx="2659500" cy="1328400"/>
            </a:xfrm>
            <a:prstGeom prst="rect">
              <a:avLst/>
            </a:prstGeom>
            <a:noFill/>
            <a:ln>
              <a:noFill/>
            </a:ln>
          </p:spPr>
          <p:txBody>
            <a:bodyPr anchorCtr="0" anchor="ctr" bIns="26650" lIns="35550" spcFirstLastPara="1" rIns="35550" wrap="square" tIns="26650">
              <a:noAutofit/>
            </a:bodyPr>
            <a:lstStyle/>
            <a:p>
              <a:pPr indent="0" lvl="0" marL="0" marR="0" rtl="0" algn="ctr">
                <a:lnSpc>
                  <a:spcPct val="90000"/>
                </a:lnSpc>
                <a:spcBef>
                  <a:spcPts val="0"/>
                </a:spcBef>
                <a:spcAft>
                  <a:spcPts val="0"/>
                </a:spcAft>
                <a:buClr>
                  <a:srgbClr val="000000"/>
                </a:buClr>
                <a:buSzPts val="1400"/>
                <a:buFont typeface="Arial"/>
                <a:buNone/>
              </a:pPr>
              <a:r>
                <a:rPr b="0" i="0" lang="en-GB" sz="1400" u="none" cap="none" strike="noStrike">
                  <a:solidFill>
                    <a:srgbClr val="0C0C0C"/>
                  </a:solidFill>
                  <a:latin typeface="Arial"/>
                  <a:ea typeface="Arial"/>
                  <a:cs typeface="Arial"/>
                  <a:sym typeface="Arial"/>
                </a:rPr>
                <a:t>Minimum 3 SMEs/Slightly Bigger Companies  + 1 DIH</a:t>
              </a:r>
              <a:endParaRPr b="0" i="0" sz="1400" u="none" cap="none" strike="noStrike">
                <a:solidFill>
                  <a:srgbClr val="0C0C0C"/>
                </a:solidFill>
                <a:latin typeface="Arial"/>
                <a:ea typeface="Arial"/>
                <a:cs typeface="Arial"/>
                <a:sym typeface="Arial"/>
              </a:endParaRPr>
            </a:p>
          </p:txBody>
        </p:sp>
        <p:sp>
          <p:nvSpPr>
            <p:cNvPr id="421" name="Google Shape;421;p42"/>
            <p:cNvSpPr/>
            <p:nvPr/>
          </p:nvSpPr>
          <p:spPr>
            <a:xfrm>
              <a:off x="3686132" y="0"/>
              <a:ext cx="3427800" cy="4680000"/>
            </a:xfrm>
            <a:prstGeom prst="roundRect">
              <a:avLst>
                <a:gd fmla="val 10000" name="adj"/>
              </a:avLst>
            </a:prstGeom>
            <a:solidFill>
              <a:srgbClr val="FBFB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2"/>
            <p:cNvSpPr txBox="1"/>
            <p:nvPr/>
          </p:nvSpPr>
          <p:spPr>
            <a:xfrm>
              <a:off x="3686132" y="0"/>
              <a:ext cx="3427800" cy="1404000"/>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Clr>
                  <a:srgbClr val="000000"/>
                </a:buClr>
                <a:buSzPts val="3000"/>
                <a:buFont typeface="Arial"/>
                <a:buNone/>
              </a:pPr>
              <a:r>
                <a:rPr b="0" i="0" lang="en-GB" sz="3000" u="none" cap="none" strike="noStrike">
                  <a:solidFill>
                    <a:srgbClr val="0C0C0C"/>
                  </a:solidFill>
                  <a:latin typeface="Arial"/>
                  <a:ea typeface="Arial"/>
                  <a:cs typeface="Arial"/>
                  <a:sym typeface="Arial"/>
                </a:rPr>
                <a:t>Domain/Challenge</a:t>
              </a:r>
              <a:endParaRPr b="0" i="0" sz="3000" u="none" cap="none" strike="noStrike">
                <a:solidFill>
                  <a:srgbClr val="0C0C0C"/>
                </a:solidFill>
                <a:latin typeface="Arial"/>
                <a:ea typeface="Arial"/>
                <a:cs typeface="Arial"/>
                <a:sym typeface="Arial"/>
              </a:endParaRPr>
            </a:p>
          </p:txBody>
        </p:sp>
        <p:sp>
          <p:nvSpPr>
            <p:cNvPr id="423" name="Google Shape;423;p42"/>
            <p:cNvSpPr/>
            <p:nvPr/>
          </p:nvSpPr>
          <p:spPr>
            <a:xfrm>
              <a:off x="4028906" y="1405371"/>
              <a:ext cx="2742300" cy="1411200"/>
            </a:xfrm>
            <a:prstGeom prst="roundRect">
              <a:avLst>
                <a:gd fmla="val 1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2"/>
            <p:cNvSpPr txBox="1"/>
            <p:nvPr/>
          </p:nvSpPr>
          <p:spPr>
            <a:xfrm>
              <a:off x="4070235" y="1446700"/>
              <a:ext cx="2659500" cy="1328400"/>
            </a:xfrm>
            <a:prstGeom prst="rect">
              <a:avLst/>
            </a:prstGeom>
            <a:noFill/>
            <a:ln>
              <a:noFill/>
            </a:ln>
          </p:spPr>
          <p:txBody>
            <a:bodyPr anchorCtr="0" anchor="ctr" bIns="26650" lIns="35550" spcFirstLastPara="1" rIns="35550" wrap="square" tIns="26650">
              <a:noAutofit/>
            </a:bodyPr>
            <a:lstStyle/>
            <a:p>
              <a:pPr indent="0" lvl="0" marL="0" marR="0" rtl="0" algn="ctr">
                <a:lnSpc>
                  <a:spcPct val="90000"/>
                </a:lnSpc>
                <a:spcBef>
                  <a:spcPts val="0"/>
                </a:spcBef>
                <a:spcAft>
                  <a:spcPts val="0"/>
                </a:spcAft>
                <a:buClr>
                  <a:srgbClr val="000000"/>
                </a:buClr>
                <a:buSzPts val="1400"/>
                <a:buFont typeface="Arial"/>
                <a:buNone/>
              </a:pPr>
              <a:r>
                <a:rPr b="0" i="0" lang="en-GB" sz="1400" u="none" cap="none" strike="noStrike">
                  <a:solidFill>
                    <a:srgbClr val="0C0C0C"/>
                  </a:solidFill>
                  <a:latin typeface="Arial"/>
                  <a:ea typeface="Arial"/>
                  <a:cs typeface="Arial"/>
                  <a:sym typeface="Arial"/>
                </a:rPr>
                <a:t>Open to all Domains</a:t>
              </a:r>
              <a:endParaRPr b="0" i="0" sz="1400" u="none" cap="none" strike="noStrike">
                <a:solidFill>
                  <a:srgbClr val="0C0C0C"/>
                </a:solidFill>
                <a:latin typeface="Arial"/>
                <a:ea typeface="Arial"/>
                <a:cs typeface="Arial"/>
                <a:sym typeface="Arial"/>
              </a:endParaRPr>
            </a:p>
          </p:txBody>
        </p:sp>
        <p:sp>
          <p:nvSpPr>
            <p:cNvPr id="425" name="Google Shape;425;p42"/>
            <p:cNvSpPr/>
            <p:nvPr/>
          </p:nvSpPr>
          <p:spPr>
            <a:xfrm>
              <a:off x="4028906" y="3033544"/>
              <a:ext cx="2742300" cy="1411200"/>
            </a:xfrm>
            <a:prstGeom prst="roundRect">
              <a:avLst>
                <a:gd fmla="val 1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2"/>
            <p:cNvSpPr txBox="1"/>
            <p:nvPr/>
          </p:nvSpPr>
          <p:spPr>
            <a:xfrm>
              <a:off x="4070235" y="3074873"/>
              <a:ext cx="2659500" cy="1328400"/>
            </a:xfrm>
            <a:prstGeom prst="rect">
              <a:avLst/>
            </a:prstGeom>
            <a:noFill/>
            <a:ln>
              <a:noFill/>
            </a:ln>
          </p:spPr>
          <p:txBody>
            <a:bodyPr anchorCtr="0" anchor="ctr" bIns="26650" lIns="35550" spcFirstLastPara="1" rIns="35550" wrap="square" tIns="26650">
              <a:noAutofit/>
            </a:bodyPr>
            <a:lstStyle/>
            <a:p>
              <a:pPr indent="0" lvl="0" marL="0" marR="0" rtl="0" algn="ctr">
                <a:lnSpc>
                  <a:spcPct val="90000"/>
                </a:lnSpc>
                <a:spcBef>
                  <a:spcPts val="0"/>
                </a:spcBef>
                <a:spcAft>
                  <a:spcPts val="0"/>
                </a:spcAft>
                <a:buClr>
                  <a:srgbClr val="000000"/>
                </a:buClr>
                <a:buSzPts val="1400"/>
                <a:buFont typeface="Arial"/>
                <a:buNone/>
              </a:pPr>
              <a:r>
                <a:rPr b="0" i="0" lang="en-GB" sz="1400" u="none" cap="none" strike="noStrike">
                  <a:solidFill>
                    <a:srgbClr val="0C0C0C"/>
                  </a:solidFill>
                  <a:latin typeface="Arial"/>
                  <a:ea typeface="Arial"/>
                  <a:cs typeface="Arial"/>
                  <a:sym typeface="Arial"/>
                </a:rPr>
                <a:t>Open to all defined as well as not defined challenges</a:t>
              </a:r>
              <a:endParaRPr b="0" i="0" sz="1400" u="none" cap="none" strike="noStrike">
                <a:solidFill>
                  <a:srgbClr val="0C0C0C"/>
                </a:solidFill>
                <a:latin typeface="Arial"/>
                <a:ea typeface="Arial"/>
                <a:cs typeface="Arial"/>
                <a:sym typeface="Arial"/>
              </a:endParaRPr>
            </a:p>
          </p:txBody>
        </p:sp>
        <p:sp>
          <p:nvSpPr>
            <p:cNvPr id="427" name="Google Shape;427;p42"/>
            <p:cNvSpPr/>
            <p:nvPr/>
          </p:nvSpPr>
          <p:spPr>
            <a:xfrm>
              <a:off x="7370947" y="0"/>
              <a:ext cx="3427800" cy="4680000"/>
            </a:xfrm>
            <a:prstGeom prst="roundRect">
              <a:avLst>
                <a:gd fmla="val 10000" name="adj"/>
              </a:avLst>
            </a:prstGeom>
            <a:solidFill>
              <a:srgbClr val="FBFB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2"/>
            <p:cNvSpPr txBox="1"/>
            <p:nvPr/>
          </p:nvSpPr>
          <p:spPr>
            <a:xfrm>
              <a:off x="7370947" y="0"/>
              <a:ext cx="3427800" cy="1404000"/>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Clr>
                  <a:srgbClr val="000000"/>
                </a:buClr>
                <a:buSzPts val="3000"/>
                <a:buFont typeface="Arial"/>
                <a:buNone/>
              </a:pPr>
              <a:r>
                <a:rPr b="0" i="0" lang="en-GB" sz="3000" u="none" cap="none" strike="noStrike">
                  <a:solidFill>
                    <a:srgbClr val="0C0C0C"/>
                  </a:solidFill>
                  <a:latin typeface="Arial"/>
                  <a:ea typeface="Arial"/>
                  <a:cs typeface="Arial"/>
                  <a:sym typeface="Arial"/>
                </a:rPr>
                <a:t>Requirements</a:t>
              </a:r>
              <a:endParaRPr b="0" i="0" sz="3000" u="none" cap="none" strike="noStrike">
                <a:solidFill>
                  <a:srgbClr val="0C0C0C"/>
                </a:solidFill>
                <a:latin typeface="Arial"/>
                <a:ea typeface="Arial"/>
                <a:cs typeface="Arial"/>
                <a:sym typeface="Arial"/>
              </a:endParaRPr>
            </a:p>
          </p:txBody>
        </p:sp>
        <p:sp>
          <p:nvSpPr>
            <p:cNvPr id="429" name="Google Shape;429;p42"/>
            <p:cNvSpPr/>
            <p:nvPr/>
          </p:nvSpPr>
          <p:spPr>
            <a:xfrm>
              <a:off x="7713720" y="1404114"/>
              <a:ext cx="2742300" cy="681900"/>
            </a:xfrm>
            <a:prstGeom prst="roundRect">
              <a:avLst>
                <a:gd fmla="val 1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2"/>
            <p:cNvSpPr txBox="1"/>
            <p:nvPr/>
          </p:nvSpPr>
          <p:spPr>
            <a:xfrm>
              <a:off x="7733689" y="1424083"/>
              <a:ext cx="2702100" cy="641700"/>
            </a:xfrm>
            <a:prstGeom prst="rect">
              <a:avLst/>
            </a:prstGeom>
            <a:noFill/>
            <a:ln>
              <a:noFill/>
            </a:ln>
          </p:spPr>
          <p:txBody>
            <a:bodyPr anchorCtr="0" anchor="ctr" bIns="26650" lIns="35550" spcFirstLastPara="1" rIns="35550" wrap="square" tIns="26650">
              <a:noAutofit/>
            </a:bodyPr>
            <a:lstStyle/>
            <a:p>
              <a:pPr indent="0" lvl="0" marL="0" marR="0" rtl="0" algn="ctr">
                <a:lnSpc>
                  <a:spcPct val="90000"/>
                </a:lnSpc>
                <a:spcBef>
                  <a:spcPts val="0"/>
                </a:spcBef>
                <a:spcAft>
                  <a:spcPts val="0"/>
                </a:spcAft>
                <a:buClr>
                  <a:srgbClr val="000000"/>
                </a:buClr>
                <a:buSzPts val="1400"/>
                <a:buFont typeface="Arial"/>
                <a:buNone/>
              </a:pPr>
              <a:r>
                <a:rPr b="0" i="0" lang="en-GB" sz="1400" u="none" cap="none" strike="noStrike">
                  <a:solidFill>
                    <a:srgbClr val="0C0C0C"/>
                  </a:solidFill>
                  <a:latin typeface="Arial"/>
                  <a:ea typeface="Arial"/>
                  <a:cs typeface="Arial"/>
                  <a:sym typeface="Arial"/>
                </a:rPr>
                <a:t>Exchange of context / digital twin data using FIWARE context broker</a:t>
              </a:r>
              <a:endParaRPr b="0" i="0" sz="1400" u="none" cap="none" strike="noStrike">
                <a:solidFill>
                  <a:srgbClr val="0C0C0C"/>
                </a:solidFill>
                <a:latin typeface="Arial"/>
                <a:ea typeface="Arial"/>
                <a:cs typeface="Arial"/>
                <a:sym typeface="Arial"/>
              </a:endParaRPr>
            </a:p>
          </p:txBody>
        </p:sp>
        <p:sp>
          <p:nvSpPr>
            <p:cNvPr id="431" name="Google Shape;431;p42"/>
            <p:cNvSpPr/>
            <p:nvPr/>
          </p:nvSpPr>
          <p:spPr>
            <a:xfrm>
              <a:off x="7713720" y="2190779"/>
              <a:ext cx="2742300" cy="681900"/>
            </a:xfrm>
            <a:prstGeom prst="roundRect">
              <a:avLst>
                <a:gd fmla="val 1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2"/>
            <p:cNvSpPr txBox="1"/>
            <p:nvPr/>
          </p:nvSpPr>
          <p:spPr>
            <a:xfrm>
              <a:off x="7733689" y="2210748"/>
              <a:ext cx="2702100" cy="641700"/>
            </a:xfrm>
            <a:prstGeom prst="rect">
              <a:avLst/>
            </a:prstGeom>
            <a:noFill/>
            <a:ln>
              <a:noFill/>
            </a:ln>
          </p:spPr>
          <p:txBody>
            <a:bodyPr anchorCtr="0" anchor="ctr" bIns="26650" lIns="35550" spcFirstLastPara="1" rIns="35550" wrap="square" tIns="26650">
              <a:noAutofit/>
            </a:bodyPr>
            <a:lstStyle/>
            <a:p>
              <a:pPr indent="0" lvl="0" marL="0" marR="0" rtl="0" algn="ctr">
                <a:lnSpc>
                  <a:spcPct val="90000"/>
                </a:lnSpc>
                <a:spcBef>
                  <a:spcPts val="0"/>
                </a:spcBef>
                <a:spcAft>
                  <a:spcPts val="0"/>
                </a:spcAft>
                <a:buClr>
                  <a:srgbClr val="000000"/>
                </a:buClr>
                <a:buSzPts val="1400"/>
                <a:buFont typeface="Arial"/>
                <a:buNone/>
              </a:pPr>
              <a:r>
                <a:rPr b="0" i="0" lang="en-GB" sz="1400" u="none" cap="none" strike="noStrike">
                  <a:solidFill>
                    <a:srgbClr val="0C0C0C"/>
                  </a:solidFill>
                  <a:latin typeface="Arial"/>
                  <a:ea typeface="Arial"/>
                  <a:cs typeface="Arial"/>
                  <a:sym typeface="Arial"/>
                </a:rPr>
                <a:t>Identity and Access Management (IAM) based on iSHARE specifications and framework</a:t>
              </a:r>
              <a:endParaRPr b="0" i="0" sz="1400" u="none" cap="none" strike="noStrike">
                <a:solidFill>
                  <a:srgbClr val="0C0C0C"/>
                </a:solidFill>
                <a:latin typeface="Arial"/>
                <a:ea typeface="Arial"/>
                <a:cs typeface="Arial"/>
                <a:sym typeface="Arial"/>
              </a:endParaRPr>
            </a:p>
          </p:txBody>
        </p:sp>
        <p:sp>
          <p:nvSpPr>
            <p:cNvPr id="433" name="Google Shape;433;p42"/>
            <p:cNvSpPr/>
            <p:nvPr/>
          </p:nvSpPr>
          <p:spPr>
            <a:xfrm>
              <a:off x="7713720" y="2977444"/>
              <a:ext cx="2742300" cy="681900"/>
            </a:xfrm>
            <a:prstGeom prst="roundRect">
              <a:avLst>
                <a:gd fmla="val 1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2"/>
            <p:cNvSpPr txBox="1"/>
            <p:nvPr/>
          </p:nvSpPr>
          <p:spPr>
            <a:xfrm>
              <a:off x="7733689" y="2997413"/>
              <a:ext cx="2702100" cy="641700"/>
            </a:xfrm>
            <a:prstGeom prst="rect">
              <a:avLst/>
            </a:prstGeom>
            <a:noFill/>
            <a:ln>
              <a:noFill/>
            </a:ln>
          </p:spPr>
          <p:txBody>
            <a:bodyPr anchorCtr="0" anchor="ctr" bIns="26650" lIns="35550" spcFirstLastPara="1" rIns="35550" wrap="square" tIns="26650">
              <a:noAutofit/>
            </a:bodyPr>
            <a:lstStyle/>
            <a:p>
              <a:pPr indent="0" lvl="0" marL="0" marR="0" rtl="0" algn="ctr">
                <a:lnSpc>
                  <a:spcPct val="90000"/>
                </a:lnSpc>
                <a:spcBef>
                  <a:spcPts val="0"/>
                </a:spcBef>
                <a:spcAft>
                  <a:spcPts val="0"/>
                </a:spcAft>
                <a:buClr>
                  <a:srgbClr val="000000"/>
                </a:buClr>
                <a:buSzPts val="1400"/>
                <a:buFont typeface="Arial"/>
                <a:buNone/>
              </a:pPr>
              <a:r>
                <a:rPr b="0" i="0" lang="en-GB" sz="1400" u="none" cap="none" strike="noStrike">
                  <a:solidFill>
                    <a:srgbClr val="0C0C0C"/>
                  </a:solidFill>
                  <a:latin typeface="Arial"/>
                  <a:ea typeface="Arial"/>
                  <a:cs typeface="Arial"/>
                  <a:sym typeface="Arial"/>
                </a:rPr>
                <a:t>Experiments should be between TRL3 and TRL8 (inclusive)</a:t>
              </a:r>
              <a:endParaRPr b="0" i="0" sz="1400" u="none" cap="none" strike="noStrike">
                <a:solidFill>
                  <a:srgbClr val="0C0C0C"/>
                </a:solidFill>
                <a:latin typeface="Arial"/>
                <a:ea typeface="Arial"/>
                <a:cs typeface="Arial"/>
                <a:sym typeface="Arial"/>
              </a:endParaRPr>
            </a:p>
          </p:txBody>
        </p:sp>
        <p:sp>
          <p:nvSpPr>
            <p:cNvPr id="435" name="Google Shape;435;p42"/>
            <p:cNvSpPr/>
            <p:nvPr/>
          </p:nvSpPr>
          <p:spPr>
            <a:xfrm>
              <a:off x="7713720" y="3764109"/>
              <a:ext cx="2742300" cy="681900"/>
            </a:xfrm>
            <a:prstGeom prst="roundRect">
              <a:avLst>
                <a:gd fmla="val 1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2"/>
            <p:cNvSpPr txBox="1"/>
            <p:nvPr/>
          </p:nvSpPr>
          <p:spPr>
            <a:xfrm>
              <a:off x="7733689" y="3784078"/>
              <a:ext cx="2702100" cy="641700"/>
            </a:xfrm>
            <a:prstGeom prst="rect">
              <a:avLst/>
            </a:prstGeom>
            <a:noFill/>
            <a:ln>
              <a:noFill/>
            </a:ln>
          </p:spPr>
          <p:txBody>
            <a:bodyPr anchorCtr="0" anchor="ctr" bIns="26650" lIns="35550" spcFirstLastPara="1" rIns="35550" wrap="square" tIns="26650">
              <a:noAutofit/>
            </a:bodyPr>
            <a:lstStyle/>
            <a:p>
              <a:pPr indent="0" lvl="0" marL="0" marR="0" rtl="0" algn="ctr">
                <a:lnSpc>
                  <a:spcPct val="90000"/>
                </a:lnSpc>
                <a:spcBef>
                  <a:spcPts val="0"/>
                </a:spcBef>
                <a:spcAft>
                  <a:spcPts val="0"/>
                </a:spcAft>
                <a:buClr>
                  <a:srgbClr val="000000"/>
                </a:buClr>
                <a:buSzPts val="1400"/>
                <a:buFont typeface="Arial"/>
                <a:buNone/>
              </a:pPr>
              <a:r>
                <a:rPr b="0" i="0" lang="en-GB" sz="1400" u="none" cap="none" strike="noStrike">
                  <a:solidFill>
                    <a:srgbClr val="0C0C0C"/>
                  </a:solidFill>
                  <a:latin typeface="Arial"/>
                  <a:ea typeface="Arial"/>
                  <a:cs typeface="Arial"/>
                  <a:sym typeface="Arial"/>
                </a:rPr>
                <a:t>Clear Description of digital twin data</a:t>
              </a:r>
              <a:endParaRPr b="0" i="0" sz="1400" u="none" cap="none" strike="noStrike">
                <a:solidFill>
                  <a:srgbClr val="0C0C0C"/>
                </a:solidFill>
                <a:latin typeface="Arial"/>
                <a:ea typeface="Arial"/>
                <a:cs typeface="Arial"/>
                <a:sym typeface="Arial"/>
              </a:endParaRPr>
            </a:p>
          </p:txBody>
        </p:sp>
      </p:grpSp>
      <p:sp>
        <p:nvSpPr>
          <p:cNvPr id="437" name="Google Shape;437;p42"/>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GB"/>
              <a:t>‹#›</a:t>
            </a:fld>
            <a:endParaRPr/>
          </a:p>
        </p:txBody>
      </p:sp>
      <p:sp>
        <p:nvSpPr>
          <p:cNvPr id="438" name="Google Shape;438;p42"/>
          <p:cNvSpPr/>
          <p:nvPr/>
        </p:nvSpPr>
        <p:spPr>
          <a:xfrm>
            <a:off x="8106000" y="2472200"/>
            <a:ext cx="2923800" cy="18897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18000">
            <a:noAutofit/>
          </a:bodyPr>
          <a:lstStyle/>
          <a:p>
            <a:pPr indent="0" lvl="0" marL="0" rtl="0" algn="ctr">
              <a:spcBef>
                <a:spcPts val="0"/>
              </a:spcBef>
              <a:spcAft>
                <a:spcPts val="0"/>
              </a:spcAft>
              <a:buNone/>
            </a:pPr>
            <a:r>
              <a:rPr b="1" lang="en-GB" u="sng"/>
              <a:t>i4Trust Components</a:t>
            </a:r>
            <a:endParaRPr b="1" u="sng"/>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3"/>
          <p:cNvSpPr txBox="1"/>
          <p:nvPr>
            <p:ph type="ctrTitle"/>
          </p:nvPr>
        </p:nvSpPr>
        <p:spPr>
          <a:xfrm>
            <a:off x="478800" y="3119454"/>
            <a:ext cx="11235600" cy="1062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Supporting experiments</a:t>
            </a:r>
            <a:endParaRPr/>
          </a:p>
        </p:txBody>
      </p:sp>
      <p:sp>
        <p:nvSpPr>
          <p:cNvPr id="445" name="Google Shape;445;p43"/>
          <p:cNvSpPr txBox="1"/>
          <p:nvPr>
            <p:ph idx="12" type="sldNum"/>
          </p:nvPr>
        </p:nvSpPr>
        <p:spPr>
          <a:xfrm>
            <a:off x="5407818" y="6492879"/>
            <a:ext cx="13776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4"/>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400"/>
              <a:buFont typeface="Arial"/>
              <a:buNone/>
            </a:pPr>
            <a:r>
              <a:rPr lang="en-GB"/>
              <a:t>Support to experiments</a:t>
            </a:r>
            <a:endParaRPr/>
          </a:p>
        </p:txBody>
      </p:sp>
      <p:grpSp>
        <p:nvGrpSpPr>
          <p:cNvPr id="451" name="Google Shape;451;p44"/>
          <p:cNvGrpSpPr/>
          <p:nvPr/>
        </p:nvGrpSpPr>
        <p:grpSpPr>
          <a:xfrm>
            <a:off x="505824" y="2739991"/>
            <a:ext cx="10662133" cy="2080149"/>
            <a:chOff x="27024" y="1299991"/>
            <a:chExt cx="10662133" cy="2080149"/>
          </a:xfrm>
        </p:grpSpPr>
        <p:sp>
          <p:nvSpPr>
            <p:cNvPr id="452" name="Google Shape;452;p44"/>
            <p:cNvSpPr/>
            <p:nvPr/>
          </p:nvSpPr>
          <p:spPr>
            <a:xfrm>
              <a:off x="146072" y="2046664"/>
              <a:ext cx="2095200" cy="69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4"/>
            <p:cNvSpPr txBox="1"/>
            <p:nvPr/>
          </p:nvSpPr>
          <p:spPr>
            <a:xfrm>
              <a:off x="146072" y="2046664"/>
              <a:ext cx="2095200" cy="690600"/>
            </a:xfrm>
            <a:prstGeom prst="rect">
              <a:avLst/>
            </a:prstGeom>
            <a:noFill/>
            <a:ln>
              <a:noFill/>
            </a:ln>
          </p:spPr>
          <p:txBody>
            <a:bodyPr anchorCtr="0" anchor="ctr" bIns="36825" lIns="36825" spcFirstLastPara="1" rIns="36825" wrap="square" tIns="36825">
              <a:noAutofit/>
            </a:bodyPr>
            <a:lstStyle/>
            <a:p>
              <a:pPr indent="0" lvl="0" marL="0" marR="0" rtl="0" algn="ctr">
                <a:lnSpc>
                  <a:spcPct val="90000"/>
                </a:lnSpc>
                <a:spcBef>
                  <a:spcPts val="0"/>
                </a:spcBef>
                <a:spcAft>
                  <a:spcPts val="0"/>
                </a:spcAft>
                <a:buClr>
                  <a:srgbClr val="000000"/>
                </a:buClr>
                <a:buSzPts val="2900"/>
                <a:buFont typeface="Arial"/>
                <a:buNone/>
              </a:pPr>
              <a:r>
                <a:rPr b="0" i="0" lang="en-GB" sz="2900" u="none" cap="none" strike="noStrike">
                  <a:solidFill>
                    <a:srgbClr val="000000"/>
                  </a:solidFill>
                  <a:latin typeface="Arial"/>
                  <a:ea typeface="Arial"/>
                  <a:cs typeface="Arial"/>
                  <a:sym typeface="Arial"/>
                </a:rPr>
                <a:t>Discover</a:t>
              </a:r>
              <a:endParaRPr/>
            </a:p>
          </p:txBody>
        </p:sp>
        <p:sp>
          <p:nvSpPr>
            <p:cNvPr id="454" name="Google Shape;454;p44"/>
            <p:cNvSpPr/>
            <p:nvPr/>
          </p:nvSpPr>
          <p:spPr>
            <a:xfrm>
              <a:off x="143691" y="1836662"/>
              <a:ext cx="166800" cy="166800"/>
            </a:xfrm>
            <a:prstGeom prst="ellipse">
              <a:avLst/>
            </a:prstGeom>
            <a:solidFill>
              <a:srgbClr val="324FFE"/>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4"/>
            <p:cNvSpPr/>
            <p:nvPr/>
          </p:nvSpPr>
          <p:spPr>
            <a:xfrm>
              <a:off x="260359" y="1603326"/>
              <a:ext cx="166800" cy="166800"/>
            </a:xfrm>
            <a:prstGeom prst="ellipse">
              <a:avLst/>
            </a:prstGeom>
            <a:solidFill>
              <a:srgbClr val="3037F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4"/>
            <p:cNvSpPr/>
            <p:nvPr/>
          </p:nvSpPr>
          <p:spPr>
            <a:xfrm>
              <a:off x="540362" y="1649994"/>
              <a:ext cx="261900" cy="261900"/>
            </a:xfrm>
            <a:prstGeom prst="ellipse">
              <a:avLst/>
            </a:prstGeom>
            <a:solidFill>
              <a:srgbClr val="3C2FF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4"/>
            <p:cNvSpPr/>
            <p:nvPr/>
          </p:nvSpPr>
          <p:spPr>
            <a:xfrm>
              <a:off x="773697" y="1393325"/>
              <a:ext cx="166800" cy="166800"/>
            </a:xfrm>
            <a:prstGeom prst="ellipse">
              <a:avLst/>
            </a:prstGeom>
            <a:solidFill>
              <a:srgbClr val="522DF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4"/>
            <p:cNvSpPr/>
            <p:nvPr/>
          </p:nvSpPr>
          <p:spPr>
            <a:xfrm>
              <a:off x="1077033" y="1299991"/>
              <a:ext cx="166800" cy="166800"/>
            </a:xfrm>
            <a:prstGeom prst="ellipse">
              <a:avLst/>
            </a:prstGeom>
            <a:solidFill>
              <a:srgbClr val="672CF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4"/>
            <p:cNvSpPr/>
            <p:nvPr/>
          </p:nvSpPr>
          <p:spPr>
            <a:xfrm>
              <a:off x="1450369" y="1463325"/>
              <a:ext cx="166800" cy="166800"/>
            </a:xfrm>
            <a:prstGeom prst="ellipse">
              <a:avLst/>
            </a:prstGeom>
            <a:solidFill>
              <a:srgbClr val="7E2BF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4"/>
            <p:cNvSpPr/>
            <p:nvPr/>
          </p:nvSpPr>
          <p:spPr>
            <a:xfrm>
              <a:off x="1683705" y="1579993"/>
              <a:ext cx="261900" cy="261900"/>
            </a:xfrm>
            <a:prstGeom prst="ellipse">
              <a:avLst/>
            </a:prstGeom>
            <a:solidFill>
              <a:srgbClr val="9329F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4"/>
            <p:cNvSpPr/>
            <p:nvPr/>
          </p:nvSpPr>
          <p:spPr>
            <a:xfrm>
              <a:off x="2010374" y="1836662"/>
              <a:ext cx="166800" cy="166800"/>
            </a:xfrm>
            <a:prstGeom prst="ellipse">
              <a:avLst/>
            </a:prstGeom>
            <a:solidFill>
              <a:srgbClr val="AB28F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4"/>
            <p:cNvSpPr/>
            <p:nvPr/>
          </p:nvSpPr>
          <p:spPr>
            <a:xfrm>
              <a:off x="2150375" y="2093331"/>
              <a:ext cx="166800" cy="166800"/>
            </a:xfrm>
            <a:prstGeom prst="ellipse">
              <a:avLst/>
            </a:prstGeom>
            <a:solidFill>
              <a:srgbClr val="C026F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4"/>
            <p:cNvSpPr/>
            <p:nvPr/>
          </p:nvSpPr>
          <p:spPr>
            <a:xfrm>
              <a:off x="937032" y="1603326"/>
              <a:ext cx="428700" cy="428700"/>
            </a:xfrm>
            <a:prstGeom prst="ellipse">
              <a:avLst/>
            </a:prstGeom>
            <a:solidFill>
              <a:srgbClr val="D825F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4"/>
            <p:cNvSpPr/>
            <p:nvPr/>
          </p:nvSpPr>
          <p:spPr>
            <a:xfrm>
              <a:off x="27024" y="2490001"/>
              <a:ext cx="166800" cy="166800"/>
            </a:xfrm>
            <a:prstGeom prst="ellipse">
              <a:avLst/>
            </a:prstGeom>
            <a:solidFill>
              <a:srgbClr val="F024F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4"/>
            <p:cNvSpPr/>
            <p:nvPr/>
          </p:nvSpPr>
          <p:spPr>
            <a:xfrm>
              <a:off x="167025" y="2700003"/>
              <a:ext cx="261900" cy="261900"/>
            </a:xfrm>
            <a:prstGeom prst="ellipse">
              <a:avLst/>
            </a:prstGeom>
            <a:solidFill>
              <a:srgbClr val="FD22F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4"/>
            <p:cNvSpPr/>
            <p:nvPr/>
          </p:nvSpPr>
          <p:spPr>
            <a:xfrm>
              <a:off x="517028" y="2886671"/>
              <a:ext cx="381000" cy="381000"/>
            </a:xfrm>
            <a:prstGeom prst="ellipse">
              <a:avLst/>
            </a:prstGeom>
            <a:solidFill>
              <a:srgbClr val="FD21D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4"/>
            <p:cNvSpPr/>
            <p:nvPr/>
          </p:nvSpPr>
          <p:spPr>
            <a:xfrm>
              <a:off x="1007032" y="3190007"/>
              <a:ext cx="166800" cy="166800"/>
            </a:xfrm>
            <a:prstGeom prst="ellipse">
              <a:avLst/>
            </a:prstGeom>
            <a:solidFill>
              <a:srgbClr val="FD20C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4"/>
            <p:cNvSpPr/>
            <p:nvPr/>
          </p:nvSpPr>
          <p:spPr>
            <a:xfrm>
              <a:off x="1100366" y="2886671"/>
              <a:ext cx="261900" cy="261900"/>
            </a:xfrm>
            <a:prstGeom prst="ellipse">
              <a:avLst/>
            </a:prstGeom>
            <a:solidFill>
              <a:srgbClr val="FD1EA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4"/>
            <p:cNvSpPr/>
            <p:nvPr/>
          </p:nvSpPr>
          <p:spPr>
            <a:xfrm>
              <a:off x="1333702" y="3213340"/>
              <a:ext cx="166800" cy="166800"/>
            </a:xfrm>
            <a:prstGeom prst="ellipse">
              <a:avLst/>
            </a:prstGeom>
            <a:solidFill>
              <a:srgbClr val="FD1D9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4"/>
            <p:cNvSpPr/>
            <p:nvPr/>
          </p:nvSpPr>
          <p:spPr>
            <a:xfrm>
              <a:off x="1543703" y="2840004"/>
              <a:ext cx="381000" cy="381000"/>
            </a:xfrm>
            <a:prstGeom prst="ellipse">
              <a:avLst/>
            </a:prstGeom>
            <a:solidFill>
              <a:srgbClr val="FD1B7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4"/>
            <p:cNvSpPr/>
            <p:nvPr/>
          </p:nvSpPr>
          <p:spPr>
            <a:xfrm>
              <a:off x="2057041" y="2746670"/>
              <a:ext cx="261900" cy="261900"/>
            </a:xfrm>
            <a:prstGeom prst="ellipse">
              <a:avLst/>
            </a:prstGeom>
            <a:solidFill>
              <a:srgbClr val="FD1A5F"/>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4"/>
            <p:cNvSpPr/>
            <p:nvPr/>
          </p:nvSpPr>
          <p:spPr>
            <a:xfrm>
              <a:off x="2318948" y="1649605"/>
              <a:ext cx="769200" cy="1468500"/>
            </a:xfrm>
            <a:prstGeom prst="chevron">
              <a:avLst>
                <a:gd fmla="val 62310" name="adj"/>
              </a:avLst>
            </a:prstGeom>
            <a:solidFill>
              <a:srgbClr val="324F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4"/>
            <p:cNvSpPr/>
            <p:nvPr/>
          </p:nvSpPr>
          <p:spPr>
            <a:xfrm>
              <a:off x="3088132" y="1650319"/>
              <a:ext cx="2097900" cy="146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4"/>
            <p:cNvSpPr txBox="1"/>
            <p:nvPr/>
          </p:nvSpPr>
          <p:spPr>
            <a:xfrm>
              <a:off x="3088132" y="1650319"/>
              <a:ext cx="2097900" cy="1468500"/>
            </a:xfrm>
            <a:prstGeom prst="rect">
              <a:avLst/>
            </a:prstGeom>
            <a:noFill/>
            <a:ln>
              <a:noFill/>
            </a:ln>
          </p:spPr>
          <p:txBody>
            <a:bodyPr anchorCtr="0" anchor="ctr" bIns="36825" lIns="36825" spcFirstLastPara="1" rIns="36825" wrap="square" tIns="36825">
              <a:noAutofit/>
            </a:bodyPr>
            <a:lstStyle/>
            <a:p>
              <a:pPr indent="0" lvl="0" marL="0" marR="0" rtl="0" algn="ctr">
                <a:lnSpc>
                  <a:spcPct val="90000"/>
                </a:lnSpc>
                <a:spcBef>
                  <a:spcPts val="0"/>
                </a:spcBef>
                <a:spcAft>
                  <a:spcPts val="0"/>
                </a:spcAft>
                <a:buClr>
                  <a:srgbClr val="000000"/>
                </a:buClr>
                <a:buSzPts val="2900"/>
                <a:buFont typeface="Arial"/>
                <a:buNone/>
              </a:pPr>
              <a:r>
                <a:rPr b="0" i="0" lang="en-GB" sz="2900" u="none" cap="none" strike="noStrike">
                  <a:solidFill>
                    <a:srgbClr val="000000"/>
                  </a:solidFill>
                  <a:latin typeface="Arial"/>
                  <a:ea typeface="Arial"/>
                  <a:cs typeface="Arial"/>
                  <a:sym typeface="Arial"/>
                </a:rPr>
                <a:t>Participate</a:t>
              </a:r>
              <a:endParaRPr/>
            </a:p>
          </p:txBody>
        </p:sp>
        <p:sp>
          <p:nvSpPr>
            <p:cNvPr id="475" name="Google Shape;475;p44"/>
            <p:cNvSpPr/>
            <p:nvPr/>
          </p:nvSpPr>
          <p:spPr>
            <a:xfrm>
              <a:off x="5185905" y="1649605"/>
              <a:ext cx="769200" cy="1468500"/>
            </a:xfrm>
            <a:prstGeom prst="chevron">
              <a:avLst>
                <a:gd fmla="val 62310" name="adj"/>
              </a:avLst>
            </a:prstGeom>
            <a:solidFill>
              <a:srgbClr val="D825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4"/>
            <p:cNvSpPr/>
            <p:nvPr/>
          </p:nvSpPr>
          <p:spPr>
            <a:xfrm>
              <a:off x="5955089" y="1650319"/>
              <a:ext cx="2097900" cy="146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4"/>
            <p:cNvSpPr txBox="1"/>
            <p:nvPr/>
          </p:nvSpPr>
          <p:spPr>
            <a:xfrm>
              <a:off x="5955089" y="1650319"/>
              <a:ext cx="2097900" cy="1468500"/>
            </a:xfrm>
            <a:prstGeom prst="rect">
              <a:avLst/>
            </a:prstGeom>
            <a:noFill/>
            <a:ln>
              <a:noFill/>
            </a:ln>
          </p:spPr>
          <p:txBody>
            <a:bodyPr anchorCtr="0" anchor="ctr" bIns="36825" lIns="36825" spcFirstLastPara="1" rIns="36825" wrap="square" tIns="36825">
              <a:noAutofit/>
            </a:bodyPr>
            <a:lstStyle/>
            <a:p>
              <a:pPr indent="0" lvl="0" marL="0" marR="0" rtl="0" algn="ctr">
                <a:lnSpc>
                  <a:spcPct val="90000"/>
                </a:lnSpc>
                <a:spcBef>
                  <a:spcPts val="0"/>
                </a:spcBef>
                <a:spcAft>
                  <a:spcPts val="0"/>
                </a:spcAft>
                <a:buClr>
                  <a:srgbClr val="000000"/>
                </a:buClr>
                <a:buSzPts val="2900"/>
                <a:buFont typeface="Arial"/>
                <a:buNone/>
              </a:pPr>
              <a:r>
                <a:rPr b="0" i="0" lang="en-GB" sz="2900" u="none" cap="none" strike="noStrike">
                  <a:solidFill>
                    <a:srgbClr val="000000"/>
                  </a:solidFill>
                  <a:latin typeface="Arial"/>
                  <a:ea typeface="Arial"/>
                  <a:cs typeface="Arial"/>
                  <a:sym typeface="Arial"/>
                </a:rPr>
                <a:t>Implement</a:t>
              </a:r>
              <a:endParaRPr/>
            </a:p>
          </p:txBody>
        </p:sp>
        <p:sp>
          <p:nvSpPr>
            <p:cNvPr id="478" name="Google Shape;478;p44"/>
            <p:cNvSpPr/>
            <p:nvPr/>
          </p:nvSpPr>
          <p:spPr>
            <a:xfrm>
              <a:off x="8052862" y="1649605"/>
              <a:ext cx="769200" cy="1468500"/>
            </a:xfrm>
            <a:prstGeom prst="chevron">
              <a:avLst>
                <a:gd fmla="val 62310" name="adj"/>
              </a:avLst>
            </a:prstGeom>
            <a:solidFill>
              <a:srgbClr val="FD19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4"/>
            <p:cNvSpPr/>
            <p:nvPr/>
          </p:nvSpPr>
          <p:spPr>
            <a:xfrm>
              <a:off x="8905957" y="1528249"/>
              <a:ext cx="1783200" cy="1783200"/>
            </a:xfrm>
            <a:prstGeom prst="ellipse">
              <a:avLst/>
            </a:prstGeom>
            <a:solidFill>
              <a:srgbClr val="FD194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4"/>
            <p:cNvSpPr txBox="1"/>
            <p:nvPr/>
          </p:nvSpPr>
          <p:spPr>
            <a:xfrm>
              <a:off x="9167087" y="1789379"/>
              <a:ext cx="1260900" cy="12609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2900"/>
                <a:buFont typeface="Arial"/>
                <a:buNone/>
              </a:pPr>
              <a:r>
                <a:rPr b="0" i="0" lang="en-GB" sz="2900" u="none" cap="none" strike="noStrike">
                  <a:solidFill>
                    <a:schemeClr val="lt1"/>
                  </a:solidFill>
                  <a:latin typeface="Arial"/>
                  <a:ea typeface="Arial"/>
                  <a:cs typeface="Arial"/>
                  <a:sym typeface="Arial"/>
                </a:rPr>
                <a:t>Sustain</a:t>
              </a:r>
              <a:endParaRPr/>
            </a:p>
          </p:txBody>
        </p:sp>
      </p:grpSp>
      <p:sp>
        <p:nvSpPr>
          <p:cNvPr id="481" name="Google Shape;481;p44"/>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GB"/>
              <a:t>‹#›</a:t>
            </a:fld>
            <a:endParaRPr/>
          </a:p>
        </p:txBody>
      </p:sp>
      <p:sp>
        <p:nvSpPr>
          <p:cNvPr id="482" name="Google Shape;482;p44"/>
          <p:cNvSpPr txBox="1"/>
          <p:nvPr/>
        </p:nvSpPr>
        <p:spPr>
          <a:xfrm>
            <a:off x="4832490" y="5613942"/>
            <a:ext cx="2528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2400" u="none" cap="none" strike="noStrike">
                <a:solidFill>
                  <a:srgbClr val="000000"/>
                </a:solidFill>
                <a:latin typeface="Arial"/>
                <a:ea typeface="Arial"/>
                <a:cs typeface="Arial"/>
                <a:sym typeface="Arial"/>
              </a:rPr>
              <a:t>Journey of SMEs</a:t>
            </a:r>
            <a:endParaRPr/>
          </a:p>
        </p:txBody>
      </p:sp>
      <p:sp>
        <p:nvSpPr>
          <p:cNvPr id="483" name="Google Shape;483;p44"/>
          <p:cNvSpPr/>
          <p:nvPr/>
        </p:nvSpPr>
        <p:spPr>
          <a:xfrm>
            <a:off x="237067" y="2201333"/>
            <a:ext cx="11477700" cy="31722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ctrTitle"/>
          </p:nvPr>
        </p:nvSpPr>
        <p:spPr>
          <a:xfrm>
            <a:off x="478800" y="3119454"/>
            <a:ext cx="11235600" cy="1062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Journey of DIHs</a:t>
            </a:r>
            <a:endParaRPr/>
          </a:p>
        </p:txBody>
      </p:sp>
      <p:sp>
        <p:nvSpPr>
          <p:cNvPr id="121" name="Google Shape;121;p18"/>
          <p:cNvSpPr txBox="1"/>
          <p:nvPr>
            <p:ph idx="12" type="sldNum"/>
          </p:nvPr>
        </p:nvSpPr>
        <p:spPr>
          <a:xfrm>
            <a:off x="5407818" y="6492879"/>
            <a:ext cx="13776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5"/>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400"/>
              <a:buFont typeface="Arial"/>
              <a:buNone/>
            </a:pPr>
            <a:r>
              <a:rPr lang="en-GB"/>
              <a:t>Mentoring Program</a:t>
            </a:r>
            <a:endParaRPr/>
          </a:p>
        </p:txBody>
      </p:sp>
      <p:grpSp>
        <p:nvGrpSpPr>
          <p:cNvPr id="489" name="Google Shape;489;p45"/>
          <p:cNvGrpSpPr/>
          <p:nvPr/>
        </p:nvGrpSpPr>
        <p:grpSpPr>
          <a:xfrm>
            <a:off x="1508140" y="1440000"/>
            <a:ext cx="3310036" cy="4680012"/>
            <a:chOff x="1029339" y="0"/>
            <a:chExt cx="3310036" cy="4680012"/>
          </a:xfrm>
        </p:grpSpPr>
        <p:sp>
          <p:nvSpPr>
            <p:cNvPr id="490" name="Google Shape;490;p45"/>
            <p:cNvSpPr/>
            <p:nvPr/>
          </p:nvSpPr>
          <p:spPr>
            <a:xfrm>
              <a:off x="1519574" y="0"/>
              <a:ext cx="1764600" cy="1764900"/>
            </a:xfrm>
            <a:custGeom>
              <a:rect b="b" l="l" r="r" t="t"/>
              <a:pathLst>
                <a:path extrusionOk="0" h="120000" w="120000">
                  <a:moveTo>
                    <a:pt x="8412" y="60000"/>
                  </a:moveTo>
                  <a:lnTo>
                    <a:pt x="8412" y="60000"/>
                  </a:lnTo>
                  <a:cubicBezTo>
                    <a:pt x="8412" y="32962"/>
                    <a:pt x="29287" y="10511"/>
                    <a:pt x="56253" y="8547"/>
                  </a:cubicBezTo>
                  <a:cubicBezTo>
                    <a:pt x="83219" y="6583"/>
                    <a:pt x="107126" y="25773"/>
                    <a:pt x="111044" y="52525"/>
                  </a:cubicBezTo>
                  <a:cubicBezTo>
                    <a:pt x="114961" y="79278"/>
                    <a:pt x="97559" y="104517"/>
                    <a:pt x="71162" y="110367"/>
                  </a:cubicBezTo>
                  <a:lnTo>
                    <a:pt x="70593" y="118429"/>
                  </a:lnTo>
                  <a:lnTo>
                    <a:pt x="56830" y="104891"/>
                  </a:lnTo>
                  <a:lnTo>
                    <a:pt x="72706" y="88508"/>
                  </a:lnTo>
                  <a:lnTo>
                    <a:pt x="72145" y="96445"/>
                  </a:lnTo>
                  <a:cubicBezTo>
                    <a:pt x="90762" y="90240"/>
                    <a:pt x="101708" y="70999"/>
                    <a:pt x="97532" y="51824"/>
                  </a:cubicBezTo>
                  <a:cubicBezTo>
                    <a:pt x="93356" y="32649"/>
                    <a:pt x="75399" y="19705"/>
                    <a:pt x="55889" y="21805"/>
                  </a:cubicBezTo>
                  <a:cubicBezTo>
                    <a:pt x="36378" y="23905"/>
                    <a:pt x="21588" y="40375"/>
                    <a:pt x="21588" y="60000"/>
                  </a:cubicBezTo>
                  <a:close/>
                </a:path>
              </a:pathLst>
            </a:custGeom>
            <a:solidFill>
              <a:srgbClr val="1DE7B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5"/>
            <p:cNvSpPr/>
            <p:nvPr/>
          </p:nvSpPr>
          <p:spPr>
            <a:xfrm>
              <a:off x="3281575" y="523691"/>
              <a:ext cx="1057800" cy="70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5"/>
            <p:cNvSpPr txBox="1"/>
            <p:nvPr/>
          </p:nvSpPr>
          <p:spPr>
            <a:xfrm>
              <a:off x="3281575" y="523691"/>
              <a:ext cx="1057800" cy="702000"/>
            </a:xfrm>
            <a:prstGeom prst="rect">
              <a:avLst/>
            </a:prstGeom>
            <a:noFill/>
            <a:ln>
              <a:noFill/>
            </a:ln>
          </p:spPr>
          <p:txBody>
            <a:bodyPr anchorCtr="0" anchor="ctr" bIns="7600" lIns="7600" spcFirstLastPara="1" rIns="7600" wrap="square" tIns="7600">
              <a:noAutofit/>
            </a:bodyPr>
            <a:lstStyle/>
            <a:p>
              <a:pPr indent="-57150" lvl="1" marL="57150" marR="0" rtl="0" algn="l">
                <a:lnSpc>
                  <a:spcPct val="90000"/>
                </a:lnSpc>
                <a:spcBef>
                  <a:spcPts val="0"/>
                </a:spcBef>
                <a:spcAft>
                  <a:spcPts val="0"/>
                </a:spcAft>
                <a:buClr>
                  <a:srgbClr val="000000"/>
                </a:buClr>
                <a:buSzPts val="900"/>
                <a:buFont typeface="Arial"/>
                <a:buChar char="•"/>
              </a:pPr>
              <a:r>
                <a:rPr b="0" i="0" lang="en-GB" sz="900" u="none" cap="none" strike="noStrike">
                  <a:solidFill>
                    <a:srgbClr val="000000"/>
                  </a:solidFill>
                  <a:latin typeface="Arial"/>
                  <a:ea typeface="Arial"/>
                  <a:cs typeface="Arial"/>
                  <a:sym typeface="Arial"/>
                </a:rPr>
                <a:t>Functional Scoping</a:t>
              </a:r>
              <a:endParaRPr/>
            </a:p>
            <a:p>
              <a:pPr indent="-57150" lvl="1" marL="57150" marR="0" rtl="0" algn="l">
                <a:lnSpc>
                  <a:spcPct val="90000"/>
                </a:lnSpc>
                <a:spcBef>
                  <a:spcPts val="135"/>
                </a:spcBef>
                <a:spcAft>
                  <a:spcPts val="0"/>
                </a:spcAft>
                <a:buClr>
                  <a:srgbClr val="000000"/>
                </a:buClr>
                <a:buSzPts val="900"/>
                <a:buFont typeface="Arial"/>
                <a:buChar char="•"/>
              </a:pPr>
              <a:r>
                <a:rPr b="0" i="0" lang="en-GB" sz="900" u="none" cap="none" strike="noStrike">
                  <a:solidFill>
                    <a:srgbClr val="000000"/>
                  </a:solidFill>
                  <a:latin typeface="Arial"/>
                  <a:ea typeface="Arial"/>
                  <a:cs typeface="Arial"/>
                  <a:sym typeface="Arial"/>
                </a:rPr>
                <a:t>Technical Scoping</a:t>
              </a:r>
              <a:endParaRPr/>
            </a:p>
            <a:p>
              <a:pPr indent="-57150" lvl="1" marL="57150" marR="0" rtl="0" algn="l">
                <a:lnSpc>
                  <a:spcPct val="90000"/>
                </a:lnSpc>
                <a:spcBef>
                  <a:spcPts val="135"/>
                </a:spcBef>
                <a:spcAft>
                  <a:spcPts val="0"/>
                </a:spcAft>
                <a:buClr>
                  <a:srgbClr val="000000"/>
                </a:buClr>
                <a:buSzPts val="900"/>
                <a:buFont typeface="Arial"/>
                <a:buChar char="•"/>
              </a:pPr>
              <a:r>
                <a:rPr b="0" i="0" lang="en-GB" sz="900" u="none" cap="none" strike="noStrike">
                  <a:solidFill>
                    <a:srgbClr val="000000"/>
                  </a:solidFill>
                  <a:latin typeface="Arial"/>
                  <a:ea typeface="Arial"/>
                  <a:cs typeface="Arial"/>
                  <a:sym typeface="Arial"/>
                </a:rPr>
                <a:t>Solution Design</a:t>
              </a:r>
              <a:endParaRPr/>
            </a:p>
          </p:txBody>
        </p:sp>
        <p:sp>
          <p:nvSpPr>
            <p:cNvPr id="493" name="Google Shape;493;p45"/>
            <p:cNvSpPr/>
            <p:nvPr/>
          </p:nvSpPr>
          <p:spPr>
            <a:xfrm>
              <a:off x="1909181" y="638819"/>
              <a:ext cx="984900" cy="49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5"/>
            <p:cNvSpPr txBox="1"/>
            <p:nvPr/>
          </p:nvSpPr>
          <p:spPr>
            <a:xfrm>
              <a:off x="1909181" y="638819"/>
              <a:ext cx="984900" cy="492300"/>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Onboarding</a:t>
              </a:r>
              <a:endParaRPr/>
            </a:p>
          </p:txBody>
        </p:sp>
        <p:sp>
          <p:nvSpPr>
            <p:cNvPr id="495" name="Google Shape;495;p45"/>
            <p:cNvSpPr/>
            <p:nvPr/>
          </p:nvSpPr>
          <p:spPr>
            <a:xfrm>
              <a:off x="1029339" y="1014155"/>
              <a:ext cx="1764600" cy="1764900"/>
            </a:xfrm>
            <a:custGeom>
              <a:rect b="b" l="l" r="r" t="t"/>
              <a:pathLst>
                <a:path extrusionOk="0" h="120000" w="120000">
                  <a:moveTo>
                    <a:pt x="96482" y="23524"/>
                  </a:moveTo>
                  <a:lnTo>
                    <a:pt x="87165" y="32840"/>
                  </a:lnTo>
                  <a:lnTo>
                    <a:pt x="87165" y="32840"/>
                  </a:lnTo>
                  <a:cubicBezTo>
                    <a:pt x="75946" y="21616"/>
                    <a:pt x="58981" y="18448"/>
                    <a:pt x="44468" y="24865"/>
                  </a:cubicBezTo>
                  <a:cubicBezTo>
                    <a:pt x="29955" y="31282"/>
                    <a:pt x="20881" y="45964"/>
                    <a:pt x="21631" y="61816"/>
                  </a:cubicBezTo>
                  <a:cubicBezTo>
                    <a:pt x="22381" y="77668"/>
                    <a:pt x="32800" y="91427"/>
                    <a:pt x="47855" y="96445"/>
                  </a:cubicBezTo>
                  <a:lnTo>
                    <a:pt x="47294" y="88508"/>
                  </a:lnTo>
                  <a:lnTo>
                    <a:pt x="63170" y="104891"/>
                  </a:lnTo>
                  <a:lnTo>
                    <a:pt x="49407" y="118429"/>
                  </a:lnTo>
                  <a:lnTo>
                    <a:pt x="48838" y="110367"/>
                  </a:lnTo>
                  <a:lnTo>
                    <a:pt x="48838" y="110367"/>
                  </a:lnTo>
                  <a:cubicBezTo>
                    <a:pt x="27394" y="105615"/>
                    <a:pt x="11311" y="87806"/>
                    <a:pt x="8761" y="65990"/>
                  </a:cubicBezTo>
                  <a:cubicBezTo>
                    <a:pt x="6211" y="44174"/>
                    <a:pt x="17753" y="23135"/>
                    <a:pt x="37522" y="13565"/>
                  </a:cubicBezTo>
                  <a:cubicBezTo>
                    <a:pt x="57292" y="3995"/>
                    <a:pt x="80953" y="7992"/>
                    <a:pt x="96482" y="23524"/>
                  </a:cubicBezTo>
                  <a:close/>
                </a:path>
              </a:pathLst>
            </a:custGeom>
            <a:solidFill>
              <a:srgbClr val="1DE7B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5"/>
            <p:cNvSpPr/>
            <p:nvPr/>
          </p:nvSpPr>
          <p:spPr>
            <a:xfrm>
              <a:off x="2799615" y="1550015"/>
              <a:ext cx="1057800" cy="70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5"/>
            <p:cNvSpPr txBox="1"/>
            <p:nvPr/>
          </p:nvSpPr>
          <p:spPr>
            <a:xfrm>
              <a:off x="2799615" y="1550015"/>
              <a:ext cx="1057800" cy="702000"/>
            </a:xfrm>
            <a:prstGeom prst="rect">
              <a:avLst/>
            </a:prstGeom>
            <a:noFill/>
            <a:ln>
              <a:noFill/>
            </a:ln>
          </p:spPr>
          <p:txBody>
            <a:bodyPr anchorCtr="0" anchor="ctr" bIns="7600" lIns="7600" spcFirstLastPara="1" rIns="7600" wrap="square" tIns="7600">
              <a:noAutofit/>
            </a:bodyPr>
            <a:lstStyle/>
            <a:p>
              <a:pPr indent="-57150" lvl="1" marL="57150" marR="0" rtl="0" algn="l">
                <a:lnSpc>
                  <a:spcPct val="90000"/>
                </a:lnSpc>
                <a:spcBef>
                  <a:spcPts val="0"/>
                </a:spcBef>
                <a:spcAft>
                  <a:spcPts val="0"/>
                </a:spcAft>
                <a:buClr>
                  <a:srgbClr val="000000"/>
                </a:buClr>
                <a:buSzPts val="900"/>
                <a:buFont typeface="Arial"/>
                <a:buChar char="•"/>
              </a:pPr>
              <a:r>
                <a:rPr b="0" i="0" lang="en-GB" sz="900" u="none" cap="none" strike="noStrike">
                  <a:solidFill>
                    <a:srgbClr val="000000"/>
                  </a:solidFill>
                  <a:latin typeface="Arial"/>
                  <a:ea typeface="Arial"/>
                  <a:cs typeface="Arial"/>
                  <a:sym typeface="Arial"/>
                </a:rPr>
                <a:t>Backlog prioritisation</a:t>
              </a:r>
              <a:endParaRPr/>
            </a:p>
            <a:p>
              <a:pPr indent="-57150" lvl="1" marL="57150" marR="0" rtl="0" algn="l">
                <a:lnSpc>
                  <a:spcPct val="90000"/>
                </a:lnSpc>
                <a:spcBef>
                  <a:spcPts val="135"/>
                </a:spcBef>
                <a:spcAft>
                  <a:spcPts val="0"/>
                </a:spcAft>
                <a:buClr>
                  <a:srgbClr val="000000"/>
                </a:buClr>
                <a:buSzPts val="900"/>
                <a:buFont typeface="Arial"/>
                <a:buChar char="•"/>
              </a:pPr>
              <a:r>
                <a:rPr b="0" i="0" lang="en-GB" sz="900" u="none" cap="none" strike="noStrike">
                  <a:solidFill>
                    <a:srgbClr val="000000"/>
                  </a:solidFill>
                  <a:latin typeface="Arial"/>
                  <a:ea typeface="Arial"/>
                  <a:cs typeface="Arial"/>
                  <a:sym typeface="Arial"/>
                </a:rPr>
                <a:t>Implementation plan</a:t>
              </a:r>
              <a:endParaRPr/>
            </a:p>
          </p:txBody>
        </p:sp>
        <p:sp>
          <p:nvSpPr>
            <p:cNvPr id="498" name="Google Shape;498;p45"/>
            <p:cNvSpPr/>
            <p:nvPr/>
          </p:nvSpPr>
          <p:spPr>
            <a:xfrm>
              <a:off x="1416959" y="1654847"/>
              <a:ext cx="984900" cy="49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5"/>
            <p:cNvSpPr txBox="1"/>
            <p:nvPr/>
          </p:nvSpPr>
          <p:spPr>
            <a:xfrm>
              <a:off x="1416959" y="1654847"/>
              <a:ext cx="984900" cy="492300"/>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Use Case Plan</a:t>
              </a:r>
              <a:endParaRPr/>
            </a:p>
          </p:txBody>
        </p:sp>
        <p:sp>
          <p:nvSpPr>
            <p:cNvPr id="500" name="Google Shape;500;p45"/>
            <p:cNvSpPr/>
            <p:nvPr/>
          </p:nvSpPr>
          <p:spPr>
            <a:xfrm>
              <a:off x="1519574" y="2032055"/>
              <a:ext cx="1764600" cy="1764900"/>
            </a:xfrm>
            <a:custGeom>
              <a:rect b="b" l="l" r="r" t="t"/>
              <a:pathLst>
                <a:path extrusionOk="0" h="120000" w="120000">
                  <a:moveTo>
                    <a:pt x="23518" y="23524"/>
                  </a:moveTo>
                  <a:lnTo>
                    <a:pt x="23518" y="23524"/>
                  </a:lnTo>
                  <a:cubicBezTo>
                    <a:pt x="39047" y="7992"/>
                    <a:pt x="62708" y="3995"/>
                    <a:pt x="82478" y="13565"/>
                  </a:cubicBezTo>
                  <a:cubicBezTo>
                    <a:pt x="102247" y="23135"/>
                    <a:pt x="113789" y="44174"/>
                    <a:pt x="111239" y="65990"/>
                  </a:cubicBezTo>
                  <a:cubicBezTo>
                    <a:pt x="108689" y="87806"/>
                    <a:pt x="92606" y="105615"/>
                    <a:pt x="71162" y="110367"/>
                  </a:cubicBezTo>
                  <a:lnTo>
                    <a:pt x="70593" y="118429"/>
                  </a:lnTo>
                  <a:lnTo>
                    <a:pt x="56830" y="104891"/>
                  </a:lnTo>
                  <a:lnTo>
                    <a:pt x="72706" y="88508"/>
                  </a:lnTo>
                  <a:lnTo>
                    <a:pt x="72145" y="96445"/>
                  </a:lnTo>
                  <a:cubicBezTo>
                    <a:pt x="87200" y="91427"/>
                    <a:pt x="97619" y="77668"/>
                    <a:pt x="98369" y="61816"/>
                  </a:cubicBezTo>
                  <a:cubicBezTo>
                    <a:pt x="99119" y="45964"/>
                    <a:pt x="90045" y="31282"/>
                    <a:pt x="75532" y="24865"/>
                  </a:cubicBezTo>
                  <a:cubicBezTo>
                    <a:pt x="61019" y="18448"/>
                    <a:pt x="44054" y="21616"/>
                    <a:pt x="32835" y="32840"/>
                  </a:cubicBezTo>
                  <a:close/>
                </a:path>
              </a:pathLst>
            </a:custGeom>
            <a:solidFill>
              <a:srgbClr val="1DE7B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5"/>
            <p:cNvSpPr/>
            <p:nvPr/>
          </p:nvSpPr>
          <p:spPr>
            <a:xfrm>
              <a:off x="3281575" y="2555748"/>
              <a:ext cx="1057800" cy="70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5"/>
            <p:cNvSpPr txBox="1"/>
            <p:nvPr/>
          </p:nvSpPr>
          <p:spPr>
            <a:xfrm>
              <a:off x="3281575" y="2555748"/>
              <a:ext cx="1057800" cy="702000"/>
            </a:xfrm>
            <a:prstGeom prst="rect">
              <a:avLst/>
            </a:prstGeom>
            <a:noFill/>
            <a:ln>
              <a:noFill/>
            </a:ln>
          </p:spPr>
          <p:txBody>
            <a:bodyPr anchorCtr="0" anchor="ctr" bIns="7600" lIns="7600" spcFirstLastPara="1" rIns="7600" wrap="square" tIns="7600">
              <a:noAutofit/>
            </a:bodyPr>
            <a:lstStyle/>
            <a:p>
              <a:pPr indent="-57150" lvl="1" marL="57150" marR="0" rtl="0" algn="l">
                <a:lnSpc>
                  <a:spcPct val="90000"/>
                </a:lnSpc>
                <a:spcBef>
                  <a:spcPts val="0"/>
                </a:spcBef>
                <a:spcAft>
                  <a:spcPts val="0"/>
                </a:spcAft>
                <a:buClr>
                  <a:srgbClr val="000000"/>
                </a:buClr>
                <a:buSzPts val="900"/>
                <a:buFont typeface="Arial"/>
                <a:buChar char="•"/>
              </a:pPr>
              <a:r>
                <a:rPr b="0" i="0" lang="en-GB" sz="900" u="none" cap="none" strike="noStrike">
                  <a:solidFill>
                    <a:srgbClr val="000000"/>
                  </a:solidFill>
                  <a:latin typeface="Arial"/>
                  <a:ea typeface="Arial"/>
                  <a:cs typeface="Arial"/>
                  <a:sym typeface="Arial"/>
                </a:rPr>
                <a:t>Developing and testing</a:t>
              </a:r>
              <a:endParaRPr/>
            </a:p>
            <a:p>
              <a:pPr indent="-57150" lvl="1" marL="57150" marR="0" rtl="0" algn="l">
                <a:lnSpc>
                  <a:spcPct val="90000"/>
                </a:lnSpc>
                <a:spcBef>
                  <a:spcPts val="135"/>
                </a:spcBef>
                <a:spcAft>
                  <a:spcPts val="0"/>
                </a:spcAft>
                <a:buClr>
                  <a:srgbClr val="000000"/>
                </a:buClr>
                <a:buSzPts val="900"/>
                <a:buFont typeface="Arial"/>
                <a:buChar char="•"/>
              </a:pPr>
              <a:r>
                <a:rPr b="0" i="0" lang="en-GB" sz="900" u="none" cap="none" strike="noStrike">
                  <a:solidFill>
                    <a:srgbClr val="000000"/>
                  </a:solidFill>
                  <a:latin typeface="Arial"/>
                  <a:ea typeface="Arial"/>
                  <a:cs typeface="Arial"/>
                  <a:sym typeface="Arial"/>
                </a:rPr>
                <a:t>Conformance Check</a:t>
              </a:r>
              <a:endParaRPr/>
            </a:p>
          </p:txBody>
        </p:sp>
        <p:sp>
          <p:nvSpPr>
            <p:cNvPr id="503" name="Google Shape;503;p45"/>
            <p:cNvSpPr/>
            <p:nvPr/>
          </p:nvSpPr>
          <p:spPr>
            <a:xfrm>
              <a:off x="1909181" y="2670876"/>
              <a:ext cx="984900" cy="49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5"/>
            <p:cNvSpPr txBox="1"/>
            <p:nvPr/>
          </p:nvSpPr>
          <p:spPr>
            <a:xfrm>
              <a:off x="1909181" y="2670876"/>
              <a:ext cx="984900" cy="492300"/>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Proof of Concept</a:t>
              </a:r>
              <a:endParaRPr/>
            </a:p>
          </p:txBody>
        </p:sp>
        <p:sp>
          <p:nvSpPr>
            <p:cNvPr id="505" name="Google Shape;505;p45"/>
            <p:cNvSpPr/>
            <p:nvPr/>
          </p:nvSpPr>
          <p:spPr>
            <a:xfrm>
              <a:off x="1155125" y="3163212"/>
              <a:ext cx="1516200" cy="1516800"/>
            </a:xfrm>
            <a:prstGeom prst="blockArc">
              <a:avLst>
                <a:gd fmla="val 0" name="adj1"/>
                <a:gd fmla="val 18900000" name="adj2"/>
                <a:gd fmla="val 12740" name="adj3"/>
              </a:avLst>
            </a:prstGeom>
            <a:solidFill>
              <a:srgbClr val="99999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5"/>
            <p:cNvSpPr/>
            <p:nvPr/>
          </p:nvSpPr>
          <p:spPr>
            <a:xfrm>
              <a:off x="2799615" y="3571776"/>
              <a:ext cx="1057800" cy="70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5"/>
            <p:cNvSpPr txBox="1"/>
            <p:nvPr/>
          </p:nvSpPr>
          <p:spPr>
            <a:xfrm>
              <a:off x="2799615" y="3571776"/>
              <a:ext cx="1057800" cy="702000"/>
            </a:xfrm>
            <a:prstGeom prst="rect">
              <a:avLst/>
            </a:prstGeom>
            <a:noFill/>
            <a:ln>
              <a:noFill/>
            </a:ln>
          </p:spPr>
          <p:txBody>
            <a:bodyPr anchorCtr="0" anchor="ctr" bIns="7600" lIns="7600" spcFirstLastPara="1" rIns="7600" wrap="square" tIns="7600">
              <a:noAutofit/>
            </a:bodyPr>
            <a:lstStyle/>
            <a:p>
              <a:pPr indent="-57150" lvl="1" marL="57150" marR="0" rtl="0" algn="l">
                <a:lnSpc>
                  <a:spcPct val="90000"/>
                </a:lnSpc>
                <a:spcBef>
                  <a:spcPts val="0"/>
                </a:spcBef>
                <a:spcAft>
                  <a:spcPts val="0"/>
                </a:spcAft>
                <a:buClr>
                  <a:srgbClr val="000000"/>
                </a:buClr>
                <a:buSzPts val="900"/>
                <a:buFont typeface="Arial"/>
                <a:buChar char="•"/>
              </a:pPr>
              <a:r>
                <a:rPr b="0" i="0" lang="en-GB" sz="900" u="none" cap="none" strike="noStrike">
                  <a:solidFill>
                    <a:srgbClr val="000000"/>
                  </a:solidFill>
                  <a:latin typeface="Arial"/>
                  <a:ea typeface="Arial"/>
                  <a:cs typeface="Arial"/>
                  <a:sym typeface="Arial"/>
                </a:rPr>
                <a:t>Participant Onboarding</a:t>
              </a:r>
              <a:endParaRPr/>
            </a:p>
            <a:p>
              <a:pPr indent="-57150" lvl="1" marL="57150" marR="0" rtl="0" algn="l">
                <a:lnSpc>
                  <a:spcPct val="90000"/>
                </a:lnSpc>
                <a:spcBef>
                  <a:spcPts val="135"/>
                </a:spcBef>
                <a:spcAft>
                  <a:spcPts val="0"/>
                </a:spcAft>
                <a:buClr>
                  <a:srgbClr val="000000"/>
                </a:buClr>
                <a:buSzPts val="900"/>
                <a:buFont typeface="Arial"/>
                <a:buChar char="•"/>
              </a:pPr>
              <a:r>
                <a:rPr b="0" i="0" lang="en-GB" sz="900" u="none" cap="none" strike="noStrike">
                  <a:solidFill>
                    <a:srgbClr val="000000"/>
                  </a:solidFill>
                  <a:latin typeface="Arial"/>
                  <a:ea typeface="Arial"/>
                  <a:cs typeface="Arial"/>
                  <a:sym typeface="Arial"/>
                </a:rPr>
                <a:t>iSHARE Participant</a:t>
              </a:r>
              <a:endParaRPr/>
            </a:p>
          </p:txBody>
        </p:sp>
        <p:sp>
          <p:nvSpPr>
            <p:cNvPr id="508" name="Google Shape;508;p45"/>
            <p:cNvSpPr/>
            <p:nvPr/>
          </p:nvSpPr>
          <p:spPr>
            <a:xfrm>
              <a:off x="1416959" y="3686903"/>
              <a:ext cx="984900" cy="49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5"/>
            <p:cNvSpPr txBox="1"/>
            <p:nvPr/>
          </p:nvSpPr>
          <p:spPr>
            <a:xfrm>
              <a:off x="1416959" y="3686903"/>
              <a:ext cx="984900" cy="492300"/>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Aftercare</a:t>
              </a:r>
              <a:endParaRPr/>
            </a:p>
          </p:txBody>
        </p:sp>
      </p:grpSp>
      <p:sp>
        <p:nvSpPr>
          <p:cNvPr id="510" name="Google Shape;510;p45"/>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GB"/>
              <a:t>‹#›</a:t>
            </a:fld>
            <a:endParaRPr/>
          </a:p>
        </p:txBody>
      </p:sp>
      <p:grpSp>
        <p:nvGrpSpPr>
          <p:cNvPr id="511" name="Google Shape;511;p45"/>
          <p:cNvGrpSpPr/>
          <p:nvPr/>
        </p:nvGrpSpPr>
        <p:grpSpPr>
          <a:xfrm>
            <a:off x="5407818" y="1440000"/>
            <a:ext cx="6307045" cy="4680000"/>
            <a:chOff x="0" y="0"/>
            <a:chExt cx="6307045" cy="4680000"/>
          </a:xfrm>
        </p:grpSpPr>
        <p:sp>
          <p:nvSpPr>
            <p:cNvPr id="512" name="Google Shape;512;p45"/>
            <p:cNvSpPr/>
            <p:nvPr/>
          </p:nvSpPr>
          <p:spPr>
            <a:xfrm>
              <a:off x="0" y="0"/>
              <a:ext cx="5361000" cy="1404000"/>
            </a:xfrm>
            <a:prstGeom prst="roundRect">
              <a:avLst>
                <a:gd fmla="val 10000" name="adj"/>
              </a:avLst>
            </a:prstGeom>
            <a:solidFill>
              <a:schemeClr val="lt1"/>
            </a:solidFill>
            <a:ln cap="flat" cmpd="sng" w="25400">
              <a:solidFill>
                <a:srgbClr val="17D2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5"/>
            <p:cNvSpPr txBox="1"/>
            <p:nvPr/>
          </p:nvSpPr>
          <p:spPr>
            <a:xfrm>
              <a:off x="41122" y="41122"/>
              <a:ext cx="3846000" cy="1321800"/>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rgbClr val="000000"/>
                </a:buClr>
                <a:buSzPts val="2200"/>
                <a:buFont typeface="Arial"/>
                <a:buNone/>
              </a:pPr>
              <a:r>
                <a:rPr b="0" i="0" lang="en-GB" sz="2200" u="none" cap="none" strike="noStrike">
                  <a:latin typeface="Arial"/>
                  <a:ea typeface="Arial"/>
                  <a:cs typeface="Arial"/>
                  <a:sym typeface="Arial"/>
                </a:rPr>
                <a:t>Onboarding</a:t>
              </a:r>
              <a:endParaRPr/>
            </a:p>
            <a:p>
              <a:pPr indent="-171450" lvl="1" marL="171450" marR="0" rtl="0" algn="l">
                <a:lnSpc>
                  <a:spcPct val="90000"/>
                </a:lnSpc>
                <a:spcBef>
                  <a:spcPts val="770"/>
                </a:spcBef>
                <a:spcAft>
                  <a:spcPts val="0"/>
                </a:spcAft>
                <a:buSzPts val="1700"/>
                <a:buFont typeface="Arial"/>
                <a:buChar char="•"/>
              </a:pPr>
              <a:r>
                <a:rPr b="0" i="0" lang="en-GB" sz="1700" u="none" cap="none" strike="noStrike">
                  <a:latin typeface="Arial"/>
                  <a:ea typeface="Arial"/>
                  <a:cs typeface="Arial"/>
                  <a:sym typeface="Arial"/>
                </a:rPr>
                <a:t>Mentor allocation</a:t>
              </a:r>
              <a:endParaRPr/>
            </a:p>
            <a:p>
              <a:pPr indent="-171450" lvl="1" marL="171450" marR="0" rtl="0" algn="l">
                <a:lnSpc>
                  <a:spcPct val="90000"/>
                </a:lnSpc>
                <a:spcBef>
                  <a:spcPts val="255"/>
                </a:spcBef>
                <a:spcAft>
                  <a:spcPts val="0"/>
                </a:spcAft>
                <a:buSzPts val="1700"/>
                <a:buFont typeface="Arial"/>
                <a:buChar char="•"/>
              </a:pPr>
              <a:r>
                <a:rPr b="0" i="0" lang="en-GB" sz="1700" u="none" cap="none" strike="noStrike">
                  <a:latin typeface="Arial"/>
                  <a:ea typeface="Arial"/>
                  <a:cs typeface="Arial"/>
                  <a:sym typeface="Arial"/>
                </a:rPr>
                <a:t>Individual mentorship plan</a:t>
              </a:r>
              <a:endParaRPr/>
            </a:p>
          </p:txBody>
        </p:sp>
        <p:sp>
          <p:nvSpPr>
            <p:cNvPr id="514" name="Google Shape;514;p45"/>
            <p:cNvSpPr/>
            <p:nvPr/>
          </p:nvSpPr>
          <p:spPr>
            <a:xfrm>
              <a:off x="473022" y="1638000"/>
              <a:ext cx="5361000" cy="1404000"/>
            </a:xfrm>
            <a:prstGeom prst="roundRect">
              <a:avLst>
                <a:gd fmla="val 10000" name="adj"/>
              </a:avLst>
            </a:prstGeom>
            <a:solidFill>
              <a:schemeClr val="lt1"/>
            </a:solidFill>
            <a:ln cap="flat" cmpd="sng" w="25400">
              <a:solidFill>
                <a:srgbClr val="17D2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5"/>
            <p:cNvSpPr txBox="1"/>
            <p:nvPr/>
          </p:nvSpPr>
          <p:spPr>
            <a:xfrm>
              <a:off x="514144" y="1679122"/>
              <a:ext cx="3893100" cy="1321800"/>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rgbClr val="000000"/>
                </a:buClr>
                <a:buSzPts val="2200"/>
                <a:buFont typeface="Arial"/>
                <a:buNone/>
              </a:pPr>
              <a:r>
                <a:rPr b="0" i="0" lang="en-GB" sz="2200" u="none" cap="none" strike="noStrike">
                  <a:latin typeface="Arial"/>
                  <a:ea typeface="Arial"/>
                  <a:cs typeface="Arial"/>
                  <a:sym typeface="Arial"/>
                </a:rPr>
                <a:t>Use Case Planning</a:t>
              </a:r>
              <a:endParaRPr/>
            </a:p>
            <a:p>
              <a:pPr indent="-171450" lvl="1" marL="171450" marR="0" rtl="0" algn="l">
                <a:lnSpc>
                  <a:spcPct val="90000"/>
                </a:lnSpc>
                <a:spcBef>
                  <a:spcPts val="770"/>
                </a:spcBef>
                <a:spcAft>
                  <a:spcPts val="0"/>
                </a:spcAft>
                <a:buSzPts val="1700"/>
                <a:buFont typeface="Arial"/>
                <a:buChar char="•"/>
              </a:pPr>
              <a:r>
                <a:rPr b="0" i="0" lang="en-GB" sz="1700" u="none" cap="none" strike="noStrike">
                  <a:latin typeface="Arial"/>
                  <a:ea typeface="Arial"/>
                  <a:cs typeface="Arial"/>
                  <a:sym typeface="Arial"/>
                </a:rPr>
                <a:t>Finding synergies across the BUEs</a:t>
              </a:r>
              <a:endParaRPr/>
            </a:p>
            <a:p>
              <a:pPr indent="-171450" lvl="1" marL="171450" marR="0" rtl="0" algn="l">
                <a:lnSpc>
                  <a:spcPct val="90000"/>
                </a:lnSpc>
                <a:spcBef>
                  <a:spcPts val="255"/>
                </a:spcBef>
                <a:spcAft>
                  <a:spcPts val="0"/>
                </a:spcAft>
                <a:buSzPts val="1700"/>
                <a:buFont typeface="Arial"/>
                <a:buChar char="•"/>
              </a:pPr>
              <a:r>
                <a:rPr b="0" i="0" lang="en-GB" sz="1700" u="none" cap="none" strike="noStrike">
                  <a:latin typeface="Arial"/>
                  <a:ea typeface="Arial"/>
                  <a:cs typeface="Arial"/>
                  <a:sym typeface="Arial"/>
                </a:rPr>
                <a:t>Creating links</a:t>
              </a:r>
              <a:endParaRPr/>
            </a:p>
          </p:txBody>
        </p:sp>
        <p:sp>
          <p:nvSpPr>
            <p:cNvPr id="516" name="Google Shape;516;p45"/>
            <p:cNvSpPr/>
            <p:nvPr/>
          </p:nvSpPr>
          <p:spPr>
            <a:xfrm>
              <a:off x="946045" y="3276000"/>
              <a:ext cx="5361000" cy="1404000"/>
            </a:xfrm>
            <a:prstGeom prst="roundRect">
              <a:avLst>
                <a:gd fmla="val 10000" name="adj"/>
              </a:avLst>
            </a:prstGeom>
            <a:solidFill>
              <a:schemeClr val="lt1"/>
            </a:solidFill>
            <a:ln cap="flat" cmpd="sng" w="25400">
              <a:solidFill>
                <a:srgbClr val="17D2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5"/>
            <p:cNvSpPr txBox="1"/>
            <p:nvPr/>
          </p:nvSpPr>
          <p:spPr>
            <a:xfrm>
              <a:off x="987167" y="3317122"/>
              <a:ext cx="3893100" cy="1321800"/>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rgbClr val="000000"/>
                </a:buClr>
                <a:buSzPts val="2200"/>
                <a:buFont typeface="Arial"/>
                <a:buNone/>
              </a:pPr>
              <a:r>
                <a:rPr b="0" i="0" lang="en-GB" sz="2200" u="none" cap="none" strike="noStrike">
                  <a:latin typeface="Arial"/>
                  <a:ea typeface="Arial"/>
                  <a:cs typeface="Arial"/>
                  <a:sym typeface="Arial"/>
                </a:rPr>
                <a:t>Proof of Concept</a:t>
              </a:r>
              <a:endParaRPr/>
            </a:p>
            <a:p>
              <a:pPr indent="-171450" lvl="1" marL="171450" marR="0" rtl="0" algn="l">
                <a:lnSpc>
                  <a:spcPct val="90000"/>
                </a:lnSpc>
                <a:spcBef>
                  <a:spcPts val="770"/>
                </a:spcBef>
                <a:spcAft>
                  <a:spcPts val="0"/>
                </a:spcAft>
                <a:buSzPts val="1700"/>
                <a:buFont typeface="Arial"/>
                <a:buChar char="•"/>
              </a:pPr>
              <a:r>
                <a:rPr b="0" i="0" lang="en-GB" sz="1700" u="none" cap="none" strike="noStrike">
                  <a:latin typeface="Arial"/>
                  <a:ea typeface="Arial"/>
                  <a:cs typeface="Arial"/>
                  <a:sym typeface="Arial"/>
                </a:rPr>
                <a:t>Fundraising for sustainability</a:t>
              </a:r>
              <a:endParaRPr/>
            </a:p>
            <a:p>
              <a:pPr indent="-171450" lvl="1" marL="171450" marR="0" rtl="0" algn="l">
                <a:lnSpc>
                  <a:spcPct val="90000"/>
                </a:lnSpc>
                <a:spcBef>
                  <a:spcPts val="255"/>
                </a:spcBef>
                <a:spcAft>
                  <a:spcPts val="0"/>
                </a:spcAft>
                <a:buSzPts val="1700"/>
                <a:buFont typeface="Arial"/>
                <a:buChar char="•"/>
              </a:pPr>
              <a:r>
                <a:rPr b="0" i="0" lang="en-GB" sz="1700" u="none" cap="none" strike="noStrike">
                  <a:latin typeface="Arial"/>
                  <a:ea typeface="Arial"/>
                  <a:cs typeface="Arial"/>
                  <a:sym typeface="Arial"/>
                </a:rPr>
                <a:t>Future steps needed for sustainability</a:t>
              </a:r>
              <a:endParaRPr/>
            </a:p>
          </p:txBody>
        </p:sp>
        <p:sp>
          <p:nvSpPr>
            <p:cNvPr id="518" name="Google Shape;518;p45"/>
            <p:cNvSpPr/>
            <p:nvPr/>
          </p:nvSpPr>
          <p:spPr>
            <a:xfrm>
              <a:off x="4448323" y="1064700"/>
              <a:ext cx="912600" cy="912600"/>
            </a:xfrm>
            <a:prstGeom prst="downArrow">
              <a:avLst>
                <a:gd fmla="val 55000" name="adj1"/>
                <a:gd fmla="val 45000" name="adj2"/>
              </a:avLst>
            </a:prstGeom>
            <a:solidFill>
              <a:schemeClr val="lt1">
                <a:alpha val="89800"/>
              </a:schemeClr>
            </a:solidFill>
            <a:ln cap="flat" cmpd="sng" w="25400">
              <a:solidFill>
                <a:srgbClr val="1DE7B4">
                  <a:alpha val="89800"/>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5"/>
            <p:cNvSpPr txBox="1"/>
            <p:nvPr/>
          </p:nvSpPr>
          <p:spPr>
            <a:xfrm>
              <a:off x="4653658" y="1064700"/>
              <a:ext cx="501900" cy="68670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3600"/>
                <a:buFont typeface="Arial"/>
                <a:buNone/>
              </a:pPr>
              <a:r>
                <a:t/>
              </a:r>
              <a:endParaRPr b="0" i="0" sz="3600" u="none" cap="none" strike="noStrike">
                <a:latin typeface="Arial"/>
                <a:ea typeface="Arial"/>
                <a:cs typeface="Arial"/>
                <a:sym typeface="Arial"/>
              </a:endParaRPr>
            </a:p>
          </p:txBody>
        </p:sp>
        <p:sp>
          <p:nvSpPr>
            <p:cNvPr id="520" name="Google Shape;520;p45"/>
            <p:cNvSpPr/>
            <p:nvPr/>
          </p:nvSpPr>
          <p:spPr>
            <a:xfrm>
              <a:off x="4921346" y="2693340"/>
              <a:ext cx="912600" cy="912600"/>
            </a:xfrm>
            <a:prstGeom prst="downArrow">
              <a:avLst>
                <a:gd fmla="val 55000" name="adj1"/>
                <a:gd fmla="val 45000" name="adj2"/>
              </a:avLst>
            </a:prstGeom>
            <a:solidFill>
              <a:schemeClr val="lt1">
                <a:alpha val="89800"/>
              </a:schemeClr>
            </a:solidFill>
            <a:ln cap="flat" cmpd="sng" w="25400">
              <a:solidFill>
                <a:srgbClr val="1DE7B4">
                  <a:alpha val="89800"/>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5"/>
            <p:cNvSpPr txBox="1"/>
            <p:nvPr/>
          </p:nvSpPr>
          <p:spPr>
            <a:xfrm>
              <a:off x="5126681" y="2693340"/>
              <a:ext cx="501900" cy="68670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3600"/>
                <a:buFont typeface="Arial"/>
                <a:buNone/>
              </a:pPr>
              <a:r>
                <a:t/>
              </a:r>
              <a:endParaRPr b="0" i="0" sz="3600" u="none" cap="none" strike="noStrike">
                <a:latin typeface="Arial"/>
                <a:ea typeface="Arial"/>
                <a:cs typeface="Arial"/>
                <a:sym typeface="Aria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6"/>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400"/>
              <a:buFont typeface="Arial"/>
              <a:buNone/>
            </a:pPr>
            <a:r>
              <a:rPr lang="en-GB">
                <a:solidFill>
                  <a:srgbClr val="0000FF"/>
                </a:solidFill>
              </a:rPr>
              <a:t> Scouting Process (1)</a:t>
            </a:r>
            <a:endParaRPr>
              <a:solidFill>
                <a:schemeClr val="accent5"/>
              </a:solidFill>
            </a:endParaRPr>
          </a:p>
        </p:txBody>
      </p:sp>
      <p:pic>
        <p:nvPicPr>
          <p:cNvPr id="527" name="Google Shape;527;p46"/>
          <p:cNvPicPr preferRelativeResize="0"/>
          <p:nvPr/>
        </p:nvPicPr>
        <p:blipFill rotWithShape="1">
          <a:blip r:embed="rId3">
            <a:alphaModFix/>
          </a:blip>
          <a:srcRect b="0" l="0" r="79595" t="0"/>
          <a:stretch/>
        </p:blipFill>
        <p:spPr>
          <a:xfrm>
            <a:off x="3272413" y="1222438"/>
            <a:ext cx="459025" cy="400675"/>
          </a:xfrm>
          <a:prstGeom prst="rect">
            <a:avLst/>
          </a:prstGeom>
          <a:noFill/>
          <a:ln>
            <a:noFill/>
          </a:ln>
        </p:spPr>
      </p:pic>
      <p:sp>
        <p:nvSpPr>
          <p:cNvPr id="528" name="Google Shape;528;p46"/>
          <p:cNvSpPr/>
          <p:nvPr/>
        </p:nvSpPr>
        <p:spPr>
          <a:xfrm>
            <a:off x="1332775" y="1823325"/>
            <a:ext cx="4338300" cy="32346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000"/>
              </a:spcAft>
              <a:buNone/>
            </a:pPr>
            <a:r>
              <a:rPr b="1" lang="en-GB" sz="1800">
                <a:solidFill>
                  <a:schemeClr val="dk1"/>
                </a:solidFill>
                <a:latin typeface="Inter"/>
                <a:ea typeface="Inter"/>
                <a:cs typeface="Inter"/>
                <a:sym typeface="Inter"/>
              </a:rPr>
              <a:t>Ambassadors and LEBDs</a:t>
            </a:r>
            <a:r>
              <a:rPr lang="en-GB" sz="1800">
                <a:solidFill>
                  <a:schemeClr val="dk1"/>
                </a:solidFill>
                <a:latin typeface="Inter"/>
                <a:ea typeface="Inter"/>
                <a:cs typeface="Inter"/>
                <a:sym typeface="Inter"/>
              </a:rPr>
              <a:t>. </a:t>
            </a:r>
            <a:r>
              <a:rPr b="1" lang="en-GB" sz="1800">
                <a:solidFill>
                  <a:schemeClr val="dk1"/>
                </a:solidFill>
                <a:latin typeface="Inter"/>
                <a:ea typeface="Inter"/>
                <a:cs typeface="Inter"/>
                <a:sym typeface="Inter"/>
              </a:rPr>
              <a:t>will  strongly act at local level</a:t>
            </a:r>
            <a:r>
              <a:rPr lang="en-GB" sz="1800">
                <a:solidFill>
                  <a:schemeClr val="dk1"/>
                </a:solidFill>
                <a:latin typeface="Inter"/>
                <a:ea typeface="Inter"/>
                <a:cs typeface="Inter"/>
                <a:sym typeface="Inter"/>
              </a:rPr>
              <a:t>. Ambassadors have the task to chase the best quality of SMEs acting on the territory</a:t>
            </a:r>
            <a:endParaRPr sz="1800"/>
          </a:p>
        </p:txBody>
      </p:sp>
      <p:sp>
        <p:nvSpPr>
          <p:cNvPr id="529" name="Google Shape;529;p46"/>
          <p:cNvSpPr/>
          <p:nvPr/>
        </p:nvSpPr>
        <p:spPr>
          <a:xfrm>
            <a:off x="6612625" y="1823325"/>
            <a:ext cx="4226100" cy="3234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1800">
              <a:solidFill>
                <a:schemeClr val="dk1"/>
              </a:solidFill>
              <a:latin typeface="Inter"/>
              <a:ea typeface="Inter"/>
              <a:cs typeface="Inter"/>
              <a:sym typeface="Inter"/>
            </a:endParaRPr>
          </a:p>
          <a:p>
            <a:pPr indent="0" lvl="0" marL="0" rtl="0" algn="l">
              <a:lnSpc>
                <a:spcPct val="115000"/>
              </a:lnSpc>
              <a:spcBef>
                <a:spcPts val="1000"/>
              </a:spcBef>
              <a:spcAft>
                <a:spcPts val="0"/>
              </a:spcAft>
              <a:buNone/>
            </a:pPr>
            <a:r>
              <a:rPr b="1" lang="en-GB" sz="1800">
                <a:solidFill>
                  <a:schemeClr val="dk1"/>
                </a:solidFill>
                <a:latin typeface="Inter"/>
                <a:ea typeface="Inter"/>
                <a:cs typeface="Inter"/>
                <a:sym typeface="Inter"/>
              </a:rPr>
              <a:t>Core partners will act as a “hunter” of most promising experiments,</a:t>
            </a:r>
            <a:r>
              <a:rPr lang="en-GB" sz="1800">
                <a:solidFill>
                  <a:schemeClr val="dk1"/>
                </a:solidFill>
                <a:latin typeface="Inter"/>
                <a:ea typeface="Inter"/>
                <a:cs typeface="Inter"/>
                <a:sym typeface="Inter"/>
              </a:rPr>
              <a:t> looking for the best SMEs interested and/or specialized in management of data. </a:t>
            </a:r>
            <a:endParaRPr sz="1800">
              <a:solidFill>
                <a:schemeClr val="dk1"/>
              </a:solidFill>
              <a:latin typeface="Inter"/>
              <a:ea typeface="Inter"/>
              <a:cs typeface="Inter"/>
              <a:sym typeface="Inter"/>
            </a:endParaRPr>
          </a:p>
          <a:p>
            <a:pPr indent="0" lvl="0" marL="0" rtl="0" algn="l">
              <a:spcBef>
                <a:spcPts val="1000"/>
              </a:spcBef>
              <a:spcAft>
                <a:spcPts val="0"/>
              </a:spcAft>
              <a:buNone/>
            </a:pPr>
            <a:r>
              <a:t/>
            </a:r>
            <a:endParaRPr/>
          </a:p>
        </p:txBody>
      </p:sp>
      <p:pic>
        <p:nvPicPr>
          <p:cNvPr id="530" name="Google Shape;530;p46"/>
          <p:cNvPicPr preferRelativeResize="0"/>
          <p:nvPr/>
        </p:nvPicPr>
        <p:blipFill rotWithShape="1">
          <a:blip r:embed="rId3">
            <a:alphaModFix/>
          </a:blip>
          <a:srcRect b="0" l="0" r="79595" t="0"/>
          <a:stretch/>
        </p:blipFill>
        <p:spPr>
          <a:xfrm>
            <a:off x="8496163" y="1222438"/>
            <a:ext cx="459025" cy="400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7"/>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400"/>
              <a:buFont typeface="Arial"/>
              <a:buNone/>
            </a:pPr>
            <a:r>
              <a:rPr lang="en-GB">
                <a:solidFill>
                  <a:srgbClr val="0000FF"/>
                </a:solidFill>
              </a:rPr>
              <a:t> Scouting Process (2) </a:t>
            </a:r>
            <a:endParaRPr>
              <a:solidFill>
                <a:srgbClr val="0000FF"/>
              </a:solidFill>
            </a:endParaRPr>
          </a:p>
        </p:txBody>
      </p:sp>
      <p:pic>
        <p:nvPicPr>
          <p:cNvPr id="536" name="Google Shape;536;p47"/>
          <p:cNvPicPr preferRelativeResize="0"/>
          <p:nvPr/>
        </p:nvPicPr>
        <p:blipFill rotWithShape="1">
          <a:blip r:embed="rId3">
            <a:alphaModFix/>
          </a:blip>
          <a:srcRect b="0" l="0" r="79595" t="0"/>
          <a:stretch/>
        </p:blipFill>
        <p:spPr>
          <a:xfrm>
            <a:off x="750950" y="1566200"/>
            <a:ext cx="459025" cy="400675"/>
          </a:xfrm>
          <a:prstGeom prst="rect">
            <a:avLst/>
          </a:prstGeom>
          <a:noFill/>
          <a:ln>
            <a:noFill/>
          </a:ln>
        </p:spPr>
      </p:pic>
      <p:sp>
        <p:nvSpPr>
          <p:cNvPr id="537" name="Google Shape;537;p47"/>
          <p:cNvSpPr txBox="1"/>
          <p:nvPr/>
        </p:nvSpPr>
        <p:spPr>
          <a:xfrm>
            <a:off x="1324925" y="1477450"/>
            <a:ext cx="10180200" cy="4351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GB" sz="1800">
                <a:solidFill>
                  <a:schemeClr val="dk1"/>
                </a:solidFill>
                <a:latin typeface="Inter"/>
                <a:ea typeface="Inter"/>
                <a:cs typeface="Inter"/>
                <a:sym typeface="Inter"/>
              </a:rPr>
              <a:t> What kind of SMEs are we looking for?</a:t>
            </a:r>
            <a:endParaRPr b="1" sz="1800">
              <a:solidFill>
                <a:schemeClr val="dk1"/>
              </a:solidFill>
              <a:latin typeface="Inter"/>
              <a:ea typeface="Inter"/>
              <a:cs typeface="Inter"/>
              <a:sym typeface="Inter"/>
            </a:endParaRPr>
          </a:p>
          <a:p>
            <a:pPr indent="-342900" lvl="0" marL="457200" rtl="0" algn="just">
              <a:lnSpc>
                <a:spcPct val="115000"/>
              </a:lnSpc>
              <a:spcBef>
                <a:spcPts val="1000"/>
              </a:spcBef>
              <a:spcAft>
                <a:spcPts val="0"/>
              </a:spcAft>
              <a:buClr>
                <a:schemeClr val="dk1"/>
              </a:buClr>
              <a:buSzPts val="1800"/>
              <a:buFont typeface="Inter"/>
              <a:buAutoNum type="arabicPeriod"/>
            </a:pPr>
            <a:r>
              <a:rPr b="1" lang="en-GB" sz="1800">
                <a:solidFill>
                  <a:schemeClr val="dk1"/>
                </a:solidFill>
                <a:latin typeface="Inter"/>
                <a:ea typeface="Inter"/>
                <a:cs typeface="Inter"/>
                <a:sym typeface="Inter"/>
              </a:rPr>
              <a:t>SMEs with not yet Data Driven Business. </a:t>
            </a:r>
            <a:r>
              <a:rPr lang="en-GB" sz="1800">
                <a:solidFill>
                  <a:schemeClr val="dk1"/>
                </a:solidFill>
                <a:latin typeface="Inter"/>
                <a:ea typeface="Inter"/>
                <a:cs typeface="Inter"/>
                <a:sym typeface="Inter"/>
              </a:rPr>
              <a:t>They are early adopters to new cross- domain experiments and data-driven business concepts; </a:t>
            </a:r>
            <a:endParaRPr sz="1800">
              <a:solidFill>
                <a:schemeClr val="dk1"/>
              </a:solidFill>
              <a:latin typeface="Inter"/>
              <a:ea typeface="Inter"/>
              <a:cs typeface="Inter"/>
              <a:sym typeface="Inter"/>
            </a:endParaRPr>
          </a:p>
          <a:p>
            <a:pPr indent="-342900" lvl="0" marL="457200" rtl="0" algn="just">
              <a:lnSpc>
                <a:spcPct val="115000"/>
              </a:lnSpc>
              <a:spcBef>
                <a:spcPts val="0"/>
              </a:spcBef>
              <a:spcAft>
                <a:spcPts val="0"/>
              </a:spcAft>
              <a:buClr>
                <a:schemeClr val="dk1"/>
              </a:buClr>
              <a:buSzPts val="1800"/>
              <a:buFont typeface="Inter"/>
              <a:buAutoNum type="arabicPeriod"/>
            </a:pPr>
            <a:r>
              <a:rPr b="1" lang="en-GB" sz="1800">
                <a:solidFill>
                  <a:schemeClr val="dk1"/>
                </a:solidFill>
                <a:latin typeface="Inter"/>
                <a:ea typeface="Inter"/>
                <a:cs typeface="Inter"/>
                <a:sym typeface="Inter"/>
              </a:rPr>
              <a:t>SMEs with a  medium- strong position in using and re-suing of data</a:t>
            </a:r>
            <a:r>
              <a:rPr lang="en-GB" sz="1800">
                <a:solidFill>
                  <a:schemeClr val="dk1"/>
                </a:solidFill>
                <a:latin typeface="Inter"/>
                <a:ea typeface="Inter"/>
                <a:cs typeface="Inter"/>
                <a:sym typeface="Inter"/>
              </a:rPr>
              <a:t>. These SMEs are able to contribute and share data. They also have strong competence in management of data;</a:t>
            </a:r>
            <a:endParaRPr sz="1800">
              <a:solidFill>
                <a:schemeClr val="dk1"/>
              </a:solidFill>
              <a:latin typeface="Inter"/>
              <a:ea typeface="Inter"/>
              <a:cs typeface="Inter"/>
              <a:sym typeface="Inter"/>
            </a:endParaRPr>
          </a:p>
          <a:p>
            <a:pPr indent="-342900" lvl="0" marL="457200" rtl="0" algn="just">
              <a:lnSpc>
                <a:spcPct val="115000"/>
              </a:lnSpc>
              <a:spcBef>
                <a:spcPts val="0"/>
              </a:spcBef>
              <a:spcAft>
                <a:spcPts val="0"/>
              </a:spcAft>
              <a:buClr>
                <a:schemeClr val="dk1"/>
              </a:buClr>
              <a:buSzPts val="1800"/>
              <a:buFont typeface="Inter"/>
              <a:buAutoNum type="arabicPeriod"/>
            </a:pPr>
            <a:r>
              <a:rPr b="1" lang="en-GB" sz="1800">
                <a:solidFill>
                  <a:schemeClr val="dk1"/>
                </a:solidFill>
                <a:latin typeface="Inter"/>
                <a:ea typeface="Inter"/>
                <a:cs typeface="Inter"/>
                <a:sym typeface="Inter"/>
              </a:rPr>
              <a:t>SMEs with a strong ability to share any kind of data. </a:t>
            </a:r>
            <a:r>
              <a:rPr lang="en-GB" sz="1800">
                <a:solidFill>
                  <a:schemeClr val="dk1"/>
                </a:solidFill>
                <a:latin typeface="Inter"/>
                <a:ea typeface="Inter"/>
                <a:cs typeface="Inter"/>
                <a:sym typeface="Inter"/>
              </a:rPr>
              <a:t>These SMEs are able to contribute and adopt data, leverage also the possibility to share data from third parties and know well the technologies used for making data publicly available (e.g. companies, organization, Cities).</a:t>
            </a:r>
            <a:endParaRPr sz="1800">
              <a:solidFill>
                <a:schemeClr val="dk1"/>
              </a:solidFill>
              <a:latin typeface="Inter"/>
              <a:ea typeface="Inter"/>
              <a:cs typeface="Inter"/>
              <a:sym typeface="Inter"/>
            </a:endParaRPr>
          </a:p>
          <a:p>
            <a:pPr indent="0" lvl="0" marL="0" rtl="0" algn="just">
              <a:lnSpc>
                <a:spcPct val="115000"/>
              </a:lnSpc>
              <a:spcBef>
                <a:spcPts val="1000"/>
              </a:spcBef>
              <a:spcAft>
                <a:spcPts val="0"/>
              </a:spcAft>
              <a:buNone/>
            </a:pPr>
            <a:r>
              <a:t/>
            </a:r>
            <a:endParaRPr sz="1800">
              <a:solidFill>
                <a:schemeClr val="dk1"/>
              </a:solidFill>
              <a:latin typeface="Inter"/>
              <a:ea typeface="Inter"/>
              <a:cs typeface="Inter"/>
              <a:sym typeface="Inter"/>
            </a:endParaRPr>
          </a:p>
          <a:p>
            <a:pPr indent="0" lvl="0" marL="0" rtl="0" algn="just">
              <a:lnSpc>
                <a:spcPct val="115000"/>
              </a:lnSpc>
              <a:spcBef>
                <a:spcPts val="1000"/>
              </a:spcBef>
              <a:spcAft>
                <a:spcPts val="1000"/>
              </a:spcAft>
              <a:buNone/>
            </a:pPr>
            <a:r>
              <a:t/>
            </a:r>
            <a:endParaRPr sz="1800">
              <a:solidFill>
                <a:schemeClr val="dk1"/>
              </a:solidFill>
              <a:latin typeface="Inter"/>
              <a:ea typeface="Inter"/>
              <a:cs typeface="Inter"/>
              <a:sym typeface="Inte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8"/>
          <p:cNvSpPr/>
          <p:nvPr/>
        </p:nvSpPr>
        <p:spPr>
          <a:xfrm>
            <a:off x="1415750" y="1329675"/>
            <a:ext cx="2507100" cy="892800"/>
          </a:xfrm>
          <a:prstGeom prst="homePlate">
            <a:avLst>
              <a:gd fmla="val 50000" name="adj"/>
            </a:avLst>
          </a:prstGeom>
          <a:solidFill>
            <a:srgbClr val="1DE9B6"/>
          </a:solidFill>
          <a:ln cap="flat" cmpd="sng" w="9525">
            <a:solidFill>
              <a:schemeClr val="accent1"/>
            </a:solidFill>
            <a:prstDash val="solid"/>
            <a:round/>
            <a:headEnd len="sm" w="sm" type="none"/>
            <a:tailEnd len="sm" w="sm" type="none"/>
          </a:ln>
        </p:spPr>
        <p:txBody>
          <a:bodyPr anchorCtr="0" anchor="ctr" bIns="91450" lIns="91450" spcFirstLastPara="1" rIns="91450" wrap="square" tIns="91450">
            <a:noAutofit/>
          </a:bodyPr>
          <a:lstStyle/>
          <a:p>
            <a:pPr indent="0" lvl="0" marL="0" rtl="0" algn="l">
              <a:lnSpc>
                <a:spcPct val="100000"/>
              </a:lnSpc>
              <a:spcBef>
                <a:spcPts val="0"/>
              </a:spcBef>
              <a:spcAft>
                <a:spcPts val="0"/>
              </a:spcAft>
              <a:buClr>
                <a:schemeClr val="dk1"/>
              </a:buClr>
              <a:buSzPts val="1100"/>
              <a:buFont typeface="Arial"/>
              <a:buNone/>
            </a:pPr>
            <a:r>
              <a:rPr lang="en-GB" sz="1700">
                <a:solidFill>
                  <a:schemeClr val="dk1"/>
                </a:solidFill>
              </a:rPr>
              <a:t>SMEs awareness</a:t>
            </a:r>
            <a:endParaRPr sz="17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300">
                <a:solidFill>
                  <a:schemeClr val="dk1"/>
                </a:solidFill>
              </a:rPr>
              <a:t>(i4Trust Data Sharing Enablers) </a:t>
            </a:r>
            <a:endParaRPr sz="1300"/>
          </a:p>
        </p:txBody>
      </p:sp>
      <p:sp>
        <p:nvSpPr>
          <p:cNvPr id="543" name="Google Shape;543;p48"/>
          <p:cNvSpPr/>
          <p:nvPr/>
        </p:nvSpPr>
        <p:spPr>
          <a:xfrm>
            <a:off x="1415750" y="2516450"/>
            <a:ext cx="2507100" cy="865200"/>
          </a:xfrm>
          <a:prstGeom prst="homePlate">
            <a:avLst>
              <a:gd fmla="val 50000" name="adj"/>
            </a:avLst>
          </a:prstGeom>
          <a:solidFill>
            <a:srgbClr val="1DE9B6"/>
          </a:solidFill>
          <a:ln cap="flat" cmpd="sng" w="9525">
            <a:solidFill>
              <a:schemeClr val="accent1"/>
            </a:solidFill>
            <a:prstDash val="solid"/>
            <a:round/>
            <a:headEnd len="sm" w="sm" type="none"/>
            <a:tailEnd len="sm" w="sm" type="none"/>
          </a:ln>
        </p:spPr>
        <p:txBody>
          <a:bodyPr anchorCtr="0" anchor="ctr" bIns="91450" lIns="91450" spcFirstLastPara="1" rIns="91450" wrap="square" tIns="91450">
            <a:noAutofit/>
          </a:bodyPr>
          <a:lstStyle/>
          <a:p>
            <a:pPr indent="0" lvl="0" marL="0" rtl="0" algn="l">
              <a:lnSpc>
                <a:spcPct val="115000"/>
              </a:lnSpc>
              <a:spcBef>
                <a:spcPts val="0"/>
              </a:spcBef>
              <a:spcAft>
                <a:spcPts val="0"/>
              </a:spcAft>
              <a:buClr>
                <a:schemeClr val="dk1"/>
              </a:buClr>
              <a:buSzPts val="1100"/>
              <a:buFont typeface="Arial"/>
              <a:buNone/>
            </a:pPr>
            <a:r>
              <a:rPr lang="en-GB" sz="1700">
                <a:solidFill>
                  <a:schemeClr val="dk1"/>
                </a:solidFill>
              </a:rPr>
              <a:t>I want to share data</a:t>
            </a:r>
            <a:endParaRPr sz="17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(either get data or send data)</a:t>
            </a:r>
            <a:endParaRPr sz="1200">
              <a:solidFill>
                <a:schemeClr val="dk1"/>
              </a:solidFill>
            </a:endParaRPr>
          </a:p>
        </p:txBody>
      </p:sp>
      <p:sp>
        <p:nvSpPr>
          <p:cNvPr id="544" name="Google Shape;544;p48"/>
          <p:cNvSpPr/>
          <p:nvPr/>
        </p:nvSpPr>
        <p:spPr>
          <a:xfrm>
            <a:off x="1415750" y="3688950"/>
            <a:ext cx="2507100" cy="865200"/>
          </a:xfrm>
          <a:prstGeom prst="homePlate">
            <a:avLst>
              <a:gd fmla="val 50000" name="adj"/>
            </a:avLst>
          </a:prstGeom>
          <a:solidFill>
            <a:srgbClr val="1DE9B6"/>
          </a:solidFill>
          <a:ln cap="flat" cmpd="sng" w="9525">
            <a:solidFill>
              <a:schemeClr val="accent1"/>
            </a:solidFill>
            <a:prstDash val="solid"/>
            <a:round/>
            <a:headEnd len="sm" w="sm" type="none"/>
            <a:tailEnd len="sm" w="sm" type="none"/>
          </a:ln>
        </p:spPr>
        <p:txBody>
          <a:bodyPr anchorCtr="0" anchor="ctr" bIns="91450" lIns="91450" spcFirstLastPara="1" rIns="91450" wrap="square" tIns="91450">
            <a:noAutofit/>
          </a:bodyPr>
          <a:lstStyle/>
          <a:p>
            <a:pPr indent="0" lvl="0" marL="0" rtl="0" algn="l">
              <a:lnSpc>
                <a:spcPct val="115000"/>
              </a:lnSpc>
              <a:spcBef>
                <a:spcPts val="0"/>
              </a:spcBef>
              <a:spcAft>
                <a:spcPts val="0"/>
              </a:spcAft>
              <a:buNone/>
            </a:pPr>
            <a:r>
              <a:rPr lang="en-GB" sz="1700">
                <a:solidFill>
                  <a:schemeClr val="dk1"/>
                </a:solidFill>
              </a:rPr>
              <a:t>Work out use case</a:t>
            </a:r>
            <a:endParaRPr sz="1700">
              <a:solidFill>
                <a:schemeClr val="dk1"/>
              </a:solidFill>
            </a:endParaRPr>
          </a:p>
        </p:txBody>
      </p:sp>
      <p:sp>
        <p:nvSpPr>
          <p:cNvPr id="545" name="Google Shape;545;p48"/>
          <p:cNvSpPr/>
          <p:nvPr/>
        </p:nvSpPr>
        <p:spPr>
          <a:xfrm>
            <a:off x="1415750" y="4851850"/>
            <a:ext cx="2507100" cy="738900"/>
          </a:xfrm>
          <a:prstGeom prst="homePlate">
            <a:avLst>
              <a:gd fmla="val 50000" name="adj"/>
            </a:avLst>
          </a:prstGeom>
          <a:solidFill>
            <a:srgbClr val="1DE9B6"/>
          </a:solidFill>
          <a:ln cap="flat" cmpd="sng" w="9525">
            <a:solidFill>
              <a:schemeClr val="accent1"/>
            </a:solidFill>
            <a:prstDash val="solid"/>
            <a:round/>
            <a:headEnd len="sm" w="sm" type="none"/>
            <a:tailEnd len="sm" w="sm" type="none"/>
          </a:ln>
        </p:spPr>
        <p:txBody>
          <a:bodyPr anchorCtr="0" anchor="ctr" bIns="91450" lIns="91450" spcFirstLastPara="1" rIns="91450" wrap="square" tIns="91450">
            <a:noAutofit/>
          </a:bodyPr>
          <a:lstStyle/>
          <a:p>
            <a:pPr indent="0" lvl="0" marL="0" rtl="0" algn="l">
              <a:lnSpc>
                <a:spcPct val="115000"/>
              </a:lnSpc>
              <a:spcBef>
                <a:spcPts val="0"/>
              </a:spcBef>
              <a:spcAft>
                <a:spcPts val="0"/>
              </a:spcAft>
              <a:buNone/>
            </a:pPr>
            <a:r>
              <a:rPr lang="en-GB" sz="1700">
                <a:solidFill>
                  <a:schemeClr val="dk1"/>
                </a:solidFill>
              </a:rPr>
              <a:t>Individual scouting</a:t>
            </a:r>
            <a:endParaRPr sz="1700">
              <a:solidFill>
                <a:schemeClr val="dk1"/>
              </a:solidFill>
            </a:endParaRPr>
          </a:p>
        </p:txBody>
      </p:sp>
      <p:sp>
        <p:nvSpPr>
          <p:cNvPr id="546" name="Google Shape;546;p48"/>
          <p:cNvSpPr txBox="1"/>
          <p:nvPr/>
        </p:nvSpPr>
        <p:spPr>
          <a:xfrm>
            <a:off x="4030775" y="1311300"/>
            <a:ext cx="7702500" cy="895200"/>
          </a:xfrm>
          <a:prstGeom prst="rect">
            <a:avLst/>
          </a:prstGeom>
          <a:noFill/>
          <a:ln cap="flat" cmpd="sng" w="9525">
            <a:solidFill>
              <a:schemeClr val="accent1"/>
            </a:solidFill>
            <a:prstDash val="solid"/>
            <a:round/>
            <a:headEnd len="sm" w="sm" type="none"/>
            <a:tailEnd len="sm" w="sm" type="none"/>
          </a:ln>
        </p:spPr>
        <p:txBody>
          <a:bodyPr anchorCtr="0" anchor="t" bIns="91450" lIns="91450" spcFirstLastPara="1" rIns="91450" wrap="square" tIns="91450">
            <a:spAutoFit/>
          </a:bodyPr>
          <a:lstStyle/>
          <a:p>
            <a:pPr indent="-330200" lvl="0" marL="457200" rtl="0" algn="l">
              <a:spcBef>
                <a:spcPts val="500"/>
              </a:spcBef>
              <a:spcAft>
                <a:spcPts val="0"/>
              </a:spcAft>
              <a:buClr>
                <a:schemeClr val="accent1"/>
              </a:buClr>
              <a:buSzPts val="1400"/>
              <a:buFont typeface="Inter"/>
              <a:buChar char="■"/>
            </a:pPr>
            <a:r>
              <a:rPr lang="en-GB">
                <a:solidFill>
                  <a:schemeClr val="dk1"/>
                </a:solidFill>
                <a:latin typeface="Inter"/>
                <a:ea typeface="Inter"/>
                <a:cs typeface="Inter"/>
                <a:sym typeface="Inter"/>
              </a:rPr>
              <a:t>Engaging potential participants </a:t>
            </a:r>
            <a:endParaRPr>
              <a:solidFill>
                <a:schemeClr val="dk1"/>
              </a:solidFill>
              <a:latin typeface="Inter"/>
              <a:ea typeface="Inter"/>
              <a:cs typeface="Inter"/>
              <a:sym typeface="Inter"/>
            </a:endParaRPr>
          </a:p>
          <a:p>
            <a:pPr indent="-330200" lvl="0" marL="457200" rtl="0" algn="l">
              <a:spcBef>
                <a:spcPts val="500"/>
              </a:spcBef>
              <a:spcAft>
                <a:spcPts val="0"/>
              </a:spcAft>
              <a:buClr>
                <a:schemeClr val="accent1"/>
              </a:buClr>
              <a:buSzPts val="1400"/>
              <a:buFont typeface="Inter"/>
              <a:buChar char="■"/>
            </a:pPr>
            <a:r>
              <a:rPr lang="en-GB">
                <a:solidFill>
                  <a:schemeClr val="dk1"/>
                </a:solidFill>
                <a:latin typeface="Inter"/>
                <a:ea typeface="Inter"/>
                <a:cs typeface="Inter"/>
                <a:sym typeface="Inter"/>
              </a:rPr>
              <a:t>Marketing activities.: online and offline communication / dissemination activities (contribution from i4Trust core marketing, Ambassadors and LEBDs). </a:t>
            </a:r>
            <a:endParaRPr>
              <a:latin typeface="Inter"/>
              <a:ea typeface="Inter"/>
              <a:cs typeface="Inter"/>
              <a:sym typeface="Inter"/>
            </a:endParaRPr>
          </a:p>
        </p:txBody>
      </p:sp>
      <p:sp>
        <p:nvSpPr>
          <p:cNvPr id="547" name="Google Shape;547;p48"/>
          <p:cNvSpPr txBox="1"/>
          <p:nvPr/>
        </p:nvSpPr>
        <p:spPr>
          <a:xfrm>
            <a:off x="4030775" y="2498400"/>
            <a:ext cx="7702500" cy="679800"/>
          </a:xfrm>
          <a:prstGeom prst="rect">
            <a:avLst/>
          </a:prstGeom>
          <a:noFill/>
          <a:ln cap="flat" cmpd="sng" w="9525">
            <a:solidFill>
              <a:schemeClr val="accent1"/>
            </a:solidFill>
            <a:prstDash val="solid"/>
            <a:round/>
            <a:headEnd len="sm" w="sm" type="none"/>
            <a:tailEnd len="sm" w="sm" type="none"/>
          </a:ln>
        </p:spPr>
        <p:txBody>
          <a:bodyPr anchorCtr="0" anchor="t" bIns="91450" lIns="91450" spcFirstLastPara="1" rIns="91450" wrap="square" tIns="91450">
            <a:spAutoFit/>
          </a:bodyPr>
          <a:lstStyle/>
          <a:p>
            <a:pPr indent="-330200" lvl="0" marL="457200" rtl="0" algn="l">
              <a:spcBef>
                <a:spcPts val="500"/>
              </a:spcBef>
              <a:spcAft>
                <a:spcPts val="0"/>
              </a:spcAft>
              <a:buClr>
                <a:schemeClr val="accent1"/>
              </a:buClr>
              <a:buSzPts val="1400"/>
              <a:buFont typeface="Inter"/>
              <a:buChar char="■"/>
            </a:pPr>
            <a:r>
              <a:rPr lang="en-GB">
                <a:solidFill>
                  <a:schemeClr val="dk1"/>
                </a:solidFill>
                <a:latin typeface="Inter"/>
                <a:ea typeface="Inter"/>
                <a:cs typeface="Inter"/>
                <a:sym typeface="Inter"/>
              </a:rPr>
              <a:t>Those with ideas / solutions to solve specific challenges with i4Trust enablers</a:t>
            </a:r>
            <a:endParaRPr>
              <a:solidFill>
                <a:schemeClr val="dk1"/>
              </a:solidFill>
              <a:latin typeface="Inter"/>
              <a:ea typeface="Inter"/>
              <a:cs typeface="Inter"/>
              <a:sym typeface="Inter"/>
            </a:endParaRPr>
          </a:p>
          <a:p>
            <a:pPr indent="-330200" lvl="0" marL="457200" rtl="0" algn="l">
              <a:spcBef>
                <a:spcPts val="500"/>
              </a:spcBef>
              <a:spcAft>
                <a:spcPts val="0"/>
              </a:spcAft>
              <a:buClr>
                <a:schemeClr val="accent1"/>
              </a:buClr>
              <a:buSzPts val="1400"/>
              <a:buFont typeface="Inter"/>
              <a:buChar char="■"/>
            </a:pPr>
            <a:r>
              <a:rPr lang="en-GB">
                <a:solidFill>
                  <a:schemeClr val="dk1"/>
                </a:solidFill>
                <a:latin typeface="Inter"/>
                <a:ea typeface="Inter"/>
                <a:cs typeface="Inter"/>
                <a:sym typeface="Inter"/>
              </a:rPr>
              <a:t>Meet the experts (Ambassadors, LEBDs and i4Trust Experts) </a:t>
            </a:r>
            <a:endParaRPr>
              <a:latin typeface="Inter"/>
              <a:ea typeface="Inter"/>
              <a:cs typeface="Inter"/>
              <a:sym typeface="Inter"/>
            </a:endParaRPr>
          </a:p>
        </p:txBody>
      </p:sp>
      <p:sp>
        <p:nvSpPr>
          <p:cNvPr id="548" name="Google Shape;548;p48"/>
          <p:cNvSpPr txBox="1"/>
          <p:nvPr/>
        </p:nvSpPr>
        <p:spPr>
          <a:xfrm>
            <a:off x="4030775" y="3491075"/>
            <a:ext cx="7702500" cy="1110900"/>
          </a:xfrm>
          <a:prstGeom prst="rect">
            <a:avLst/>
          </a:prstGeom>
          <a:noFill/>
          <a:ln cap="flat" cmpd="sng" w="9525">
            <a:solidFill>
              <a:schemeClr val="accent1"/>
            </a:solidFill>
            <a:prstDash val="solid"/>
            <a:round/>
            <a:headEnd len="sm" w="sm" type="none"/>
            <a:tailEnd len="sm" w="sm" type="none"/>
          </a:ln>
        </p:spPr>
        <p:txBody>
          <a:bodyPr anchorCtr="0" anchor="t" bIns="91450" lIns="91450" spcFirstLastPara="1" rIns="91450" wrap="square" tIns="91450">
            <a:spAutoFit/>
          </a:bodyPr>
          <a:lstStyle/>
          <a:p>
            <a:pPr indent="-330200" lvl="0" marL="457200" rtl="0" algn="l">
              <a:spcBef>
                <a:spcPts val="500"/>
              </a:spcBef>
              <a:spcAft>
                <a:spcPts val="0"/>
              </a:spcAft>
              <a:buClr>
                <a:schemeClr val="accent1"/>
              </a:buClr>
              <a:buSzPts val="1400"/>
              <a:buFont typeface="Inter"/>
              <a:buChar char="■"/>
            </a:pPr>
            <a:r>
              <a:rPr lang="en-GB">
                <a:solidFill>
                  <a:schemeClr val="dk1"/>
                </a:solidFill>
                <a:latin typeface="Inter"/>
                <a:ea typeface="Inter"/>
                <a:cs typeface="Inter"/>
                <a:sym typeface="Inter"/>
              </a:rPr>
              <a:t>Common understanding between i4Trust team and participants about the use case. Which issue or solution do they want to solve or enable with i4Trust, both on a data sharing level and IAM level </a:t>
            </a:r>
            <a:endParaRPr>
              <a:solidFill>
                <a:schemeClr val="dk1"/>
              </a:solidFill>
              <a:latin typeface="Inter"/>
              <a:ea typeface="Inter"/>
              <a:cs typeface="Inter"/>
              <a:sym typeface="Inter"/>
            </a:endParaRPr>
          </a:p>
          <a:p>
            <a:pPr indent="-330200" lvl="0" marL="457200" rtl="0" algn="l">
              <a:spcBef>
                <a:spcPts val="500"/>
              </a:spcBef>
              <a:spcAft>
                <a:spcPts val="0"/>
              </a:spcAft>
              <a:buClr>
                <a:schemeClr val="accent1"/>
              </a:buClr>
              <a:buSzPts val="1400"/>
              <a:buFont typeface="Inter"/>
              <a:buChar char="■"/>
            </a:pPr>
            <a:r>
              <a:rPr lang="en-GB">
                <a:solidFill>
                  <a:schemeClr val="dk1"/>
                </a:solidFill>
                <a:latin typeface="Inter"/>
                <a:ea typeface="Inter"/>
                <a:cs typeface="Inter"/>
                <a:sym typeface="Inter"/>
              </a:rPr>
              <a:t>LEBDs + i4Trust Experts + Data Architect/Business expert from the potential SMEs.</a:t>
            </a:r>
            <a:endParaRPr>
              <a:solidFill>
                <a:schemeClr val="dk1"/>
              </a:solidFill>
              <a:latin typeface="Inter"/>
              <a:ea typeface="Inter"/>
              <a:cs typeface="Inter"/>
              <a:sym typeface="Inter"/>
            </a:endParaRPr>
          </a:p>
        </p:txBody>
      </p:sp>
      <p:sp>
        <p:nvSpPr>
          <p:cNvPr id="549" name="Google Shape;549;p48"/>
          <p:cNvSpPr/>
          <p:nvPr/>
        </p:nvSpPr>
        <p:spPr>
          <a:xfrm>
            <a:off x="567425" y="1329675"/>
            <a:ext cx="758100" cy="865200"/>
          </a:xfrm>
          <a:prstGeom prst="rect">
            <a:avLst/>
          </a:prstGeom>
          <a:noFill/>
          <a:ln cap="flat" cmpd="sng" w="9525">
            <a:solidFill>
              <a:schemeClr val="accent1"/>
            </a:solidFill>
            <a:prstDash val="solid"/>
            <a:round/>
            <a:headEnd len="sm" w="sm" type="none"/>
            <a:tailEnd len="sm" w="sm" type="none"/>
          </a:ln>
        </p:spPr>
        <p:txBody>
          <a:bodyPr anchorCtr="0" anchor="ctr" bIns="91450" lIns="91450" spcFirstLastPara="1" rIns="91450" wrap="square" tIns="91450">
            <a:noAutofit/>
          </a:bodyPr>
          <a:lstStyle/>
          <a:p>
            <a:pPr indent="0" lvl="0" marL="0" rtl="0" algn="ctr">
              <a:spcBef>
                <a:spcPts val="0"/>
              </a:spcBef>
              <a:spcAft>
                <a:spcPts val="0"/>
              </a:spcAft>
              <a:buNone/>
            </a:pPr>
            <a:r>
              <a:rPr b="1" lang="en-GB" sz="1600"/>
              <a:t>Stage</a:t>
            </a:r>
            <a:endParaRPr b="1" sz="1600"/>
          </a:p>
          <a:p>
            <a:pPr indent="0" lvl="0" marL="0" rtl="0" algn="ctr">
              <a:spcBef>
                <a:spcPts val="0"/>
              </a:spcBef>
              <a:spcAft>
                <a:spcPts val="0"/>
              </a:spcAft>
              <a:buNone/>
            </a:pPr>
            <a:r>
              <a:rPr b="1" lang="en-GB" sz="1600"/>
              <a:t>1</a:t>
            </a:r>
            <a:endParaRPr b="1" sz="1600"/>
          </a:p>
        </p:txBody>
      </p:sp>
      <p:sp>
        <p:nvSpPr>
          <p:cNvPr id="550" name="Google Shape;550;p48"/>
          <p:cNvSpPr/>
          <p:nvPr/>
        </p:nvSpPr>
        <p:spPr>
          <a:xfrm>
            <a:off x="567425" y="2513400"/>
            <a:ext cx="758100" cy="865200"/>
          </a:xfrm>
          <a:prstGeom prst="rect">
            <a:avLst/>
          </a:prstGeom>
          <a:noFill/>
          <a:ln cap="flat" cmpd="sng" w="9525">
            <a:solidFill>
              <a:schemeClr val="accent1"/>
            </a:solidFill>
            <a:prstDash val="solid"/>
            <a:round/>
            <a:headEnd len="sm" w="sm" type="none"/>
            <a:tailEnd len="sm" w="sm" type="none"/>
          </a:ln>
        </p:spPr>
        <p:txBody>
          <a:bodyPr anchorCtr="0" anchor="ctr" bIns="91450" lIns="91450" spcFirstLastPara="1" rIns="91450" wrap="square" tIns="91450">
            <a:noAutofit/>
          </a:bodyPr>
          <a:lstStyle/>
          <a:p>
            <a:pPr indent="0" lvl="0" marL="0" rtl="0" algn="ctr">
              <a:spcBef>
                <a:spcPts val="0"/>
              </a:spcBef>
              <a:spcAft>
                <a:spcPts val="0"/>
              </a:spcAft>
              <a:buNone/>
            </a:pPr>
            <a:r>
              <a:rPr b="1" lang="en-GB" sz="1600"/>
              <a:t>Stage</a:t>
            </a:r>
            <a:endParaRPr b="1" sz="1600"/>
          </a:p>
          <a:p>
            <a:pPr indent="0" lvl="0" marL="0" rtl="0" algn="ctr">
              <a:spcBef>
                <a:spcPts val="0"/>
              </a:spcBef>
              <a:spcAft>
                <a:spcPts val="0"/>
              </a:spcAft>
              <a:buNone/>
            </a:pPr>
            <a:r>
              <a:rPr b="1" lang="en-GB" sz="1600"/>
              <a:t>2</a:t>
            </a:r>
            <a:endParaRPr b="1" sz="1600"/>
          </a:p>
        </p:txBody>
      </p:sp>
      <p:sp>
        <p:nvSpPr>
          <p:cNvPr id="551" name="Google Shape;551;p48"/>
          <p:cNvSpPr/>
          <p:nvPr/>
        </p:nvSpPr>
        <p:spPr>
          <a:xfrm>
            <a:off x="567425" y="3701850"/>
            <a:ext cx="758100" cy="865200"/>
          </a:xfrm>
          <a:prstGeom prst="rect">
            <a:avLst/>
          </a:prstGeom>
          <a:noFill/>
          <a:ln cap="flat" cmpd="sng" w="9525">
            <a:solidFill>
              <a:schemeClr val="accent1"/>
            </a:solidFill>
            <a:prstDash val="solid"/>
            <a:round/>
            <a:headEnd len="sm" w="sm" type="none"/>
            <a:tailEnd len="sm" w="sm" type="none"/>
          </a:ln>
        </p:spPr>
        <p:txBody>
          <a:bodyPr anchorCtr="0" anchor="ctr" bIns="91450" lIns="91450" spcFirstLastPara="1" rIns="91450" wrap="square" tIns="91450">
            <a:noAutofit/>
          </a:bodyPr>
          <a:lstStyle/>
          <a:p>
            <a:pPr indent="0" lvl="0" marL="0" rtl="0" algn="ctr">
              <a:spcBef>
                <a:spcPts val="0"/>
              </a:spcBef>
              <a:spcAft>
                <a:spcPts val="0"/>
              </a:spcAft>
              <a:buNone/>
            </a:pPr>
            <a:r>
              <a:rPr b="1" lang="en-GB" sz="1600"/>
              <a:t>Stage</a:t>
            </a:r>
            <a:endParaRPr b="1" sz="1600"/>
          </a:p>
          <a:p>
            <a:pPr indent="0" lvl="0" marL="0" rtl="0" algn="ctr">
              <a:spcBef>
                <a:spcPts val="0"/>
              </a:spcBef>
              <a:spcAft>
                <a:spcPts val="0"/>
              </a:spcAft>
              <a:buNone/>
            </a:pPr>
            <a:r>
              <a:rPr b="1" lang="en-GB" sz="1600"/>
              <a:t>3</a:t>
            </a:r>
            <a:endParaRPr b="1" sz="1600"/>
          </a:p>
        </p:txBody>
      </p:sp>
      <p:sp>
        <p:nvSpPr>
          <p:cNvPr id="552" name="Google Shape;552;p48"/>
          <p:cNvSpPr/>
          <p:nvPr/>
        </p:nvSpPr>
        <p:spPr>
          <a:xfrm>
            <a:off x="567425" y="4846050"/>
            <a:ext cx="758100" cy="738900"/>
          </a:xfrm>
          <a:prstGeom prst="rect">
            <a:avLst/>
          </a:prstGeom>
          <a:noFill/>
          <a:ln cap="flat" cmpd="sng" w="9525">
            <a:solidFill>
              <a:schemeClr val="accent1"/>
            </a:solidFill>
            <a:prstDash val="solid"/>
            <a:round/>
            <a:headEnd len="sm" w="sm" type="none"/>
            <a:tailEnd len="sm" w="sm" type="none"/>
          </a:ln>
        </p:spPr>
        <p:txBody>
          <a:bodyPr anchorCtr="0" anchor="ctr" bIns="91450" lIns="91450" spcFirstLastPara="1" rIns="91450" wrap="square" tIns="91450">
            <a:noAutofit/>
          </a:bodyPr>
          <a:lstStyle/>
          <a:p>
            <a:pPr indent="0" lvl="0" marL="0" rtl="0" algn="ctr">
              <a:spcBef>
                <a:spcPts val="0"/>
              </a:spcBef>
              <a:spcAft>
                <a:spcPts val="0"/>
              </a:spcAft>
              <a:buNone/>
            </a:pPr>
            <a:r>
              <a:rPr b="1" lang="en-GB" sz="1600"/>
              <a:t>Tiers</a:t>
            </a:r>
            <a:endParaRPr b="1" sz="1600"/>
          </a:p>
        </p:txBody>
      </p:sp>
      <p:sp>
        <p:nvSpPr>
          <p:cNvPr id="553" name="Google Shape;553;p48"/>
          <p:cNvSpPr txBox="1"/>
          <p:nvPr/>
        </p:nvSpPr>
        <p:spPr>
          <a:xfrm>
            <a:off x="4030775" y="4725400"/>
            <a:ext cx="7702500" cy="1607100"/>
          </a:xfrm>
          <a:prstGeom prst="rect">
            <a:avLst/>
          </a:prstGeom>
          <a:noFill/>
          <a:ln cap="flat" cmpd="sng" w="9525">
            <a:solidFill>
              <a:schemeClr val="accent1"/>
            </a:solidFill>
            <a:prstDash val="solid"/>
            <a:round/>
            <a:headEnd len="sm" w="sm" type="none"/>
            <a:tailEnd len="sm" w="sm" type="none"/>
          </a:ln>
        </p:spPr>
        <p:txBody>
          <a:bodyPr anchorCtr="0" anchor="t" bIns="91450" lIns="91450" spcFirstLastPara="1" rIns="91450" wrap="square" tIns="91450">
            <a:spAutoFit/>
          </a:bodyPr>
          <a:lstStyle/>
          <a:p>
            <a:pPr indent="-330200" lvl="0" marL="457200" rtl="0" algn="l">
              <a:spcBef>
                <a:spcPts val="500"/>
              </a:spcBef>
              <a:spcAft>
                <a:spcPts val="0"/>
              </a:spcAft>
              <a:buClr>
                <a:schemeClr val="accent1"/>
              </a:buClr>
              <a:buSzPts val="1400"/>
              <a:buFont typeface="Inter"/>
              <a:buChar char="■"/>
            </a:pPr>
            <a:r>
              <a:rPr lang="en-GB">
                <a:solidFill>
                  <a:schemeClr val="dk1"/>
                </a:solidFill>
                <a:latin typeface="Inter"/>
                <a:ea typeface="Inter"/>
                <a:cs typeface="Inter"/>
                <a:sym typeface="Inter"/>
              </a:rPr>
              <a:t>Tier 0: i4Trust Community + help desk</a:t>
            </a:r>
            <a:endParaRPr>
              <a:solidFill>
                <a:schemeClr val="dk1"/>
              </a:solidFill>
              <a:latin typeface="Inter"/>
              <a:ea typeface="Inter"/>
              <a:cs typeface="Inter"/>
              <a:sym typeface="Inter"/>
            </a:endParaRPr>
          </a:p>
          <a:p>
            <a:pPr indent="-330200" lvl="0" marL="457200" rtl="0" algn="l">
              <a:lnSpc>
                <a:spcPct val="115000"/>
              </a:lnSpc>
              <a:spcBef>
                <a:spcPts val="0"/>
              </a:spcBef>
              <a:spcAft>
                <a:spcPts val="0"/>
              </a:spcAft>
              <a:buClr>
                <a:schemeClr val="accent1"/>
              </a:buClr>
              <a:buSzPts val="1400"/>
              <a:buFont typeface="Inter"/>
              <a:buChar char="■"/>
            </a:pPr>
            <a:r>
              <a:rPr lang="en-GB">
                <a:solidFill>
                  <a:schemeClr val="dk1"/>
                </a:solidFill>
                <a:latin typeface="Inter"/>
                <a:ea typeface="Inter"/>
                <a:cs typeface="Inter"/>
                <a:sym typeface="Inter"/>
              </a:rPr>
              <a:t>Tier 1: Ambassadors preselection of promising use cases</a:t>
            </a:r>
            <a:endParaRPr>
              <a:solidFill>
                <a:schemeClr val="dk1"/>
              </a:solidFill>
              <a:latin typeface="Inter"/>
              <a:ea typeface="Inter"/>
              <a:cs typeface="Inter"/>
              <a:sym typeface="Inter"/>
            </a:endParaRPr>
          </a:p>
          <a:p>
            <a:pPr indent="-330200" lvl="0" marL="457200" rtl="0" algn="l">
              <a:lnSpc>
                <a:spcPct val="115000"/>
              </a:lnSpc>
              <a:spcBef>
                <a:spcPts val="0"/>
              </a:spcBef>
              <a:spcAft>
                <a:spcPts val="0"/>
              </a:spcAft>
              <a:buClr>
                <a:schemeClr val="accent1"/>
              </a:buClr>
              <a:buSzPts val="1400"/>
              <a:buFont typeface="Inter"/>
              <a:buChar char="■"/>
            </a:pPr>
            <a:r>
              <a:rPr lang="en-GB">
                <a:solidFill>
                  <a:schemeClr val="dk1"/>
                </a:solidFill>
                <a:latin typeface="Inter"/>
                <a:ea typeface="Inter"/>
                <a:cs typeface="Inter"/>
                <a:sym typeface="Inter"/>
              </a:rPr>
              <a:t>Tier 2: LEBDs co-create and fine tuning the use case, including connecting additional SMEs to the Use Case</a:t>
            </a:r>
            <a:endParaRPr>
              <a:solidFill>
                <a:schemeClr val="dk1"/>
              </a:solidFill>
              <a:latin typeface="Inter"/>
              <a:ea typeface="Inter"/>
              <a:cs typeface="Inter"/>
              <a:sym typeface="Inter"/>
            </a:endParaRPr>
          </a:p>
          <a:p>
            <a:pPr indent="-330200" lvl="0" marL="457200" rtl="0" algn="l">
              <a:lnSpc>
                <a:spcPct val="115000"/>
              </a:lnSpc>
              <a:spcBef>
                <a:spcPts val="0"/>
              </a:spcBef>
              <a:spcAft>
                <a:spcPts val="0"/>
              </a:spcAft>
              <a:buClr>
                <a:schemeClr val="accent1"/>
              </a:buClr>
              <a:buSzPts val="1400"/>
              <a:buFont typeface="Inter"/>
              <a:buChar char="■"/>
            </a:pPr>
            <a:r>
              <a:rPr lang="en-GB">
                <a:solidFill>
                  <a:schemeClr val="dk1"/>
                </a:solidFill>
                <a:latin typeface="Inter"/>
                <a:ea typeface="Inter"/>
                <a:cs typeface="Inter"/>
                <a:sym typeface="Inter"/>
              </a:rPr>
              <a:t>Tier 3: LEBDs introduce the cross-value chain and the cross-border aspects when needed.</a:t>
            </a:r>
            <a:endParaRPr>
              <a:solidFill>
                <a:schemeClr val="dk1"/>
              </a:solidFill>
              <a:latin typeface="Inter"/>
              <a:ea typeface="Inter"/>
              <a:cs typeface="Inter"/>
              <a:sym typeface="Inter"/>
            </a:endParaRPr>
          </a:p>
        </p:txBody>
      </p:sp>
      <p:sp>
        <p:nvSpPr>
          <p:cNvPr id="554" name="Google Shape;554;p48"/>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400"/>
              <a:buFont typeface="Arial"/>
              <a:buNone/>
            </a:pPr>
            <a:r>
              <a:rPr lang="en-GB">
                <a:solidFill>
                  <a:srgbClr val="0000FF"/>
                </a:solidFill>
              </a:rPr>
              <a:t> Scouting Process (3)</a:t>
            </a:r>
            <a:endParaRPr>
              <a:solidFill>
                <a:schemeClr val="accent5"/>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49"/>
          <p:cNvSpPr txBox="1"/>
          <p:nvPr>
            <p:ph type="ctrTitle"/>
          </p:nvPr>
        </p:nvSpPr>
        <p:spPr>
          <a:xfrm>
            <a:off x="478800" y="3119454"/>
            <a:ext cx="11235600" cy="1062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Frequently Asked Questions (FAQs)</a:t>
            </a:r>
            <a:endParaRPr/>
          </a:p>
        </p:txBody>
      </p:sp>
      <p:sp>
        <p:nvSpPr>
          <p:cNvPr id="561" name="Google Shape;561;p49"/>
          <p:cNvSpPr txBox="1"/>
          <p:nvPr>
            <p:ph idx="12" type="sldNum"/>
          </p:nvPr>
        </p:nvSpPr>
        <p:spPr>
          <a:xfrm>
            <a:off x="5407818" y="6492879"/>
            <a:ext cx="13776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0"/>
          <p:cNvSpPr/>
          <p:nvPr/>
        </p:nvSpPr>
        <p:spPr>
          <a:xfrm>
            <a:off x="7128587" y="476967"/>
            <a:ext cx="3366000" cy="7605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pic>
        <p:nvPicPr>
          <p:cNvPr id="567" name="Google Shape;567;p50"/>
          <p:cNvPicPr preferRelativeResize="0"/>
          <p:nvPr/>
        </p:nvPicPr>
        <p:blipFill>
          <a:blip r:embed="rId4">
            <a:alphaModFix/>
          </a:blip>
          <a:stretch>
            <a:fillRect/>
          </a:stretch>
        </p:blipFill>
        <p:spPr>
          <a:xfrm>
            <a:off x="2097471" y="1466860"/>
            <a:ext cx="603836" cy="603836"/>
          </a:xfrm>
          <a:prstGeom prst="rect">
            <a:avLst/>
          </a:prstGeom>
          <a:noFill/>
          <a:ln>
            <a:noFill/>
          </a:ln>
        </p:spPr>
      </p:pic>
      <p:sp>
        <p:nvSpPr>
          <p:cNvPr id="568" name="Google Shape;568;p50"/>
          <p:cNvSpPr txBox="1"/>
          <p:nvPr/>
        </p:nvSpPr>
        <p:spPr>
          <a:xfrm>
            <a:off x="2701382" y="1533200"/>
            <a:ext cx="3121500" cy="4926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n-GB" sz="1600"/>
              <a:t>Interested in i4Trust?</a:t>
            </a:r>
            <a:endParaRPr b="1" sz="1600"/>
          </a:p>
        </p:txBody>
      </p:sp>
      <p:pic>
        <p:nvPicPr>
          <p:cNvPr id="569" name="Google Shape;569;p50"/>
          <p:cNvPicPr preferRelativeResize="0"/>
          <p:nvPr/>
        </p:nvPicPr>
        <p:blipFill>
          <a:blip r:embed="rId5">
            <a:alphaModFix/>
          </a:blip>
          <a:stretch>
            <a:fillRect/>
          </a:stretch>
        </p:blipFill>
        <p:spPr>
          <a:xfrm>
            <a:off x="7436376" y="546806"/>
            <a:ext cx="603834" cy="603858"/>
          </a:xfrm>
          <a:prstGeom prst="rect">
            <a:avLst/>
          </a:prstGeom>
          <a:noFill/>
          <a:ln>
            <a:noFill/>
          </a:ln>
        </p:spPr>
      </p:pic>
      <p:sp>
        <p:nvSpPr>
          <p:cNvPr id="570" name="Google Shape;570;p50"/>
          <p:cNvSpPr txBox="1"/>
          <p:nvPr/>
        </p:nvSpPr>
        <p:spPr>
          <a:xfrm>
            <a:off x="8141885" y="602517"/>
            <a:ext cx="3192000" cy="4464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n-GB" sz="1300">
                <a:solidFill>
                  <a:srgbClr val="999999"/>
                </a:solidFill>
              </a:rPr>
              <a:t>i4Trust Community</a:t>
            </a:r>
            <a:endParaRPr b="1" sz="1300">
              <a:solidFill>
                <a:srgbClr val="999999"/>
              </a:solidFill>
            </a:endParaRPr>
          </a:p>
        </p:txBody>
      </p:sp>
      <p:grpSp>
        <p:nvGrpSpPr>
          <p:cNvPr id="571" name="Google Shape;571;p50"/>
          <p:cNvGrpSpPr/>
          <p:nvPr/>
        </p:nvGrpSpPr>
        <p:grpSpPr>
          <a:xfrm>
            <a:off x="2861594" y="2385780"/>
            <a:ext cx="2269217" cy="811180"/>
            <a:chOff x="1621450" y="3606150"/>
            <a:chExt cx="1701700" cy="608400"/>
          </a:xfrm>
        </p:grpSpPr>
        <p:sp>
          <p:nvSpPr>
            <p:cNvPr id="572" name="Google Shape;572;p50"/>
            <p:cNvSpPr/>
            <p:nvPr/>
          </p:nvSpPr>
          <p:spPr>
            <a:xfrm>
              <a:off x="1621450" y="3606150"/>
              <a:ext cx="1701600" cy="6084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573" name="Google Shape;573;p50"/>
            <p:cNvPicPr preferRelativeResize="0"/>
            <p:nvPr/>
          </p:nvPicPr>
          <p:blipFill>
            <a:blip r:embed="rId6">
              <a:alphaModFix/>
            </a:blip>
            <a:stretch>
              <a:fillRect/>
            </a:stretch>
          </p:blipFill>
          <p:spPr>
            <a:xfrm>
              <a:off x="1737346" y="3678425"/>
              <a:ext cx="482131" cy="482131"/>
            </a:xfrm>
            <a:prstGeom prst="rect">
              <a:avLst/>
            </a:prstGeom>
            <a:noFill/>
            <a:ln>
              <a:noFill/>
            </a:ln>
          </p:spPr>
        </p:pic>
        <p:sp>
          <p:nvSpPr>
            <p:cNvPr id="574" name="Google Shape;574;p50"/>
            <p:cNvSpPr txBox="1"/>
            <p:nvPr/>
          </p:nvSpPr>
          <p:spPr>
            <a:xfrm>
              <a:off x="2254850" y="3643550"/>
              <a:ext cx="1068300" cy="484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n-GB" sz="1300">
                  <a:solidFill>
                    <a:srgbClr val="999999"/>
                  </a:solidFill>
                </a:rPr>
                <a:t>DIHs Working Group </a:t>
              </a:r>
              <a:endParaRPr b="1" sz="1300">
                <a:solidFill>
                  <a:srgbClr val="999999"/>
                </a:solidFill>
              </a:endParaRPr>
            </a:p>
          </p:txBody>
        </p:sp>
      </p:grpSp>
      <p:grpSp>
        <p:nvGrpSpPr>
          <p:cNvPr id="575" name="Google Shape;575;p50"/>
          <p:cNvGrpSpPr/>
          <p:nvPr/>
        </p:nvGrpSpPr>
        <p:grpSpPr>
          <a:xfrm>
            <a:off x="2927436" y="496289"/>
            <a:ext cx="2203609" cy="760381"/>
            <a:chOff x="1585700" y="1324750"/>
            <a:chExt cx="1652500" cy="570300"/>
          </a:xfrm>
        </p:grpSpPr>
        <p:sp>
          <p:nvSpPr>
            <p:cNvPr id="576" name="Google Shape;576;p50"/>
            <p:cNvSpPr/>
            <p:nvPr/>
          </p:nvSpPr>
          <p:spPr>
            <a:xfrm>
              <a:off x="1585700" y="1324750"/>
              <a:ext cx="1652400" cy="5703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pic>
          <p:nvPicPr>
            <p:cNvPr id="577" name="Google Shape;577;p50"/>
            <p:cNvPicPr preferRelativeResize="0"/>
            <p:nvPr/>
          </p:nvPicPr>
          <p:blipFill>
            <a:blip r:embed="rId5">
              <a:alphaModFix/>
            </a:blip>
            <a:stretch>
              <a:fillRect/>
            </a:stretch>
          </p:blipFill>
          <p:spPr>
            <a:xfrm>
              <a:off x="1716225" y="1368838"/>
              <a:ext cx="452888" cy="482126"/>
            </a:xfrm>
            <a:prstGeom prst="rect">
              <a:avLst/>
            </a:prstGeom>
            <a:noFill/>
            <a:ln>
              <a:noFill/>
            </a:ln>
          </p:spPr>
        </p:pic>
        <p:sp>
          <p:nvSpPr>
            <p:cNvPr id="578" name="Google Shape;578;p50"/>
            <p:cNvSpPr txBox="1"/>
            <p:nvPr/>
          </p:nvSpPr>
          <p:spPr>
            <a:xfrm>
              <a:off x="2219100" y="1426025"/>
              <a:ext cx="1019100" cy="334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n-GB" sz="1300">
                  <a:solidFill>
                    <a:srgbClr val="999999"/>
                  </a:solidFill>
                </a:rPr>
                <a:t>i4Trust.org</a:t>
              </a:r>
              <a:endParaRPr b="1" sz="1300">
                <a:solidFill>
                  <a:srgbClr val="999999"/>
                </a:solidFill>
              </a:endParaRPr>
            </a:p>
          </p:txBody>
        </p:sp>
      </p:grpSp>
      <p:grpSp>
        <p:nvGrpSpPr>
          <p:cNvPr id="579" name="Google Shape;579;p50"/>
          <p:cNvGrpSpPr/>
          <p:nvPr/>
        </p:nvGrpSpPr>
        <p:grpSpPr>
          <a:xfrm>
            <a:off x="2861627" y="3428871"/>
            <a:ext cx="2496045" cy="811180"/>
            <a:chOff x="1621500" y="2860400"/>
            <a:chExt cx="1871800" cy="608400"/>
          </a:xfrm>
        </p:grpSpPr>
        <p:sp>
          <p:nvSpPr>
            <p:cNvPr id="580" name="Google Shape;580;p50"/>
            <p:cNvSpPr/>
            <p:nvPr/>
          </p:nvSpPr>
          <p:spPr>
            <a:xfrm>
              <a:off x="1621500" y="2860400"/>
              <a:ext cx="1701600" cy="6084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pic>
          <p:nvPicPr>
            <p:cNvPr id="581" name="Google Shape;581;p50"/>
            <p:cNvPicPr preferRelativeResize="0"/>
            <p:nvPr/>
          </p:nvPicPr>
          <p:blipFill>
            <a:blip r:embed="rId6">
              <a:alphaModFix/>
            </a:blip>
            <a:stretch>
              <a:fillRect/>
            </a:stretch>
          </p:blipFill>
          <p:spPr>
            <a:xfrm>
              <a:off x="1737393" y="2931222"/>
              <a:ext cx="482131" cy="482131"/>
            </a:xfrm>
            <a:prstGeom prst="rect">
              <a:avLst/>
            </a:prstGeom>
            <a:noFill/>
            <a:ln>
              <a:noFill/>
            </a:ln>
          </p:spPr>
        </p:pic>
        <p:sp>
          <p:nvSpPr>
            <p:cNvPr id="582" name="Google Shape;582;p50"/>
            <p:cNvSpPr txBox="1"/>
            <p:nvPr/>
          </p:nvSpPr>
          <p:spPr>
            <a:xfrm>
              <a:off x="2254900" y="2915850"/>
              <a:ext cx="1238400" cy="484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n-GB" sz="1300">
                  <a:solidFill>
                    <a:srgbClr val="999999"/>
                  </a:solidFill>
                </a:rPr>
                <a:t>i4Trust</a:t>
              </a:r>
              <a:endParaRPr b="1" sz="1300">
                <a:solidFill>
                  <a:srgbClr val="999999"/>
                </a:solidFill>
              </a:endParaRPr>
            </a:p>
            <a:p>
              <a:pPr indent="0" lvl="0" marL="0" rtl="0" algn="l">
                <a:spcBef>
                  <a:spcPts val="0"/>
                </a:spcBef>
                <a:spcAft>
                  <a:spcPts val="0"/>
                </a:spcAft>
                <a:buNone/>
              </a:pPr>
              <a:r>
                <a:rPr b="1" lang="en-GB" sz="1300">
                  <a:solidFill>
                    <a:srgbClr val="999999"/>
                  </a:solidFill>
                </a:rPr>
                <a:t>Open Call</a:t>
              </a:r>
              <a:endParaRPr b="1" sz="1300">
                <a:solidFill>
                  <a:srgbClr val="999999"/>
                </a:solidFill>
              </a:endParaRPr>
            </a:p>
          </p:txBody>
        </p:sp>
      </p:grpSp>
      <p:grpSp>
        <p:nvGrpSpPr>
          <p:cNvPr id="583" name="Google Shape;583;p50"/>
          <p:cNvGrpSpPr/>
          <p:nvPr/>
        </p:nvGrpSpPr>
        <p:grpSpPr>
          <a:xfrm>
            <a:off x="7126192" y="2838358"/>
            <a:ext cx="3366021" cy="988889"/>
            <a:chOff x="5119750" y="1255300"/>
            <a:chExt cx="2524200" cy="741685"/>
          </a:xfrm>
        </p:grpSpPr>
        <p:sp>
          <p:nvSpPr>
            <p:cNvPr id="584" name="Google Shape;584;p50"/>
            <p:cNvSpPr/>
            <p:nvPr/>
          </p:nvSpPr>
          <p:spPr>
            <a:xfrm>
              <a:off x="5119750" y="1255300"/>
              <a:ext cx="2524200" cy="695700"/>
            </a:xfrm>
            <a:prstGeom prst="roundRect">
              <a:avLst>
                <a:gd fmla="val 16667" name="adj"/>
              </a:avLst>
            </a:prstGeom>
            <a:noFill/>
            <a:ln cap="flat" cmpd="sng" w="9525">
              <a:solidFill>
                <a:srgbClr val="999999"/>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pic>
          <p:nvPicPr>
            <p:cNvPr id="585" name="Google Shape;585;p50"/>
            <p:cNvPicPr preferRelativeResize="0"/>
            <p:nvPr/>
          </p:nvPicPr>
          <p:blipFill rotWithShape="1">
            <a:blip r:embed="rId7">
              <a:alphaModFix/>
            </a:blip>
            <a:srcRect b="0" l="0" r="0" t="17287"/>
            <a:stretch/>
          </p:blipFill>
          <p:spPr>
            <a:xfrm>
              <a:off x="6947850" y="1345945"/>
              <a:ext cx="608500" cy="556677"/>
            </a:xfrm>
            <a:prstGeom prst="rect">
              <a:avLst/>
            </a:prstGeom>
            <a:noFill/>
            <a:ln>
              <a:noFill/>
            </a:ln>
          </p:spPr>
        </p:pic>
        <p:sp>
          <p:nvSpPr>
            <p:cNvPr id="586" name="Google Shape;586;p50"/>
            <p:cNvSpPr txBox="1"/>
            <p:nvPr/>
          </p:nvSpPr>
          <p:spPr>
            <a:xfrm>
              <a:off x="5354250" y="1388585"/>
              <a:ext cx="1375800" cy="60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GB">
                  <a:solidFill>
                    <a:srgbClr val="999999"/>
                  </a:solidFill>
                </a:rPr>
                <a:t>i4Trust Help Desk</a:t>
              </a:r>
              <a:endParaRPr b="1">
                <a:solidFill>
                  <a:srgbClr val="999999"/>
                </a:solidFill>
              </a:endParaRPr>
            </a:p>
            <a:p>
              <a:pPr indent="0" lvl="0" marL="0" rtl="0" algn="l">
                <a:spcBef>
                  <a:spcPts val="0"/>
                </a:spcBef>
                <a:spcAft>
                  <a:spcPts val="0"/>
                </a:spcAft>
                <a:buNone/>
              </a:pPr>
              <a:r>
                <a:rPr b="1" lang="en-GB">
                  <a:solidFill>
                    <a:srgbClr val="999999"/>
                  </a:solidFill>
                </a:rPr>
                <a:t>Open Call Help Desk</a:t>
              </a:r>
              <a:endParaRPr b="1">
                <a:solidFill>
                  <a:srgbClr val="999999"/>
                </a:solidFill>
              </a:endParaRPr>
            </a:p>
          </p:txBody>
        </p:sp>
      </p:grpSp>
      <p:grpSp>
        <p:nvGrpSpPr>
          <p:cNvPr id="587" name="Google Shape;587;p50"/>
          <p:cNvGrpSpPr/>
          <p:nvPr/>
        </p:nvGrpSpPr>
        <p:grpSpPr>
          <a:xfrm>
            <a:off x="7154896" y="3922346"/>
            <a:ext cx="3424428" cy="1451964"/>
            <a:chOff x="5136900" y="3627650"/>
            <a:chExt cx="2568000" cy="1089000"/>
          </a:xfrm>
        </p:grpSpPr>
        <p:sp>
          <p:nvSpPr>
            <p:cNvPr id="588" name="Google Shape;588;p50"/>
            <p:cNvSpPr/>
            <p:nvPr/>
          </p:nvSpPr>
          <p:spPr>
            <a:xfrm>
              <a:off x="5136900" y="3627650"/>
              <a:ext cx="2568000" cy="1089000"/>
            </a:xfrm>
            <a:prstGeom prst="roundRect">
              <a:avLst>
                <a:gd fmla="val 16667" name="adj"/>
              </a:avLst>
            </a:prstGeom>
            <a:noFill/>
            <a:ln cap="flat" cmpd="sng" w="9525">
              <a:solidFill>
                <a:srgbClr val="99999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sz="1900"/>
            </a:p>
          </p:txBody>
        </p:sp>
        <p:sp>
          <p:nvSpPr>
            <p:cNvPr id="589" name="Google Shape;589;p50"/>
            <p:cNvSpPr txBox="1"/>
            <p:nvPr/>
          </p:nvSpPr>
          <p:spPr>
            <a:xfrm>
              <a:off x="5354250" y="3752825"/>
              <a:ext cx="1701600" cy="78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GB" sz="1600">
                  <a:solidFill>
                    <a:srgbClr val="999999"/>
                  </a:solidFill>
                </a:rPr>
                <a:t>DIH Working Group</a:t>
              </a:r>
              <a:endParaRPr b="1" sz="1600">
                <a:solidFill>
                  <a:srgbClr val="999999"/>
                </a:solidFill>
              </a:endParaRPr>
            </a:p>
            <a:p>
              <a:pPr indent="-387350" lvl="0" marL="609600" rtl="0" algn="l">
                <a:spcBef>
                  <a:spcPts val="800"/>
                </a:spcBef>
                <a:spcAft>
                  <a:spcPts val="0"/>
                </a:spcAft>
                <a:buClr>
                  <a:srgbClr val="999999"/>
                </a:buClr>
                <a:buSzPts val="1300"/>
                <a:buChar char="✓"/>
              </a:pPr>
              <a:r>
                <a:rPr b="1" lang="en-GB" sz="1300">
                  <a:solidFill>
                    <a:srgbClr val="999999"/>
                  </a:solidFill>
                </a:rPr>
                <a:t>Announcements</a:t>
              </a:r>
              <a:endParaRPr b="1" sz="1300">
                <a:solidFill>
                  <a:srgbClr val="999999"/>
                </a:solidFill>
              </a:endParaRPr>
            </a:p>
            <a:p>
              <a:pPr indent="-387350" lvl="0" marL="609600" rtl="0" algn="l">
                <a:spcBef>
                  <a:spcPts val="0"/>
                </a:spcBef>
                <a:spcAft>
                  <a:spcPts val="0"/>
                </a:spcAft>
                <a:buClr>
                  <a:srgbClr val="999999"/>
                </a:buClr>
                <a:buSzPts val="1300"/>
                <a:buChar char="✓"/>
              </a:pPr>
              <a:r>
                <a:rPr b="1" lang="en-GB" sz="1300">
                  <a:solidFill>
                    <a:srgbClr val="999999"/>
                  </a:solidFill>
                </a:rPr>
                <a:t>Events</a:t>
              </a:r>
              <a:endParaRPr b="1" sz="1300">
                <a:solidFill>
                  <a:srgbClr val="999999"/>
                </a:solidFill>
              </a:endParaRPr>
            </a:p>
            <a:p>
              <a:pPr indent="-387350" lvl="0" marL="609600" rtl="0" algn="l">
                <a:spcBef>
                  <a:spcPts val="0"/>
                </a:spcBef>
                <a:spcAft>
                  <a:spcPts val="0"/>
                </a:spcAft>
                <a:buClr>
                  <a:srgbClr val="999999"/>
                </a:buClr>
                <a:buSzPts val="1300"/>
                <a:buChar char="✓"/>
              </a:pPr>
              <a:r>
                <a:rPr b="1" lang="en-GB" sz="1300">
                  <a:solidFill>
                    <a:srgbClr val="999999"/>
                  </a:solidFill>
                </a:rPr>
                <a:t>Marketing Material</a:t>
              </a:r>
              <a:endParaRPr b="1" sz="1300">
                <a:solidFill>
                  <a:srgbClr val="999999"/>
                </a:solidFill>
              </a:endParaRPr>
            </a:p>
            <a:p>
              <a:pPr indent="-387350" lvl="0" marL="609600" rtl="0" algn="l">
                <a:spcBef>
                  <a:spcPts val="0"/>
                </a:spcBef>
                <a:spcAft>
                  <a:spcPts val="0"/>
                </a:spcAft>
                <a:buClr>
                  <a:srgbClr val="999999"/>
                </a:buClr>
                <a:buSzPts val="1300"/>
                <a:buChar char="✓"/>
              </a:pPr>
              <a:r>
                <a:rPr b="1" lang="en-GB" sz="1300">
                  <a:solidFill>
                    <a:srgbClr val="999999"/>
                  </a:solidFill>
                </a:rPr>
                <a:t>Questions</a:t>
              </a:r>
              <a:endParaRPr b="1" sz="1300">
                <a:solidFill>
                  <a:srgbClr val="999999"/>
                </a:solidFill>
              </a:endParaRPr>
            </a:p>
            <a:p>
              <a:pPr indent="0" lvl="0" marL="0" marR="0" rtl="0" algn="l">
                <a:lnSpc>
                  <a:spcPct val="100000"/>
                </a:lnSpc>
                <a:spcBef>
                  <a:spcPts val="0"/>
                </a:spcBef>
                <a:spcAft>
                  <a:spcPts val="0"/>
                </a:spcAft>
                <a:buNone/>
              </a:pPr>
              <a:r>
                <a:t/>
              </a:r>
              <a:endParaRPr b="1" sz="1300">
                <a:solidFill>
                  <a:schemeClr val="dk1"/>
                </a:solidFill>
              </a:endParaRPr>
            </a:p>
          </p:txBody>
        </p:sp>
        <p:pic>
          <p:nvPicPr>
            <p:cNvPr id="590" name="Google Shape;590;p50"/>
            <p:cNvPicPr preferRelativeResize="0"/>
            <p:nvPr/>
          </p:nvPicPr>
          <p:blipFill>
            <a:blip r:embed="rId8">
              <a:alphaModFix/>
            </a:blip>
            <a:stretch>
              <a:fillRect/>
            </a:stretch>
          </p:blipFill>
          <p:spPr>
            <a:xfrm>
              <a:off x="7117925" y="4269912"/>
              <a:ext cx="359200" cy="359200"/>
            </a:xfrm>
            <a:prstGeom prst="rect">
              <a:avLst/>
            </a:prstGeom>
            <a:noFill/>
            <a:ln>
              <a:noFill/>
            </a:ln>
          </p:spPr>
        </p:pic>
        <p:pic>
          <p:nvPicPr>
            <p:cNvPr id="591" name="Google Shape;591;p50"/>
            <p:cNvPicPr preferRelativeResize="0"/>
            <p:nvPr/>
          </p:nvPicPr>
          <p:blipFill rotWithShape="1">
            <a:blip r:embed="rId9">
              <a:alphaModFix/>
            </a:blip>
            <a:srcRect b="21376" l="15311" r="14518" t="17844"/>
            <a:stretch/>
          </p:blipFill>
          <p:spPr>
            <a:xfrm>
              <a:off x="7055850" y="3703550"/>
              <a:ext cx="483375" cy="418663"/>
            </a:xfrm>
            <a:prstGeom prst="rect">
              <a:avLst/>
            </a:prstGeom>
            <a:noFill/>
            <a:ln>
              <a:noFill/>
            </a:ln>
          </p:spPr>
        </p:pic>
      </p:grpSp>
      <p:grpSp>
        <p:nvGrpSpPr>
          <p:cNvPr id="592" name="Google Shape;592;p50"/>
          <p:cNvGrpSpPr/>
          <p:nvPr/>
        </p:nvGrpSpPr>
        <p:grpSpPr>
          <a:xfrm>
            <a:off x="7126192" y="1309058"/>
            <a:ext cx="3481835" cy="1370666"/>
            <a:chOff x="5136900" y="2246700"/>
            <a:chExt cx="2611050" cy="1028025"/>
          </a:xfrm>
        </p:grpSpPr>
        <p:sp>
          <p:nvSpPr>
            <p:cNvPr id="593" name="Google Shape;593;p50"/>
            <p:cNvSpPr/>
            <p:nvPr/>
          </p:nvSpPr>
          <p:spPr>
            <a:xfrm>
              <a:off x="5136900" y="2246700"/>
              <a:ext cx="2524200" cy="881100"/>
            </a:xfrm>
            <a:prstGeom prst="roundRect">
              <a:avLst>
                <a:gd fmla="val 16667" name="adj"/>
              </a:avLst>
            </a:prstGeom>
            <a:noFill/>
            <a:ln cap="flat" cmpd="sng" w="9525">
              <a:solidFill>
                <a:srgbClr val="99999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sz="1900"/>
            </a:p>
          </p:txBody>
        </p:sp>
        <p:sp>
          <p:nvSpPr>
            <p:cNvPr id="594" name="Google Shape;594;p50"/>
            <p:cNvSpPr txBox="1"/>
            <p:nvPr/>
          </p:nvSpPr>
          <p:spPr>
            <a:xfrm>
              <a:off x="5354250" y="2379825"/>
              <a:ext cx="2393700" cy="894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800"/>
                </a:spcBef>
                <a:spcAft>
                  <a:spcPts val="0"/>
                </a:spcAft>
                <a:buNone/>
              </a:pPr>
              <a:r>
                <a:rPr b="1" lang="en-GB" sz="1600">
                  <a:solidFill>
                    <a:srgbClr val="999999"/>
                  </a:solidFill>
                </a:rPr>
                <a:t>Updates</a:t>
              </a:r>
              <a:endParaRPr b="1" sz="1300">
                <a:solidFill>
                  <a:srgbClr val="999999"/>
                </a:solidFill>
              </a:endParaRPr>
            </a:p>
            <a:p>
              <a:pPr indent="-387350" lvl="0" marL="609600" marR="0" rtl="0" algn="l">
                <a:lnSpc>
                  <a:spcPct val="100000"/>
                </a:lnSpc>
                <a:spcBef>
                  <a:spcPts val="0"/>
                </a:spcBef>
                <a:spcAft>
                  <a:spcPts val="0"/>
                </a:spcAft>
                <a:buClr>
                  <a:srgbClr val="999999"/>
                </a:buClr>
                <a:buSzPts val="1300"/>
                <a:buChar char="✓"/>
              </a:pPr>
              <a:r>
                <a:rPr b="1" lang="en-GB" sz="1300">
                  <a:solidFill>
                    <a:srgbClr val="999999"/>
                  </a:solidFill>
                </a:rPr>
                <a:t>Introduce Yourself</a:t>
              </a:r>
              <a:endParaRPr b="1" sz="1300">
                <a:solidFill>
                  <a:srgbClr val="999999"/>
                </a:solidFill>
              </a:endParaRPr>
            </a:p>
            <a:p>
              <a:pPr indent="-387350" lvl="0" marL="609600" marR="0" rtl="0" algn="l">
                <a:lnSpc>
                  <a:spcPct val="100000"/>
                </a:lnSpc>
                <a:spcBef>
                  <a:spcPts val="0"/>
                </a:spcBef>
                <a:spcAft>
                  <a:spcPts val="0"/>
                </a:spcAft>
                <a:buClr>
                  <a:srgbClr val="999999"/>
                </a:buClr>
                <a:buSzPts val="1300"/>
                <a:buChar char="✓"/>
              </a:pPr>
              <a:r>
                <a:rPr b="1" lang="en-GB" sz="1300">
                  <a:solidFill>
                    <a:srgbClr val="999999"/>
                  </a:solidFill>
                </a:rPr>
                <a:t>News and events</a:t>
              </a:r>
              <a:endParaRPr b="1" sz="1300">
                <a:solidFill>
                  <a:srgbClr val="999999"/>
                </a:solidFill>
              </a:endParaRPr>
            </a:p>
            <a:p>
              <a:pPr indent="-387350" lvl="0" marL="609600" marR="0" rtl="0" algn="l">
                <a:lnSpc>
                  <a:spcPct val="100000"/>
                </a:lnSpc>
                <a:spcBef>
                  <a:spcPts val="0"/>
                </a:spcBef>
                <a:spcAft>
                  <a:spcPts val="0"/>
                </a:spcAft>
                <a:buClr>
                  <a:srgbClr val="999999"/>
                </a:buClr>
                <a:buSzPts val="1300"/>
                <a:buChar char="✓"/>
              </a:pPr>
              <a:r>
                <a:rPr b="1" lang="en-GB" sz="1300">
                  <a:solidFill>
                    <a:srgbClr val="999999"/>
                  </a:solidFill>
                </a:rPr>
                <a:t>Meet the partners</a:t>
              </a:r>
              <a:endParaRPr b="1" sz="1300">
                <a:solidFill>
                  <a:srgbClr val="999999"/>
                </a:solidFill>
              </a:endParaRPr>
            </a:p>
          </p:txBody>
        </p:sp>
        <p:pic>
          <p:nvPicPr>
            <p:cNvPr id="595" name="Google Shape;595;p50"/>
            <p:cNvPicPr preferRelativeResize="0"/>
            <p:nvPr/>
          </p:nvPicPr>
          <p:blipFill>
            <a:blip r:embed="rId10">
              <a:alphaModFix/>
            </a:blip>
            <a:stretch>
              <a:fillRect/>
            </a:stretch>
          </p:blipFill>
          <p:spPr>
            <a:xfrm>
              <a:off x="7030075" y="2295323"/>
              <a:ext cx="483370" cy="483350"/>
            </a:xfrm>
            <a:prstGeom prst="rect">
              <a:avLst/>
            </a:prstGeom>
            <a:noFill/>
            <a:ln>
              <a:noFill/>
            </a:ln>
          </p:spPr>
        </p:pic>
      </p:grpSp>
      <p:pic>
        <p:nvPicPr>
          <p:cNvPr id="596" name="Google Shape;596;p50"/>
          <p:cNvPicPr preferRelativeResize="0"/>
          <p:nvPr/>
        </p:nvPicPr>
        <p:blipFill>
          <a:blip r:embed="rId11">
            <a:alphaModFix/>
          </a:blip>
          <a:stretch>
            <a:fillRect/>
          </a:stretch>
        </p:blipFill>
        <p:spPr>
          <a:xfrm>
            <a:off x="446067" y="1070122"/>
            <a:ext cx="1651200" cy="1413914"/>
          </a:xfrm>
          <a:prstGeom prst="rect">
            <a:avLst/>
          </a:prstGeom>
          <a:noFill/>
          <a:ln>
            <a:noFill/>
          </a:ln>
        </p:spPr>
      </p:pic>
      <p:cxnSp>
        <p:nvCxnSpPr>
          <p:cNvPr id="597" name="Google Shape;597;p50"/>
          <p:cNvCxnSpPr>
            <a:stCxn id="596" idx="0"/>
            <a:endCxn id="576" idx="1"/>
          </p:cNvCxnSpPr>
          <p:nvPr/>
        </p:nvCxnSpPr>
        <p:spPr>
          <a:xfrm rot="-5400000">
            <a:off x="2002767" y="145522"/>
            <a:ext cx="193500" cy="1655700"/>
          </a:xfrm>
          <a:prstGeom prst="bentConnector2">
            <a:avLst/>
          </a:prstGeom>
          <a:noFill/>
          <a:ln cap="flat" cmpd="sng" w="9525">
            <a:solidFill>
              <a:srgbClr val="B7B7B7"/>
            </a:solidFill>
            <a:prstDash val="solid"/>
            <a:round/>
            <a:headEnd len="med" w="med" type="none"/>
            <a:tailEnd len="med" w="med" type="none"/>
          </a:ln>
        </p:spPr>
      </p:cxnSp>
      <p:cxnSp>
        <p:nvCxnSpPr>
          <p:cNvPr id="598" name="Google Shape;598;p50"/>
          <p:cNvCxnSpPr>
            <a:stCxn id="596" idx="2"/>
            <a:endCxn id="572" idx="1"/>
          </p:cNvCxnSpPr>
          <p:nvPr/>
        </p:nvCxnSpPr>
        <p:spPr>
          <a:xfrm flipH="1" rot="-5400000">
            <a:off x="1913067" y="1842635"/>
            <a:ext cx="307200" cy="1590000"/>
          </a:xfrm>
          <a:prstGeom prst="bentConnector2">
            <a:avLst/>
          </a:prstGeom>
          <a:noFill/>
          <a:ln cap="flat" cmpd="sng" w="9525">
            <a:solidFill>
              <a:srgbClr val="B7B7B7"/>
            </a:solidFill>
            <a:prstDash val="solid"/>
            <a:round/>
            <a:headEnd len="med" w="med" type="none"/>
            <a:tailEnd len="med" w="med" type="none"/>
          </a:ln>
        </p:spPr>
      </p:cxnSp>
      <p:cxnSp>
        <p:nvCxnSpPr>
          <p:cNvPr id="599" name="Google Shape;599;p50"/>
          <p:cNvCxnSpPr>
            <a:stCxn id="596" idx="2"/>
            <a:endCxn id="580" idx="1"/>
          </p:cNvCxnSpPr>
          <p:nvPr/>
        </p:nvCxnSpPr>
        <p:spPr>
          <a:xfrm flipH="1" rot="-5400000">
            <a:off x="1391517" y="2364185"/>
            <a:ext cx="1350300" cy="1590000"/>
          </a:xfrm>
          <a:prstGeom prst="bentConnector2">
            <a:avLst/>
          </a:prstGeom>
          <a:noFill/>
          <a:ln cap="flat" cmpd="sng" w="9525">
            <a:solidFill>
              <a:srgbClr val="B7B7B7"/>
            </a:solidFill>
            <a:prstDash val="solid"/>
            <a:round/>
            <a:headEnd len="med" w="med" type="none"/>
            <a:tailEnd len="med" w="med" type="none"/>
          </a:ln>
        </p:spPr>
      </p:cxnSp>
      <p:cxnSp>
        <p:nvCxnSpPr>
          <p:cNvPr id="600" name="Google Shape;600;p50"/>
          <p:cNvCxnSpPr/>
          <p:nvPr/>
        </p:nvCxnSpPr>
        <p:spPr>
          <a:xfrm>
            <a:off x="5131063" y="872200"/>
            <a:ext cx="1993500" cy="0"/>
          </a:xfrm>
          <a:prstGeom prst="straightConnector1">
            <a:avLst/>
          </a:prstGeom>
          <a:noFill/>
          <a:ln cap="flat" cmpd="sng" w="9525">
            <a:solidFill>
              <a:srgbClr val="B7B7B7"/>
            </a:solidFill>
            <a:prstDash val="solid"/>
            <a:round/>
            <a:headEnd len="med" w="med" type="none"/>
            <a:tailEnd len="med" w="med" type="none"/>
          </a:ln>
        </p:spPr>
      </p:cxnSp>
      <p:grpSp>
        <p:nvGrpSpPr>
          <p:cNvPr id="601" name="Google Shape;601;p50"/>
          <p:cNvGrpSpPr/>
          <p:nvPr/>
        </p:nvGrpSpPr>
        <p:grpSpPr>
          <a:xfrm>
            <a:off x="2861585" y="4571269"/>
            <a:ext cx="2345397" cy="813448"/>
            <a:chOff x="1621488" y="2858699"/>
            <a:chExt cx="1934667" cy="610101"/>
          </a:xfrm>
        </p:grpSpPr>
        <p:sp>
          <p:nvSpPr>
            <p:cNvPr id="602" name="Google Shape;602;p50"/>
            <p:cNvSpPr/>
            <p:nvPr/>
          </p:nvSpPr>
          <p:spPr>
            <a:xfrm>
              <a:off x="1621488" y="2860400"/>
              <a:ext cx="1871700" cy="608400"/>
            </a:xfrm>
            <a:prstGeom prst="roundRect">
              <a:avLst>
                <a:gd fmla="val 16667" name="adj"/>
              </a:avLst>
            </a:prstGeom>
            <a:noFill/>
            <a:ln cap="flat" cmpd="sng" w="9525">
              <a:solidFill>
                <a:srgbClr val="B7B7B7"/>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603" name="Google Shape;603;p50"/>
            <p:cNvSpPr txBox="1"/>
            <p:nvPr/>
          </p:nvSpPr>
          <p:spPr>
            <a:xfrm>
              <a:off x="2317756" y="2858699"/>
              <a:ext cx="1238400" cy="484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n-GB" sz="1300">
                  <a:solidFill>
                    <a:srgbClr val="999999"/>
                  </a:solidFill>
                </a:rPr>
                <a:t>Info</a:t>
              </a:r>
              <a:endParaRPr b="1" sz="1300">
                <a:solidFill>
                  <a:srgbClr val="999999"/>
                </a:solidFill>
              </a:endParaRPr>
            </a:p>
            <a:p>
              <a:pPr indent="0" lvl="0" marL="0" rtl="0" algn="l">
                <a:spcBef>
                  <a:spcPts val="0"/>
                </a:spcBef>
                <a:spcAft>
                  <a:spcPts val="0"/>
                </a:spcAft>
                <a:buNone/>
              </a:pPr>
              <a:r>
                <a:rPr b="1" lang="en-GB" sz="1300">
                  <a:solidFill>
                    <a:srgbClr val="999999"/>
                  </a:solidFill>
                </a:rPr>
                <a:t>OC Help Desk</a:t>
              </a:r>
              <a:endParaRPr b="1" sz="1300">
                <a:solidFill>
                  <a:srgbClr val="999999"/>
                </a:solidFill>
              </a:endParaRPr>
            </a:p>
          </p:txBody>
        </p:sp>
      </p:grpSp>
      <p:pic>
        <p:nvPicPr>
          <p:cNvPr id="604" name="Google Shape;604;p50"/>
          <p:cNvPicPr preferRelativeResize="0"/>
          <p:nvPr/>
        </p:nvPicPr>
        <p:blipFill rotWithShape="1">
          <a:blip r:embed="rId12">
            <a:alphaModFix/>
          </a:blip>
          <a:srcRect b="28797" l="18312" r="18540" t="28970"/>
          <a:stretch/>
        </p:blipFill>
        <p:spPr>
          <a:xfrm>
            <a:off x="2983652" y="4656466"/>
            <a:ext cx="736343" cy="492401"/>
          </a:xfrm>
          <a:prstGeom prst="rect">
            <a:avLst/>
          </a:prstGeom>
          <a:noFill/>
          <a:ln>
            <a:noFill/>
          </a:ln>
        </p:spPr>
      </p:pic>
      <p:cxnSp>
        <p:nvCxnSpPr>
          <p:cNvPr id="605" name="Google Shape;605;p50"/>
          <p:cNvCxnSpPr/>
          <p:nvPr/>
        </p:nvCxnSpPr>
        <p:spPr>
          <a:xfrm>
            <a:off x="1268931" y="3930767"/>
            <a:ext cx="1592700" cy="1052100"/>
          </a:xfrm>
          <a:prstGeom prst="bentConnector3">
            <a:avLst>
              <a:gd fmla="val 0" name="adj1"/>
            </a:avLst>
          </a:prstGeom>
          <a:noFill/>
          <a:ln cap="flat" cmpd="sng" w="9525">
            <a:solidFill>
              <a:srgbClr val="B7B7B7"/>
            </a:solidFill>
            <a:prstDash val="solid"/>
            <a:round/>
            <a:headEnd len="med" w="med" type="none"/>
            <a:tailEnd len="med" w="med" type="none"/>
          </a:ln>
        </p:spPr>
      </p:cxnSp>
      <p:cxnSp>
        <p:nvCxnSpPr>
          <p:cNvPr id="606" name="Google Shape;606;p50"/>
          <p:cNvCxnSpPr/>
          <p:nvPr/>
        </p:nvCxnSpPr>
        <p:spPr>
          <a:xfrm>
            <a:off x="5118928" y="2508367"/>
            <a:ext cx="2070300" cy="1815900"/>
          </a:xfrm>
          <a:prstGeom prst="bentConnector3">
            <a:avLst>
              <a:gd fmla="val 46628" name="adj1"/>
            </a:avLst>
          </a:prstGeom>
          <a:noFill/>
          <a:ln cap="flat" cmpd="sng" w="9525">
            <a:solidFill>
              <a:srgbClr val="B7B7B7"/>
            </a:solidFill>
            <a:prstDash val="solid"/>
            <a:round/>
            <a:headEnd len="med" w="med" type="none"/>
            <a:tailEnd len="med" w="med" type="none"/>
          </a:ln>
        </p:spPr>
      </p:cxnSp>
      <p:grpSp>
        <p:nvGrpSpPr>
          <p:cNvPr id="607" name="Google Shape;607;p50"/>
          <p:cNvGrpSpPr/>
          <p:nvPr/>
        </p:nvGrpSpPr>
        <p:grpSpPr>
          <a:xfrm>
            <a:off x="5625841" y="2921214"/>
            <a:ext cx="877702" cy="877614"/>
            <a:chOff x="3913850" y="1861592"/>
            <a:chExt cx="876300" cy="876300"/>
          </a:xfrm>
        </p:grpSpPr>
        <p:sp>
          <p:nvSpPr>
            <p:cNvPr id="608" name="Google Shape;608;p50"/>
            <p:cNvSpPr/>
            <p:nvPr/>
          </p:nvSpPr>
          <p:spPr>
            <a:xfrm>
              <a:off x="3913850" y="1861592"/>
              <a:ext cx="876300" cy="876300"/>
            </a:xfrm>
            <a:prstGeom prst="ellipse">
              <a:avLst/>
            </a:prstGeom>
            <a:solidFill>
              <a:srgbClr val="57E8B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9" name="Google Shape;609;p50"/>
            <p:cNvSpPr txBox="1"/>
            <p:nvPr/>
          </p:nvSpPr>
          <p:spPr>
            <a:xfrm>
              <a:off x="3963800" y="1983717"/>
              <a:ext cx="776400" cy="646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GB" sz="1000"/>
                <a:t>Train </a:t>
              </a:r>
              <a:endParaRPr b="1" sz="1000"/>
            </a:p>
            <a:p>
              <a:pPr indent="0" lvl="0" marL="0" rtl="0" algn="ctr">
                <a:spcBef>
                  <a:spcPts val="0"/>
                </a:spcBef>
                <a:spcAft>
                  <a:spcPts val="0"/>
                </a:spcAft>
                <a:buNone/>
              </a:pPr>
              <a:r>
                <a:rPr b="1" lang="en-GB" sz="1000"/>
                <a:t>the </a:t>
              </a:r>
              <a:endParaRPr b="1" sz="1000"/>
            </a:p>
            <a:p>
              <a:pPr indent="0" lvl="0" marL="0" rtl="0" algn="ctr">
                <a:spcBef>
                  <a:spcPts val="0"/>
                </a:spcBef>
                <a:spcAft>
                  <a:spcPts val="0"/>
                </a:spcAft>
                <a:buNone/>
              </a:pPr>
              <a:r>
                <a:rPr b="1" lang="en-GB" sz="1000"/>
                <a:t>Trainers</a:t>
              </a:r>
              <a:endParaRPr b="1" sz="1000"/>
            </a:p>
          </p:txBody>
        </p:sp>
      </p:grpSp>
      <p:grpSp>
        <p:nvGrpSpPr>
          <p:cNvPr id="610" name="Google Shape;610;p50"/>
          <p:cNvGrpSpPr/>
          <p:nvPr/>
        </p:nvGrpSpPr>
        <p:grpSpPr>
          <a:xfrm>
            <a:off x="5625841" y="3937214"/>
            <a:ext cx="877702" cy="877614"/>
            <a:chOff x="3913850" y="1861592"/>
            <a:chExt cx="876300" cy="876300"/>
          </a:xfrm>
        </p:grpSpPr>
        <p:sp>
          <p:nvSpPr>
            <p:cNvPr id="611" name="Google Shape;611;p50"/>
            <p:cNvSpPr/>
            <p:nvPr/>
          </p:nvSpPr>
          <p:spPr>
            <a:xfrm>
              <a:off x="3913850" y="1861592"/>
              <a:ext cx="876300" cy="876300"/>
            </a:xfrm>
            <a:prstGeom prst="ellips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2" name="Google Shape;612;p50"/>
            <p:cNvSpPr txBox="1"/>
            <p:nvPr/>
          </p:nvSpPr>
          <p:spPr>
            <a:xfrm>
              <a:off x="3963800" y="1983717"/>
              <a:ext cx="776400" cy="646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GB" sz="900"/>
                <a:t>Ambass.</a:t>
              </a:r>
              <a:endParaRPr b="1" sz="900"/>
            </a:p>
            <a:p>
              <a:pPr indent="0" lvl="0" marL="0" rtl="0" algn="ctr">
                <a:spcBef>
                  <a:spcPts val="0"/>
                </a:spcBef>
                <a:spcAft>
                  <a:spcPts val="0"/>
                </a:spcAft>
                <a:buNone/>
              </a:pPr>
              <a:r>
                <a:rPr b="1" lang="en-GB" sz="900"/>
                <a:t>Program</a:t>
              </a:r>
              <a:endParaRPr b="1" sz="900"/>
            </a:p>
          </p:txBody>
        </p:sp>
      </p:grpSp>
      <p:cxnSp>
        <p:nvCxnSpPr>
          <p:cNvPr id="613" name="Google Shape;613;p50"/>
          <p:cNvCxnSpPr>
            <a:stCxn id="602" idx="2"/>
            <a:endCxn id="584" idx="3"/>
          </p:cNvCxnSpPr>
          <p:nvPr/>
        </p:nvCxnSpPr>
        <p:spPr>
          <a:xfrm rot="-5400000">
            <a:off x="6202916" y="1095318"/>
            <a:ext cx="2082600" cy="6496200"/>
          </a:xfrm>
          <a:prstGeom prst="bentConnector4">
            <a:avLst>
              <a:gd fmla="val -15244" name="adj1"/>
              <a:gd fmla="val 104890" name="adj2"/>
            </a:avLst>
          </a:prstGeom>
          <a:noFill/>
          <a:ln cap="flat" cmpd="sng" w="9525">
            <a:solidFill>
              <a:srgbClr val="CCCCCC"/>
            </a:solidFill>
            <a:prstDash val="solid"/>
            <a:round/>
            <a:headEnd len="med" w="med" type="none"/>
            <a:tailEnd len="med" w="med" type="none"/>
          </a:ln>
        </p:spPr>
      </p:cxnSp>
      <p:cxnSp>
        <p:nvCxnSpPr>
          <p:cNvPr id="614" name="Google Shape;614;p50"/>
          <p:cNvCxnSpPr/>
          <p:nvPr/>
        </p:nvCxnSpPr>
        <p:spPr>
          <a:xfrm rot="5400000">
            <a:off x="3813799" y="4396517"/>
            <a:ext cx="356700" cy="7200"/>
          </a:xfrm>
          <a:prstGeom prst="bentConnector3">
            <a:avLst>
              <a:gd fmla="val 50000" name="adj1"/>
            </a:avLst>
          </a:prstGeom>
          <a:noFill/>
          <a:ln cap="flat" cmpd="sng" w="9525">
            <a:solidFill>
              <a:srgbClr val="CCCCCC"/>
            </a:solidFill>
            <a:prstDash val="solid"/>
            <a:round/>
            <a:headEnd len="med" w="med" type="none"/>
            <a:tailEnd len="med" w="med" type="none"/>
          </a:ln>
        </p:spPr>
      </p:cxnSp>
      <p:sp>
        <p:nvSpPr>
          <p:cNvPr id="615" name="Google Shape;615;p50"/>
          <p:cNvSpPr txBox="1"/>
          <p:nvPr/>
        </p:nvSpPr>
        <p:spPr>
          <a:xfrm>
            <a:off x="1510212" y="5982967"/>
            <a:ext cx="1651500" cy="415500"/>
          </a:xfrm>
          <a:prstGeom prst="rect">
            <a:avLst/>
          </a:prstGeom>
          <a:noFill/>
          <a:ln>
            <a:noFill/>
          </a:ln>
        </p:spPr>
        <p:txBody>
          <a:bodyPr anchorCtr="0" anchor="t" bIns="121900" lIns="121900" spcFirstLastPara="1" rIns="121900" wrap="square" tIns="121900">
            <a:spAutoFit/>
          </a:bodyPr>
          <a:lstStyle/>
          <a:p>
            <a:pPr indent="0" lvl="0" marL="0" rtl="0" algn="l">
              <a:lnSpc>
                <a:spcPct val="115000"/>
              </a:lnSpc>
              <a:spcBef>
                <a:spcPts val="0"/>
              </a:spcBef>
              <a:spcAft>
                <a:spcPts val="0"/>
              </a:spcAft>
              <a:buNone/>
            </a:pPr>
            <a:r>
              <a:rPr lang="en-GB" sz="1100">
                <a:solidFill>
                  <a:schemeClr val="dk1"/>
                </a:solidFill>
              </a:rPr>
              <a:t>self-help resources</a:t>
            </a:r>
            <a:endParaRPr sz="1100">
              <a:solidFill>
                <a:schemeClr val="dk1"/>
              </a:solidFill>
            </a:endParaRPr>
          </a:p>
        </p:txBody>
      </p:sp>
      <p:grpSp>
        <p:nvGrpSpPr>
          <p:cNvPr id="616" name="Google Shape;616;p50"/>
          <p:cNvGrpSpPr/>
          <p:nvPr/>
        </p:nvGrpSpPr>
        <p:grpSpPr>
          <a:xfrm>
            <a:off x="894946" y="5988009"/>
            <a:ext cx="670484" cy="415590"/>
            <a:chOff x="442525" y="4719725"/>
            <a:chExt cx="502800" cy="311700"/>
          </a:xfrm>
        </p:grpSpPr>
        <p:sp>
          <p:nvSpPr>
            <p:cNvPr id="617" name="Google Shape;617;p50"/>
            <p:cNvSpPr/>
            <p:nvPr/>
          </p:nvSpPr>
          <p:spPr>
            <a:xfrm>
              <a:off x="526125" y="4776875"/>
              <a:ext cx="352500" cy="2001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sp>
          <p:nvSpPr>
            <p:cNvPr id="618" name="Google Shape;618;p50"/>
            <p:cNvSpPr txBox="1"/>
            <p:nvPr/>
          </p:nvSpPr>
          <p:spPr>
            <a:xfrm>
              <a:off x="442525" y="4719725"/>
              <a:ext cx="502800" cy="3117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n-GB" sz="1100">
                  <a:solidFill>
                    <a:srgbClr val="FFFFFF"/>
                  </a:solidFill>
                </a:rPr>
                <a:t>Tier 0</a:t>
              </a:r>
              <a:endParaRPr b="1" sz="1100">
                <a:solidFill>
                  <a:srgbClr val="FFFFFF"/>
                </a:solidFill>
              </a:endParaRPr>
            </a:p>
          </p:txBody>
        </p:sp>
      </p:grpSp>
      <p:grpSp>
        <p:nvGrpSpPr>
          <p:cNvPr id="619" name="Google Shape;619;p50"/>
          <p:cNvGrpSpPr/>
          <p:nvPr/>
        </p:nvGrpSpPr>
        <p:grpSpPr>
          <a:xfrm>
            <a:off x="3097072" y="5982809"/>
            <a:ext cx="2033738" cy="420789"/>
            <a:chOff x="2093913" y="4715825"/>
            <a:chExt cx="1525113" cy="315600"/>
          </a:xfrm>
        </p:grpSpPr>
        <p:sp>
          <p:nvSpPr>
            <p:cNvPr id="620" name="Google Shape;620;p50"/>
            <p:cNvSpPr txBox="1"/>
            <p:nvPr/>
          </p:nvSpPr>
          <p:spPr>
            <a:xfrm>
              <a:off x="2602925" y="4715825"/>
              <a:ext cx="1016100" cy="311700"/>
            </a:xfrm>
            <a:prstGeom prst="rect">
              <a:avLst/>
            </a:prstGeom>
            <a:noFill/>
            <a:ln>
              <a:noFill/>
            </a:ln>
          </p:spPr>
          <p:txBody>
            <a:bodyPr anchorCtr="0" anchor="t" bIns="121900" lIns="121900" spcFirstLastPara="1" rIns="121900" wrap="square" tIns="121900">
              <a:spAutoFit/>
            </a:bodyPr>
            <a:lstStyle/>
            <a:p>
              <a:pPr indent="0" lvl="0" marL="0" rtl="0" algn="l">
                <a:lnSpc>
                  <a:spcPct val="115000"/>
                </a:lnSpc>
                <a:spcBef>
                  <a:spcPts val="0"/>
                </a:spcBef>
                <a:spcAft>
                  <a:spcPts val="0"/>
                </a:spcAft>
                <a:buNone/>
              </a:pPr>
              <a:r>
                <a:rPr lang="en-GB" sz="1100">
                  <a:solidFill>
                    <a:schemeClr val="dk1"/>
                  </a:solidFill>
                </a:rPr>
                <a:t>Ambassadors</a:t>
              </a:r>
              <a:endParaRPr sz="1100">
                <a:solidFill>
                  <a:schemeClr val="dk1"/>
                </a:solidFill>
              </a:endParaRPr>
            </a:p>
          </p:txBody>
        </p:sp>
        <p:grpSp>
          <p:nvGrpSpPr>
            <p:cNvPr id="621" name="Google Shape;621;p50"/>
            <p:cNvGrpSpPr/>
            <p:nvPr/>
          </p:nvGrpSpPr>
          <p:grpSpPr>
            <a:xfrm>
              <a:off x="2093913" y="4719725"/>
              <a:ext cx="502800" cy="311700"/>
              <a:chOff x="442525" y="4719725"/>
              <a:chExt cx="502800" cy="311700"/>
            </a:xfrm>
          </p:grpSpPr>
          <p:sp>
            <p:nvSpPr>
              <p:cNvPr id="622" name="Google Shape;622;p50"/>
              <p:cNvSpPr/>
              <p:nvPr/>
            </p:nvSpPr>
            <p:spPr>
              <a:xfrm>
                <a:off x="526125" y="4776875"/>
                <a:ext cx="352500" cy="2001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sp>
            <p:nvSpPr>
              <p:cNvPr id="623" name="Google Shape;623;p50"/>
              <p:cNvSpPr txBox="1"/>
              <p:nvPr/>
            </p:nvSpPr>
            <p:spPr>
              <a:xfrm>
                <a:off x="442525" y="4719725"/>
                <a:ext cx="502800" cy="311700"/>
              </a:xfrm>
              <a:prstGeom prst="rect">
                <a:avLst/>
              </a:prstGeom>
              <a:solidFill>
                <a:schemeClr val="accent1"/>
              </a:solid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n-GB" sz="1100"/>
                  <a:t>Tier 1</a:t>
                </a:r>
                <a:endParaRPr b="1" sz="1100"/>
              </a:p>
            </p:txBody>
          </p:sp>
        </p:grpSp>
      </p:grpSp>
      <p:sp>
        <p:nvSpPr>
          <p:cNvPr id="624" name="Google Shape;624;p50"/>
          <p:cNvSpPr txBox="1"/>
          <p:nvPr/>
        </p:nvSpPr>
        <p:spPr>
          <a:xfrm>
            <a:off x="5673166" y="5881367"/>
            <a:ext cx="1142400" cy="610200"/>
          </a:xfrm>
          <a:prstGeom prst="rect">
            <a:avLst/>
          </a:prstGeom>
          <a:noFill/>
          <a:ln>
            <a:noFill/>
          </a:ln>
        </p:spPr>
        <p:txBody>
          <a:bodyPr anchorCtr="0" anchor="t" bIns="121900" lIns="121900" spcFirstLastPara="1" rIns="121900" wrap="square" tIns="121900">
            <a:spAutoFit/>
          </a:bodyPr>
          <a:lstStyle/>
          <a:p>
            <a:pPr indent="0" lvl="0" marL="0" rtl="0" algn="l">
              <a:lnSpc>
                <a:spcPct val="115000"/>
              </a:lnSpc>
              <a:spcBef>
                <a:spcPts val="0"/>
              </a:spcBef>
              <a:spcAft>
                <a:spcPts val="0"/>
              </a:spcAft>
              <a:buNone/>
            </a:pPr>
            <a:r>
              <a:rPr lang="en-GB" sz="1100">
                <a:solidFill>
                  <a:schemeClr val="dk1"/>
                </a:solidFill>
              </a:rPr>
              <a:t>Ambassadors LEBDs</a:t>
            </a:r>
            <a:endParaRPr sz="1100">
              <a:solidFill>
                <a:schemeClr val="dk1"/>
              </a:solidFill>
            </a:endParaRPr>
          </a:p>
        </p:txBody>
      </p:sp>
      <p:grpSp>
        <p:nvGrpSpPr>
          <p:cNvPr id="625" name="Google Shape;625;p50"/>
          <p:cNvGrpSpPr/>
          <p:nvPr/>
        </p:nvGrpSpPr>
        <p:grpSpPr>
          <a:xfrm>
            <a:off x="4994393" y="5988009"/>
            <a:ext cx="670484" cy="415590"/>
            <a:chOff x="442525" y="4719725"/>
            <a:chExt cx="502800" cy="311700"/>
          </a:xfrm>
        </p:grpSpPr>
        <p:sp>
          <p:nvSpPr>
            <p:cNvPr id="626" name="Google Shape;626;p50"/>
            <p:cNvSpPr/>
            <p:nvPr/>
          </p:nvSpPr>
          <p:spPr>
            <a:xfrm>
              <a:off x="526125" y="4776875"/>
              <a:ext cx="352500" cy="200100"/>
            </a:xfrm>
            <a:prstGeom prst="roundRect">
              <a:avLst>
                <a:gd fmla="val 16667" name="adj"/>
              </a:avLst>
            </a:prstGeom>
            <a:solidFill>
              <a:srgbClr val="57E8B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b="1" sz="1900"/>
            </a:p>
          </p:txBody>
        </p:sp>
        <p:sp>
          <p:nvSpPr>
            <p:cNvPr id="627" name="Google Shape;627;p50"/>
            <p:cNvSpPr txBox="1"/>
            <p:nvPr/>
          </p:nvSpPr>
          <p:spPr>
            <a:xfrm>
              <a:off x="442525" y="4719725"/>
              <a:ext cx="502800" cy="311700"/>
            </a:xfrm>
            <a:prstGeom prst="rect">
              <a:avLst/>
            </a:prstGeom>
            <a:solidFill>
              <a:srgbClr val="57E8B1"/>
            </a:solid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n-GB" sz="1100"/>
                <a:t>Tier 2</a:t>
              </a:r>
              <a:endParaRPr b="1" sz="1100"/>
            </a:p>
          </p:txBody>
        </p:sp>
      </p:grpSp>
      <p:sp>
        <p:nvSpPr>
          <p:cNvPr id="628" name="Google Shape;628;p50"/>
          <p:cNvSpPr txBox="1"/>
          <p:nvPr/>
        </p:nvSpPr>
        <p:spPr>
          <a:xfrm>
            <a:off x="7605149" y="5982967"/>
            <a:ext cx="1651500" cy="415500"/>
          </a:xfrm>
          <a:prstGeom prst="rect">
            <a:avLst/>
          </a:prstGeom>
          <a:noFill/>
          <a:ln>
            <a:noFill/>
          </a:ln>
        </p:spPr>
        <p:txBody>
          <a:bodyPr anchorCtr="0" anchor="t" bIns="121900" lIns="121900" spcFirstLastPara="1" rIns="121900" wrap="square" tIns="121900">
            <a:spAutoFit/>
          </a:bodyPr>
          <a:lstStyle/>
          <a:p>
            <a:pPr indent="0" lvl="0" marL="0" rtl="0" algn="l">
              <a:lnSpc>
                <a:spcPct val="115000"/>
              </a:lnSpc>
              <a:spcBef>
                <a:spcPts val="0"/>
              </a:spcBef>
              <a:spcAft>
                <a:spcPts val="0"/>
              </a:spcAft>
              <a:buNone/>
            </a:pPr>
            <a:r>
              <a:rPr lang="en-GB" sz="1100">
                <a:solidFill>
                  <a:schemeClr val="dk1"/>
                </a:solidFill>
              </a:rPr>
              <a:t>EBDs + LEBDs</a:t>
            </a:r>
            <a:endParaRPr sz="1100">
              <a:solidFill>
                <a:schemeClr val="dk1"/>
              </a:solidFill>
            </a:endParaRPr>
          </a:p>
        </p:txBody>
      </p:sp>
      <p:grpSp>
        <p:nvGrpSpPr>
          <p:cNvPr id="629" name="Google Shape;629;p50"/>
          <p:cNvGrpSpPr/>
          <p:nvPr/>
        </p:nvGrpSpPr>
        <p:grpSpPr>
          <a:xfrm>
            <a:off x="6875569" y="5988009"/>
            <a:ext cx="670484" cy="415590"/>
            <a:chOff x="442525" y="4719725"/>
            <a:chExt cx="502800" cy="311700"/>
          </a:xfrm>
        </p:grpSpPr>
        <p:sp>
          <p:nvSpPr>
            <p:cNvPr id="630" name="Google Shape;630;p50"/>
            <p:cNvSpPr/>
            <p:nvPr/>
          </p:nvSpPr>
          <p:spPr>
            <a:xfrm>
              <a:off x="526125" y="4776875"/>
              <a:ext cx="352500" cy="200100"/>
            </a:xfrm>
            <a:prstGeom prst="roundRect">
              <a:avLst>
                <a:gd fmla="val 16667" name="adj"/>
              </a:avLst>
            </a:prstGeom>
            <a:solidFill>
              <a:srgbClr val="57E8B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b="1" sz="1900"/>
            </a:p>
          </p:txBody>
        </p:sp>
        <p:sp>
          <p:nvSpPr>
            <p:cNvPr id="631" name="Google Shape;631;p50"/>
            <p:cNvSpPr txBox="1"/>
            <p:nvPr/>
          </p:nvSpPr>
          <p:spPr>
            <a:xfrm>
              <a:off x="442525" y="4719725"/>
              <a:ext cx="502800" cy="311700"/>
            </a:xfrm>
            <a:prstGeom prst="rect">
              <a:avLst/>
            </a:prstGeom>
            <a:solidFill>
              <a:srgbClr val="57E8B1"/>
            </a:solid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n-GB" sz="1100"/>
                <a:t>Tier 3</a:t>
              </a:r>
              <a:endParaRPr b="1" sz="1100"/>
            </a:p>
          </p:txBody>
        </p:sp>
      </p:grpSp>
      <p:grpSp>
        <p:nvGrpSpPr>
          <p:cNvPr id="632" name="Google Shape;632;p50"/>
          <p:cNvGrpSpPr/>
          <p:nvPr/>
        </p:nvGrpSpPr>
        <p:grpSpPr>
          <a:xfrm>
            <a:off x="5625841" y="437821"/>
            <a:ext cx="877702" cy="877614"/>
            <a:chOff x="3913850" y="2571750"/>
            <a:chExt cx="876300" cy="876300"/>
          </a:xfrm>
        </p:grpSpPr>
        <p:sp>
          <p:nvSpPr>
            <p:cNvPr id="633" name="Google Shape;633;p50"/>
            <p:cNvSpPr/>
            <p:nvPr/>
          </p:nvSpPr>
          <p:spPr>
            <a:xfrm>
              <a:off x="3913850" y="2571750"/>
              <a:ext cx="876300" cy="876300"/>
            </a:xfrm>
            <a:prstGeom prst="ellipse">
              <a:avLst/>
            </a:prstGeom>
            <a:solidFill>
              <a:srgbClr val="E040FB"/>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sp>
          <p:nvSpPr>
            <p:cNvPr id="634" name="Google Shape;634;p50"/>
            <p:cNvSpPr txBox="1"/>
            <p:nvPr/>
          </p:nvSpPr>
          <p:spPr>
            <a:xfrm>
              <a:off x="3963800" y="2693875"/>
              <a:ext cx="776400" cy="646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GB" sz="900">
                  <a:solidFill>
                    <a:srgbClr val="FFFFFF"/>
                  </a:solidFill>
                </a:rPr>
                <a:t>Self-help</a:t>
              </a:r>
              <a:endParaRPr b="1" sz="900">
                <a:solidFill>
                  <a:srgbClr val="FFFFFF"/>
                </a:solidFill>
              </a:endParaRPr>
            </a:p>
          </p:txBody>
        </p:sp>
      </p:grpSp>
      <p:cxnSp>
        <p:nvCxnSpPr>
          <p:cNvPr id="635" name="Google Shape;635;p50"/>
          <p:cNvCxnSpPr>
            <a:stCxn id="633" idx="6"/>
            <a:endCxn id="593" idx="1"/>
          </p:cNvCxnSpPr>
          <p:nvPr/>
        </p:nvCxnSpPr>
        <p:spPr>
          <a:xfrm>
            <a:off x="6503543" y="876629"/>
            <a:ext cx="622500" cy="1019700"/>
          </a:xfrm>
          <a:prstGeom prst="bentConnector3">
            <a:avLst>
              <a:gd fmla="val 32902" name="adj1"/>
            </a:avLst>
          </a:prstGeom>
          <a:noFill/>
          <a:ln cap="flat" cmpd="sng" w="9525">
            <a:solidFill>
              <a:srgbClr val="B7B7B7"/>
            </a:solidFill>
            <a:prstDash val="solid"/>
            <a:round/>
            <a:headEnd len="med" w="med" type="none"/>
            <a:tailEnd len="med" w="med" type="none"/>
          </a:ln>
        </p:spPr>
      </p:cxnSp>
      <p:cxnSp>
        <p:nvCxnSpPr>
          <p:cNvPr id="636" name="Google Shape;636;p50"/>
          <p:cNvCxnSpPr>
            <a:endCxn id="584" idx="1"/>
          </p:cNvCxnSpPr>
          <p:nvPr/>
        </p:nvCxnSpPr>
        <p:spPr>
          <a:xfrm flipH="1" rot="-5400000">
            <a:off x="5696392" y="1872347"/>
            <a:ext cx="2436000" cy="423600"/>
          </a:xfrm>
          <a:prstGeom prst="bentConnector2">
            <a:avLst/>
          </a:prstGeom>
          <a:noFill/>
          <a:ln cap="flat" cmpd="sng" w="9525">
            <a:solidFill>
              <a:srgbClr val="B7B7B7"/>
            </a:solidFill>
            <a:prstDash val="solid"/>
            <a:round/>
            <a:headEnd len="med" w="med" type="none"/>
            <a:tailEnd len="med" w="med" type="none"/>
          </a:ln>
        </p:spPr>
      </p:cxnSp>
      <p:sp>
        <p:nvSpPr>
          <p:cNvPr id="637" name="Google Shape;637;p50">
            <a:hlinkClick r:id="rId13"/>
          </p:cNvPr>
          <p:cNvSpPr txBox="1"/>
          <p:nvPr/>
        </p:nvSpPr>
        <p:spPr>
          <a:xfrm>
            <a:off x="3681925" y="876625"/>
            <a:ext cx="143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lt2"/>
                </a:solidFill>
              </a:rPr>
              <a:t>https://i4trust.org/faq/</a:t>
            </a:r>
            <a:endParaRPr sz="1000">
              <a:solidFill>
                <a:schemeClr val="lt2"/>
              </a:solidFill>
            </a:endParaRPr>
          </a:p>
        </p:txBody>
      </p:sp>
      <p:sp>
        <p:nvSpPr>
          <p:cNvPr id="638" name="Google Shape;638;p50"/>
          <p:cNvSpPr txBox="1"/>
          <p:nvPr/>
        </p:nvSpPr>
        <p:spPr>
          <a:xfrm>
            <a:off x="3364650" y="5060575"/>
            <a:ext cx="1782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lt2"/>
                </a:solidFill>
              </a:rPr>
              <a:t>opencall-help@i4Trust.org</a:t>
            </a:r>
            <a:endParaRPr>
              <a:solidFill>
                <a:schemeClr val="lt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GB"/>
              <a:t>Journey of DIH</a:t>
            </a:r>
            <a:endParaRPr/>
          </a:p>
        </p:txBody>
      </p:sp>
      <p:grpSp>
        <p:nvGrpSpPr>
          <p:cNvPr id="128" name="Google Shape;128;p19"/>
          <p:cNvGrpSpPr/>
          <p:nvPr/>
        </p:nvGrpSpPr>
        <p:grpSpPr>
          <a:xfrm>
            <a:off x="492037" y="3200857"/>
            <a:ext cx="10726852" cy="1158173"/>
            <a:chOff x="13237" y="1760857"/>
            <a:chExt cx="10726852" cy="1158173"/>
          </a:xfrm>
        </p:grpSpPr>
        <p:sp>
          <p:nvSpPr>
            <p:cNvPr id="129" name="Google Shape;129;p19"/>
            <p:cNvSpPr/>
            <p:nvPr/>
          </p:nvSpPr>
          <p:spPr>
            <a:xfrm>
              <a:off x="79531" y="2176652"/>
              <a:ext cx="1166700" cy="38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txBox="1"/>
            <p:nvPr/>
          </p:nvSpPr>
          <p:spPr>
            <a:xfrm>
              <a:off x="79531" y="2176652"/>
              <a:ext cx="1166700" cy="384600"/>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Discover</a:t>
              </a:r>
              <a:endParaRPr/>
            </a:p>
          </p:txBody>
        </p:sp>
        <p:sp>
          <p:nvSpPr>
            <p:cNvPr id="131" name="Google Shape;131;p19"/>
            <p:cNvSpPr/>
            <p:nvPr/>
          </p:nvSpPr>
          <p:spPr>
            <a:xfrm>
              <a:off x="78205" y="2059710"/>
              <a:ext cx="92700" cy="92700"/>
            </a:xfrm>
            <a:prstGeom prst="ellipse">
              <a:avLst/>
            </a:prstGeom>
            <a:solidFill>
              <a:srgbClr val="324FFE"/>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p:nvPr/>
          </p:nvSpPr>
          <p:spPr>
            <a:xfrm>
              <a:off x="143173" y="1929774"/>
              <a:ext cx="92700" cy="92700"/>
            </a:xfrm>
            <a:prstGeom prst="ellipse">
              <a:avLst/>
            </a:prstGeom>
            <a:solidFill>
              <a:srgbClr val="3037F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p:nvPr/>
          </p:nvSpPr>
          <p:spPr>
            <a:xfrm>
              <a:off x="299096" y="1955761"/>
              <a:ext cx="145800" cy="145800"/>
            </a:xfrm>
            <a:prstGeom prst="ellipse">
              <a:avLst/>
            </a:prstGeom>
            <a:solidFill>
              <a:srgbClr val="3C2FF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p:nvPr/>
          </p:nvSpPr>
          <p:spPr>
            <a:xfrm>
              <a:off x="429032" y="1812832"/>
              <a:ext cx="92700" cy="92700"/>
            </a:xfrm>
            <a:prstGeom prst="ellipse">
              <a:avLst/>
            </a:prstGeom>
            <a:solidFill>
              <a:srgbClr val="522DF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a:off x="597948" y="1760857"/>
              <a:ext cx="92700" cy="92700"/>
            </a:xfrm>
            <a:prstGeom prst="ellipse">
              <a:avLst/>
            </a:prstGeom>
            <a:solidFill>
              <a:srgbClr val="672CF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p:nvPr/>
          </p:nvSpPr>
          <p:spPr>
            <a:xfrm>
              <a:off x="805845" y="1851812"/>
              <a:ext cx="92700" cy="92700"/>
            </a:xfrm>
            <a:prstGeom prst="ellipse">
              <a:avLst/>
            </a:prstGeom>
            <a:solidFill>
              <a:srgbClr val="7E2BF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a:off x="935781" y="1916780"/>
              <a:ext cx="145800" cy="145800"/>
            </a:xfrm>
            <a:prstGeom prst="ellipse">
              <a:avLst/>
            </a:prstGeom>
            <a:solidFill>
              <a:srgbClr val="9329F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a:off x="1117691" y="2059710"/>
              <a:ext cx="92700" cy="92700"/>
            </a:xfrm>
            <a:prstGeom prst="ellipse">
              <a:avLst/>
            </a:prstGeom>
            <a:solidFill>
              <a:srgbClr val="AB28F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p:nvPr/>
          </p:nvSpPr>
          <p:spPr>
            <a:xfrm>
              <a:off x="1195653" y="2202639"/>
              <a:ext cx="92700" cy="92700"/>
            </a:xfrm>
            <a:prstGeom prst="ellipse">
              <a:avLst/>
            </a:prstGeom>
            <a:solidFill>
              <a:srgbClr val="C026F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p:nvPr/>
          </p:nvSpPr>
          <p:spPr>
            <a:xfrm>
              <a:off x="519987" y="1929774"/>
              <a:ext cx="238800" cy="238800"/>
            </a:xfrm>
            <a:prstGeom prst="ellipse">
              <a:avLst/>
            </a:prstGeom>
            <a:solidFill>
              <a:srgbClr val="D825F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p:nvPr/>
          </p:nvSpPr>
          <p:spPr>
            <a:xfrm>
              <a:off x="13237" y="2423530"/>
              <a:ext cx="92700" cy="92700"/>
            </a:xfrm>
            <a:prstGeom prst="ellipse">
              <a:avLst/>
            </a:prstGeom>
            <a:solidFill>
              <a:srgbClr val="F024F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p:nvPr/>
          </p:nvSpPr>
          <p:spPr>
            <a:xfrm>
              <a:off x="91199" y="2540472"/>
              <a:ext cx="145800" cy="145800"/>
            </a:xfrm>
            <a:prstGeom prst="ellipse">
              <a:avLst/>
            </a:prstGeom>
            <a:solidFill>
              <a:srgbClr val="FD22F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a:off x="286102" y="2644420"/>
              <a:ext cx="212100" cy="212100"/>
            </a:xfrm>
            <a:prstGeom prst="ellipse">
              <a:avLst/>
            </a:prstGeom>
            <a:solidFill>
              <a:srgbClr val="FD21D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p:nvPr/>
          </p:nvSpPr>
          <p:spPr>
            <a:xfrm>
              <a:off x="558967" y="2813337"/>
              <a:ext cx="92700" cy="92700"/>
            </a:xfrm>
            <a:prstGeom prst="ellipse">
              <a:avLst/>
            </a:prstGeom>
            <a:solidFill>
              <a:srgbClr val="FD20C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p:nvPr/>
          </p:nvSpPr>
          <p:spPr>
            <a:xfrm>
              <a:off x="610942" y="2644420"/>
              <a:ext cx="145800" cy="145800"/>
            </a:xfrm>
            <a:prstGeom prst="ellipse">
              <a:avLst/>
            </a:prstGeom>
            <a:solidFill>
              <a:srgbClr val="FD1EA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p:nvPr/>
          </p:nvSpPr>
          <p:spPr>
            <a:xfrm>
              <a:off x="740877" y="2826330"/>
              <a:ext cx="92700" cy="92700"/>
            </a:xfrm>
            <a:prstGeom prst="ellipse">
              <a:avLst/>
            </a:prstGeom>
            <a:solidFill>
              <a:srgbClr val="FD1D9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9"/>
            <p:cNvSpPr/>
            <p:nvPr/>
          </p:nvSpPr>
          <p:spPr>
            <a:xfrm>
              <a:off x="857820" y="2618433"/>
              <a:ext cx="212100" cy="212100"/>
            </a:xfrm>
            <a:prstGeom prst="ellipse">
              <a:avLst/>
            </a:prstGeom>
            <a:solidFill>
              <a:srgbClr val="FD1B7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p:nvPr/>
          </p:nvSpPr>
          <p:spPr>
            <a:xfrm>
              <a:off x="1143678" y="2566459"/>
              <a:ext cx="145800" cy="145800"/>
            </a:xfrm>
            <a:prstGeom prst="ellipse">
              <a:avLst/>
            </a:prstGeom>
            <a:solidFill>
              <a:srgbClr val="FD1A5F"/>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9"/>
            <p:cNvSpPr/>
            <p:nvPr/>
          </p:nvSpPr>
          <p:spPr>
            <a:xfrm>
              <a:off x="1289525" y="1955545"/>
              <a:ext cx="428400" cy="817800"/>
            </a:xfrm>
            <a:prstGeom prst="chevron">
              <a:avLst>
                <a:gd fmla="val 62310" name="adj"/>
              </a:avLst>
            </a:prstGeom>
            <a:solidFill>
              <a:srgbClr val="324F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p:nvPr/>
          </p:nvSpPr>
          <p:spPr>
            <a:xfrm>
              <a:off x="1717854" y="1955942"/>
              <a:ext cx="1168200" cy="81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txBox="1"/>
            <p:nvPr/>
          </p:nvSpPr>
          <p:spPr>
            <a:xfrm>
              <a:off x="1717854" y="1955942"/>
              <a:ext cx="1168200" cy="817800"/>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Join</a:t>
              </a:r>
              <a:endParaRPr/>
            </a:p>
          </p:txBody>
        </p:sp>
        <p:sp>
          <p:nvSpPr>
            <p:cNvPr id="152" name="Google Shape;152;p19"/>
            <p:cNvSpPr/>
            <p:nvPr/>
          </p:nvSpPr>
          <p:spPr>
            <a:xfrm>
              <a:off x="2886026" y="1955545"/>
              <a:ext cx="428400" cy="817800"/>
            </a:xfrm>
            <a:prstGeom prst="chevron">
              <a:avLst>
                <a:gd fmla="val 62310" name="adj"/>
              </a:avLst>
            </a:prstGeom>
            <a:solidFill>
              <a:srgbClr val="5F2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a:off x="3314356" y="1955942"/>
              <a:ext cx="1168200" cy="81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txBox="1"/>
            <p:nvPr/>
          </p:nvSpPr>
          <p:spPr>
            <a:xfrm>
              <a:off x="3314356" y="1955942"/>
              <a:ext cx="1168200" cy="817800"/>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Learn</a:t>
              </a:r>
              <a:endParaRPr/>
            </a:p>
          </p:txBody>
        </p:sp>
        <p:sp>
          <p:nvSpPr>
            <p:cNvPr id="155" name="Google Shape;155;p19"/>
            <p:cNvSpPr/>
            <p:nvPr/>
          </p:nvSpPr>
          <p:spPr>
            <a:xfrm>
              <a:off x="4482528" y="1955545"/>
              <a:ext cx="428400" cy="817800"/>
            </a:xfrm>
            <a:prstGeom prst="chevron">
              <a:avLst>
                <a:gd fmla="val 62310" name="adj"/>
              </a:avLst>
            </a:prstGeom>
            <a:solidFill>
              <a:srgbClr val="AE28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p:nvPr/>
          </p:nvSpPr>
          <p:spPr>
            <a:xfrm>
              <a:off x="4910857" y="1955942"/>
              <a:ext cx="1168200" cy="81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txBox="1"/>
            <p:nvPr/>
          </p:nvSpPr>
          <p:spPr>
            <a:xfrm>
              <a:off x="4910857" y="1955942"/>
              <a:ext cx="1168200" cy="817800"/>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Disseminate</a:t>
              </a:r>
              <a:endParaRPr/>
            </a:p>
          </p:txBody>
        </p:sp>
        <p:sp>
          <p:nvSpPr>
            <p:cNvPr id="158" name="Google Shape;158;p19"/>
            <p:cNvSpPr/>
            <p:nvPr/>
          </p:nvSpPr>
          <p:spPr>
            <a:xfrm>
              <a:off x="6079029" y="1955545"/>
              <a:ext cx="428400" cy="817800"/>
            </a:xfrm>
            <a:prstGeom prst="chevron">
              <a:avLst>
                <a:gd fmla="val 62310" name="adj"/>
              </a:avLst>
            </a:prstGeom>
            <a:solidFill>
              <a:srgbClr val="FD2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a:off x="6507359" y="1955942"/>
              <a:ext cx="1168200" cy="81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txBox="1"/>
            <p:nvPr/>
          </p:nvSpPr>
          <p:spPr>
            <a:xfrm>
              <a:off x="6507359" y="1955942"/>
              <a:ext cx="1168200" cy="817800"/>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Participate</a:t>
              </a:r>
              <a:endParaRPr/>
            </a:p>
          </p:txBody>
        </p:sp>
        <p:sp>
          <p:nvSpPr>
            <p:cNvPr id="161" name="Google Shape;161;p19"/>
            <p:cNvSpPr/>
            <p:nvPr/>
          </p:nvSpPr>
          <p:spPr>
            <a:xfrm>
              <a:off x="7675531" y="1955545"/>
              <a:ext cx="428400" cy="817800"/>
            </a:xfrm>
            <a:prstGeom prst="chevron">
              <a:avLst>
                <a:gd fmla="val 62310" name="adj"/>
              </a:avLst>
            </a:prstGeom>
            <a:solidFill>
              <a:srgbClr val="FD1E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a:off x="8103860" y="1955942"/>
              <a:ext cx="1168200" cy="81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txBox="1"/>
            <p:nvPr/>
          </p:nvSpPr>
          <p:spPr>
            <a:xfrm>
              <a:off x="8103860" y="1955942"/>
              <a:ext cx="1168200" cy="817800"/>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Support</a:t>
              </a:r>
              <a:endParaRPr/>
            </a:p>
          </p:txBody>
        </p:sp>
        <p:sp>
          <p:nvSpPr>
            <p:cNvPr id="164" name="Google Shape;164;p19"/>
            <p:cNvSpPr/>
            <p:nvPr/>
          </p:nvSpPr>
          <p:spPr>
            <a:xfrm>
              <a:off x="9272032" y="1955545"/>
              <a:ext cx="428400" cy="817800"/>
            </a:xfrm>
            <a:prstGeom prst="chevron">
              <a:avLst>
                <a:gd fmla="val 62310" name="adj"/>
              </a:avLst>
            </a:prstGeom>
            <a:solidFill>
              <a:srgbClr val="FD19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a:off x="9747089" y="1887966"/>
              <a:ext cx="993000" cy="993000"/>
            </a:xfrm>
            <a:prstGeom prst="ellipse">
              <a:avLst/>
            </a:prstGeom>
            <a:solidFill>
              <a:srgbClr val="FD194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txBox="1"/>
            <p:nvPr/>
          </p:nvSpPr>
          <p:spPr>
            <a:xfrm>
              <a:off x="9892503" y="2033380"/>
              <a:ext cx="702000" cy="7020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600"/>
                <a:buFont typeface="Arial"/>
                <a:buNone/>
              </a:pPr>
              <a:r>
                <a:rPr b="0" i="0" lang="en-GB" sz="1600" u="none" cap="none" strike="noStrike">
                  <a:solidFill>
                    <a:schemeClr val="lt1"/>
                  </a:solidFill>
                  <a:latin typeface="Arial"/>
                  <a:ea typeface="Arial"/>
                  <a:cs typeface="Arial"/>
                  <a:sym typeface="Arial"/>
                </a:rPr>
                <a:t>Sustain</a:t>
              </a:r>
              <a:endParaRPr/>
            </a:p>
          </p:txBody>
        </p:sp>
      </p:grpSp>
      <p:sp>
        <p:nvSpPr>
          <p:cNvPr id="167" name="Google Shape;167;p19"/>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GB"/>
              <a:t>‹#›</a:t>
            </a:fld>
            <a:endParaRPr/>
          </a:p>
        </p:txBody>
      </p:sp>
      <p:sp>
        <p:nvSpPr>
          <p:cNvPr id="168" name="Google Shape;168;p19"/>
          <p:cNvSpPr/>
          <p:nvPr/>
        </p:nvSpPr>
        <p:spPr>
          <a:xfrm>
            <a:off x="338667" y="2709333"/>
            <a:ext cx="11376000" cy="21222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478800" y="360000"/>
            <a:ext cx="10800000" cy="1006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What we expect</a:t>
            </a:r>
            <a:endParaRPr/>
          </a:p>
        </p:txBody>
      </p:sp>
      <p:sp>
        <p:nvSpPr>
          <p:cNvPr id="175" name="Google Shape;175;p20"/>
          <p:cNvSpPr txBox="1"/>
          <p:nvPr>
            <p:ph idx="1" type="body"/>
          </p:nvPr>
        </p:nvSpPr>
        <p:spPr>
          <a:xfrm>
            <a:off x="478800" y="1440000"/>
            <a:ext cx="10800000" cy="4680000"/>
          </a:xfrm>
          <a:prstGeom prst="rect">
            <a:avLst/>
          </a:prstGeom>
        </p:spPr>
        <p:txBody>
          <a:bodyPr anchorCtr="0" anchor="t" bIns="0" lIns="0" spcFirstLastPara="1" rIns="0" wrap="square" tIns="0">
            <a:noAutofit/>
          </a:bodyPr>
          <a:lstStyle/>
          <a:p>
            <a:pPr indent="-355600" lvl="0" marL="457200" rtl="0" algn="l">
              <a:spcBef>
                <a:spcPts val="500"/>
              </a:spcBef>
              <a:spcAft>
                <a:spcPts val="0"/>
              </a:spcAft>
              <a:buSzPts val="2000"/>
              <a:buChar char="■"/>
            </a:pPr>
            <a:r>
              <a:rPr lang="en-GB"/>
              <a:t>Bring the understanding of the ecosystem of SMEs in your network, their needs and challenges</a:t>
            </a:r>
            <a:endParaRPr/>
          </a:p>
          <a:p>
            <a:pPr indent="-355600" lvl="0" marL="457200" rtl="0" algn="l">
              <a:spcBef>
                <a:spcPts val="0"/>
              </a:spcBef>
              <a:spcAft>
                <a:spcPts val="0"/>
              </a:spcAft>
              <a:buSzPts val="2000"/>
              <a:buChar char="■"/>
            </a:pPr>
            <a:r>
              <a:rPr lang="en-GB"/>
              <a:t>Be able to think ahead of SMEs on potential solutions to their challenges and potential new business opportunities and business models around those solutions</a:t>
            </a:r>
            <a:endParaRPr/>
          </a:p>
          <a:p>
            <a:pPr indent="-355600" lvl="0" marL="457200" rtl="0" algn="l">
              <a:spcBef>
                <a:spcPts val="0"/>
              </a:spcBef>
              <a:spcAft>
                <a:spcPts val="0"/>
              </a:spcAft>
              <a:buSzPts val="2000"/>
              <a:buChar char="■"/>
            </a:pPr>
            <a:r>
              <a:rPr lang="en-GB"/>
              <a:t>Be the local expert for i4Trust and guide SMEs </a:t>
            </a:r>
            <a:endParaRPr/>
          </a:p>
          <a:p>
            <a:pPr indent="-355600" lvl="0" marL="457200" rtl="0" algn="l">
              <a:spcBef>
                <a:spcPts val="0"/>
              </a:spcBef>
              <a:spcAft>
                <a:spcPts val="0"/>
              </a:spcAft>
              <a:buSzPts val="2000"/>
              <a:buChar char="■"/>
            </a:pPr>
            <a:r>
              <a:rPr lang="en-GB"/>
              <a:t>Get better understanding of i4Trust, firstly through the Train the Trainers Program and secondly through learning-by-doing process while supporting SMEs</a:t>
            </a:r>
            <a:endParaRPr/>
          </a:p>
          <a:p>
            <a:pPr indent="-355600" lvl="0" marL="457200" rtl="0" algn="l">
              <a:spcBef>
                <a:spcPts val="0"/>
              </a:spcBef>
              <a:spcAft>
                <a:spcPts val="0"/>
              </a:spcAft>
              <a:buSzPts val="2000"/>
              <a:buChar char="■"/>
            </a:pPr>
            <a:r>
              <a:rPr lang="en-GB"/>
              <a:t>Be the local expert in the technical components of i4Trust to support SMEs during the implementation of solutions</a:t>
            </a:r>
            <a:endParaRPr/>
          </a:p>
          <a:p>
            <a:pPr indent="-355600" lvl="0" marL="457200" rtl="0" algn="l">
              <a:spcBef>
                <a:spcPts val="0"/>
              </a:spcBef>
              <a:spcAft>
                <a:spcPts val="0"/>
              </a:spcAft>
              <a:buSzPts val="2000"/>
              <a:buChar char="■"/>
            </a:pPr>
            <a:r>
              <a:rPr lang="en-GB"/>
              <a:t>Provide the Tier 1 and Tier 2 level support to the SMEs in the multi tier support system and coordinate support with Tier 3 when you cannot resolve issues within Tier 1 and 2</a:t>
            </a:r>
            <a:endParaRPr/>
          </a:p>
          <a:p>
            <a:pPr indent="-355600" lvl="0" marL="457200" rtl="0" algn="l">
              <a:spcBef>
                <a:spcPts val="0"/>
              </a:spcBef>
              <a:spcAft>
                <a:spcPts val="0"/>
              </a:spcAft>
              <a:buSzPts val="2000"/>
              <a:buChar char="■"/>
            </a:pPr>
            <a:r>
              <a:rPr lang="en-GB"/>
              <a:t>Be actively involved in formation and sustainability of the i4Trust Community</a:t>
            </a:r>
            <a:endParaRPr/>
          </a:p>
        </p:txBody>
      </p:sp>
      <p:sp>
        <p:nvSpPr>
          <p:cNvPr id="176" name="Google Shape;176;p20"/>
          <p:cNvSpPr txBox="1"/>
          <p:nvPr>
            <p:ph idx="12" type="sldNum"/>
          </p:nvPr>
        </p:nvSpPr>
        <p:spPr>
          <a:xfrm>
            <a:off x="5407818" y="6492879"/>
            <a:ext cx="13776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ctrTitle"/>
          </p:nvPr>
        </p:nvSpPr>
        <p:spPr>
          <a:xfrm>
            <a:off x="478800" y="3119454"/>
            <a:ext cx="11235600" cy="1062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Role of DIH</a:t>
            </a:r>
            <a:endParaRPr/>
          </a:p>
        </p:txBody>
      </p:sp>
      <p:sp>
        <p:nvSpPr>
          <p:cNvPr id="183" name="Google Shape;183;p21"/>
          <p:cNvSpPr txBox="1"/>
          <p:nvPr>
            <p:ph idx="12" type="sldNum"/>
          </p:nvPr>
        </p:nvSpPr>
        <p:spPr>
          <a:xfrm>
            <a:off x="5407818" y="6492879"/>
            <a:ext cx="13776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478800" y="375325"/>
            <a:ext cx="10800000" cy="115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Profile of 4Trust Ambassadors </a:t>
            </a:r>
            <a:endParaRPr/>
          </a:p>
        </p:txBody>
      </p:sp>
      <p:sp>
        <p:nvSpPr>
          <p:cNvPr id="190" name="Google Shape;190;p22"/>
          <p:cNvSpPr txBox="1"/>
          <p:nvPr>
            <p:ph idx="1" type="body"/>
          </p:nvPr>
        </p:nvSpPr>
        <p:spPr>
          <a:xfrm>
            <a:off x="1454175" y="2388900"/>
            <a:ext cx="9282000" cy="4215900"/>
          </a:xfrm>
          <a:prstGeom prst="rect">
            <a:avLst/>
          </a:prstGeom>
        </p:spPr>
        <p:txBody>
          <a:bodyPr anchorCtr="0" anchor="t" bIns="0" lIns="0" spcFirstLastPara="1" rIns="0" wrap="square" tIns="0">
            <a:noAutofit/>
          </a:bodyPr>
          <a:lstStyle/>
          <a:p>
            <a:pPr indent="0" lvl="0" marL="0" rtl="0" algn="l">
              <a:spcBef>
                <a:spcPts val="500"/>
              </a:spcBef>
              <a:spcAft>
                <a:spcPts val="0"/>
              </a:spcAft>
              <a:buNone/>
            </a:pPr>
            <a:r>
              <a:rPr lang="en-GB" sz="2200"/>
              <a:t>We are looking </a:t>
            </a:r>
            <a:r>
              <a:rPr b="1" lang="en-GB" sz="2200"/>
              <a:t>business oriented</a:t>
            </a:r>
            <a:r>
              <a:rPr lang="en-GB" sz="2200"/>
              <a:t> profile e.g. Business Manager, Product Manager, Marketing Manager, and similar ones able to:</a:t>
            </a:r>
            <a:endParaRPr sz="2200"/>
          </a:p>
          <a:p>
            <a:pPr indent="0" lvl="0" marL="0" rtl="0" algn="l">
              <a:spcBef>
                <a:spcPts val="500"/>
              </a:spcBef>
              <a:spcAft>
                <a:spcPts val="0"/>
              </a:spcAft>
              <a:buNone/>
            </a:pPr>
            <a:r>
              <a:t/>
            </a:r>
            <a:endParaRPr sz="2200"/>
          </a:p>
          <a:p>
            <a:pPr indent="-444500" lvl="0" marL="609600" rtl="0" algn="l">
              <a:spcBef>
                <a:spcPts val="500"/>
              </a:spcBef>
              <a:spcAft>
                <a:spcPts val="0"/>
              </a:spcAft>
              <a:buSzPts val="2200"/>
              <a:buChar char="■"/>
            </a:pPr>
            <a:r>
              <a:rPr b="1" lang="en-GB" sz="2200"/>
              <a:t>choose</a:t>
            </a:r>
            <a:r>
              <a:rPr lang="en-GB" sz="2200"/>
              <a:t> the most promising SMEs, with excellent experiments that can scale the market and be attractive to investors</a:t>
            </a:r>
            <a:endParaRPr sz="2200"/>
          </a:p>
          <a:p>
            <a:pPr indent="-444500" lvl="0" marL="609600" rtl="0" algn="l">
              <a:spcBef>
                <a:spcPts val="0"/>
              </a:spcBef>
              <a:spcAft>
                <a:spcPts val="0"/>
              </a:spcAft>
              <a:buSzPts val="2200"/>
              <a:buChar char="■"/>
            </a:pPr>
            <a:r>
              <a:rPr b="1" lang="en-GB" sz="2200"/>
              <a:t>promote</a:t>
            </a:r>
            <a:r>
              <a:rPr lang="en-GB" sz="2200"/>
              <a:t> the vision, mission and value proposition of i4Trust </a:t>
            </a:r>
            <a:endParaRPr sz="2200"/>
          </a:p>
          <a:p>
            <a:pPr indent="-444500" lvl="0" marL="609600" rtl="0" algn="l">
              <a:spcBef>
                <a:spcPts val="0"/>
              </a:spcBef>
              <a:spcAft>
                <a:spcPts val="0"/>
              </a:spcAft>
              <a:buSzPts val="2200"/>
              <a:buChar char="■"/>
            </a:pPr>
            <a:r>
              <a:rPr b="1" lang="en-GB" sz="2200"/>
              <a:t>spread</a:t>
            </a:r>
            <a:r>
              <a:rPr lang="en-GB" sz="2200"/>
              <a:t> the word of i4Trust and </a:t>
            </a:r>
            <a:r>
              <a:rPr b="1" lang="en-GB" sz="2200"/>
              <a:t>be influencer</a:t>
            </a:r>
            <a:r>
              <a:rPr lang="en-GB" sz="2200"/>
              <a:t> in order to attract new DIH in i4Trust Community</a:t>
            </a:r>
            <a:endParaRPr sz="2200"/>
          </a:p>
          <a:p>
            <a:pPr indent="-444500" lvl="0" marL="609600" rtl="0" algn="l">
              <a:spcBef>
                <a:spcPts val="0"/>
              </a:spcBef>
              <a:spcAft>
                <a:spcPts val="0"/>
              </a:spcAft>
              <a:buSzPts val="2200"/>
              <a:buChar char="■"/>
            </a:pPr>
            <a:r>
              <a:rPr b="1" lang="en-GB" sz="2200"/>
              <a:t>cooperate</a:t>
            </a:r>
            <a:r>
              <a:rPr lang="en-GB" sz="2200"/>
              <a:t> with i4Trust consortium in all communication and dissemination activities </a:t>
            </a:r>
            <a:endParaRPr sz="2200"/>
          </a:p>
        </p:txBody>
      </p:sp>
      <p:sp>
        <p:nvSpPr>
          <p:cNvPr id="191" name="Google Shape;191;p22"/>
          <p:cNvSpPr txBox="1"/>
          <p:nvPr>
            <p:ph idx="12" type="sldNum"/>
          </p:nvPr>
        </p:nvSpPr>
        <p:spPr>
          <a:xfrm>
            <a:off x="5407818" y="6492879"/>
            <a:ext cx="13776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GB"/>
              <a:t>‹#›</a:t>
            </a:fld>
            <a:endParaRPr/>
          </a:p>
        </p:txBody>
      </p:sp>
      <p:pic>
        <p:nvPicPr>
          <p:cNvPr id="192" name="Google Shape;192;p22"/>
          <p:cNvPicPr preferRelativeResize="0"/>
          <p:nvPr/>
        </p:nvPicPr>
        <p:blipFill rotWithShape="1">
          <a:blip r:embed="rId3">
            <a:alphaModFix/>
          </a:blip>
          <a:srcRect b="0" l="0" r="79595" t="0"/>
          <a:stretch/>
        </p:blipFill>
        <p:spPr>
          <a:xfrm>
            <a:off x="724463" y="1620650"/>
            <a:ext cx="459025" cy="400675"/>
          </a:xfrm>
          <a:prstGeom prst="rect">
            <a:avLst/>
          </a:prstGeom>
          <a:noFill/>
          <a:ln>
            <a:noFill/>
          </a:ln>
        </p:spPr>
      </p:pic>
      <p:sp>
        <p:nvSpPr>
          <p:cNvPr id="193" name="Google Shape;193;p22"/>
          <p:cNvSpPr txBox="1"/>
          <p:nvPr/>
        </p:nvSpPr>
        <p:spPr>
          <a:xfrm>
            <a:off x="1454175" y="1530000"/>
            <a:ext cx="6427200" cy="554100"/>
          </a:xfrm>
          <a:prstGeom prst="rect">
            <a:avLst/>
          </a:prstGeom>
          <a:noFill/>
          <a:ln>
            <a:noFill/>
          </a:ln>
        </p:spPr>
        <p:txBody>
          <a:bodyPr anchorCtr="0" anchor="t" bIns="91425" lIns="91425" spcFirstLastPara="1" rIns="91425" wrap="square" tIns="91425">
            <a:spAutoFit/>
          </a:bodyPr>
          <a:lstStyle/>
          <a:p>
            <a:pPr indent="0" lvl="0" marL="0" rtl="0" algn="l">
              <a:spcBef>
                <a:spcPts val="500"/>
              </a:spcBef>
              <a:spcAft>
                <a:spcPts val="500"/>
              </a:spcAft>
              <a:buNone/>
            </a:pPr>
            <a:r>
              <a:rPr b="1" lang="en-GB" sz="2400">
                <a:solidFill>
                  <a:schemeClr val="dk1"/>
                </a:solidFill>
              </a:rPr>
              <a:t>Who is our i4Trust Ambassador?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400"/>
              <a:buFont typeface="Arial"/>
              <a:buNone/>
            </a:pPr>
            <a:r>
              <a:rPr lang="en-GB">
                <a:solidFill>
                  <a:srgbClr val="0000FF"/>
                </a:solidFill>
              </a:rPr>
              <a:t>i4Trust Ambassador Programme Activities (1) </a:t>
            </a:r>
            <a:endParaRPr>
              <a:solidFill>
                <a:schemeClr val="accent5"/>
              </a:solidFill>
            </a:endParaRPr>
          </a:p>
        </p:txBody>
      </p:sp>
      <p:pic>
        <p:nvPicPr>
          <p:cNvPr id="199" name="Google Shape;199;p23"/>
          <p:cNvPicPr preferRelativeResize="0"/>
          <p:nvPr/>
        </p:nvPicPr>
        <p:blipFill rotWithShape="1">
          <a:blip r:embed="rId3">
            <a:alphaModFix/>
          </a:blip>
          <a:srcRect b="0" l="0" r="79595" t="0"/>
          <a:stretch/>
        </p:blipFill>
        <p:spPr>
          <a:xfrm>
            <a:off x="563374" y="1530000"/>
            <a:ext cx="562853" cy="491325"/>
          </a:xfrm>
          <a:prstGeom prst="rect">
            <a:avLst/>
          </a:prstGeom>
          <a:noFill/>
          <a:ln>
            <a:noFill/>
          </a:ln>
        </p:spPr>
      </p:pic>
      <p:sp>
        <p:nvSpPr>
          <p:cNvPr id="200" name="Google Shape;200;p23"/>
          <p:cNvSpPr txBox="1"/>
          <p:nvPr/>
        </p:nvSpPr>
        <p:spPr>
          <a:xfrm>
            <a:off x="1015500" y="2407250"/>
            <a:ext cx="10035000" cy="3671100"/>
          </a:xfrm>
          <a:prstGeom prst="rect">
            <a:avLst/>
          </a:prstGeom>
          <a:noFill/>
          <a:ln>
            <a:noFill/>
          </a:ln>
        </p:spPr>
        <p:txBody>
          <a:bodyPr anchorCtr="0" anchor="ctr" bIns="91425" lIns="91425" spcFirstLastPara="1" rIns="91425" wrap="square" tIns="91425">
            <a:noAutofit/>
          </a:bodyPr>
          <a:lstStyle/>
          <a:p>
            <a:pPr indent="0" lvl="0" marL="0" rtl="0" algn="l">
              <a:spcBef>
                <a:spcPts val="500"/>
              </a:spcBef>
              <a:spcAft>
                <a:spcPts val="0"/>
              </a:spcAft>
              <a:buNone/>
            </a:pPr>
            <a:r>
              <a:t/>
            </a:r>
            <a:endParaRPr sz="2200">
              <a:solidFill>
                <a:schemeClr val="dk1"/>
              </a:solidFill>
            </a:endParaRPr>
          </a:p>
          <a:p>
            <a:pPr indent="-368300" lvl="0" marL="457200" rtl="0" algn="l">
              <a:spcBef>
                <a:spcPts val="500"/>
              </a:spcBef>
              <a:spcAft>
                <a:spcPts val="0"/>
              </a:spcAft>
              <a:buClr>
                <a:schemeClr val="accent1"/>
              </a:buClr>
              <a:buSzPts val="2200"/>
              <a:buChar char="■"/>
            </a:pPr>
            <a:r>
              <a:rPr lang="en-GB" sz="2200">
                <a:solidFill>
                  <a:schemeClr val="dk1"/>
                </a:solidFill>
              </a:rPr>
              <a:t>building up actions of </a:t>
            </a:r>
            <a:r>
              <a:rPr b="1" lang="en-GB" sz="2200">
                <a:solidFill>
                  <a:schemeClr val="dk1"/>
                </a:solidFill>
              </a:rPr>
              <a:t>promotion and networking </a:t>
            </a:r>
            <a:r>
              <a:rPr lang="en-GB" sz="2200">
                <a:solidFill>
                  <a:schemeClr val="dk1"/>
                </a:solidFill>
              </a:rPr>
              <a:t>with i4Trust Consortium (e.g. webinars, Info-Sessions, trade fairs and/or big events (Physical and/or virtual) to promote i4Trust open calls</a:t>
            </a:r>
            <a:endParaRPr sz="2200">
              <a:solidFill>
                <a:schemeClr val="dk1"/>
              </a:solidFill>
            </a:endParaRPr>
          </a:p>
          <a:p>
            <a:pPr indent="-368300" lvl="0" marL="457200" rtl="0" algn="l">
              <a:spcBef>
                <a:spcPts val="0"/>
              </a:spcBef>
              <a:spcAft>
                <a:spcPts val="0"/>
              </a:spcAft>
              <a:buClr>
                <a:schemeClr val="accent1"/>
              </a:buClr>
              <a:buSzPts val="2200"/>
              <a:buChar char="■"/>
            </a:pPr>
            <a:r>
              <a:rPr lang="en-GB" sz="2200">
                <a:solidFill>
                  <a:schemeClr val="dk1"/>
                </a:solidFill>
              </a:rPr>
              <a:t>Ambassadors will be active in the scouting of most promising experiments, they will provide a selection of </a:t>
            </a:r>
            <a:r>
              <a:rPr b="1" lang="en-GB" sz="2200">
                <a:solidFill>
                  <a:schemeClr val="dk1"/>
                </a:solidFill>
              </a:rPr>
              <a:t>the best experiments and/or solutions eligible for funding</a:t>
            </a:r>
            <a:endParaRPr b="1" sz="2200">
              <a:solidFill>
                <a:schemeClr val="dk1"/>
              </a:solidFill>
            </a:endParaRPr>
          </a:p>
          <a:p>
            <a:pPr indent="-368300" lvl="0" marL="457200" rtl="0" algn="l">
              <a:spcBef>
                <a:spcPts val="0"/>
              </a:spcBef>
              <a:spcAft>
                <a:spcPts val="0"/>
              </a:spcAft>
              <a:buClr>
                <a:schemeClr val="accent1"/>
              </a:buClr>
              <a:buSzPts val="2200"/>
              <a:buChar char="■"/>
            </a:pPr>
            <a:r>
              <a:rPr lang="en-GB" sz="2200">
                <a:solidFill>
                  <a:schemeClr val="dk1"/>
                </a:solidFill>
              </a:rPr>
              <a:t>Showcase in i4Trust’s channels </a:t>
            </a:r>
            <a:r>
              <a:rPr b="1" lang="en-GB" sz="2200">
                <a:solidFill>
                  <a:schemeClr val="dk1"/>
                </a:solidFill>
              </a:rPr>
              <a:t>local challenges</a:t>
            </a:r>
            <a:r>
              <a:rPr lang="en-GB" sz="2200">
                <a:solidFill>
                  <a:schemeClr val="dk1"/>
                </a:solidFill>
              </a:rPr>
              <a:t> on different domains during the scouting of promising experiments (fostering cross-domain/cross-border experiments) - </a:t>
            </a:r>
            <a:r>
              <a:rPr b="1" lang="en-GB" sz="2200">
                <a:solidFill>
                  <a:schemeClr val="dk1"/>
                </a:solidFill>
              </a:rPr>
              <a:t>No mandatory</a:t>
            </a:r>
            <a:endParaRPr b="1" sz="2200">
              <a:solidFill>
                <a:schemeClr val="dk1"/>
              </a:solidFill>
            </a:endParaRPr>
          </a:p>
          <a:p>
            <a:pPr indent="0" lvl="0" marL="0" rtl="0" algn="l">
              <a:spcBef>
                <a:spcPts val="600"/>
              </a:spcBef>
              <a:spcAft>
                <a:spcPts val="600"/>
              </a:spcAft>
              <a:buNone/>
            </a:pPr>
            <a:r>
              <a:t/>
            </a:r>
            <a:endParaRPr sz="2200">
              <a:solidFill>
                <a:schemeClr val="dk1"/>
              </a:solidFill>
            </a:endParaRPr>
          </a:p>
        </p:txBody>
      </p:sp>
      <p:sp>
        <p:nvSpPr>
          <p:cNvPr id="201" name="Google Shape;201;p23"/>
          <p:cNvSpPr txBox="1"/>
          <p:nvPr/>
        </p:nvSpPr>
        <p:spPr>
          <a:xfrm>
            <a:off x="1117475" y="1313963"/>
            <a:ext cx="10448700" cy="9234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600"/>
              </a:spcAft>
              <a:buNone/>
            </a:pPr>
            <a:r>
              <a:rPr b="1" lang="en-GB" sz="2400">
                <a:solidFill>
                  <a:schemeClr val="dk1"/>
                </a:solidFill>
              </a:rPr>
              <a:t>How i4Trust Ambassadors will get global visibility and promotion  in         cooperation with i4Trust</a:t>
            </a:r>
            <a:r>
              <a:rPr lang="en-GB" sz="2400">
                <a:solidFill>
                  <a:schemeClr val="dk1"/>
                </a:solidFill>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p:nvPr/>
        </p:nvSpPr>
        <p:spPr>
          <a:xfrm rot="-5400000">
            <a:off x="1493400" y="5270588"/>
            <a:ext cx="842775" cy="1380725"/>
          </a:xfrm>
          <a:prstGeom prst="flowChartOffpageConnector">
            <a:avLst/>
          </a:prstGeom>
          <a:solidFill>
            <a:srgbClr val="00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accent3"/>
              </a:solidFill>
            </a:endParaRPr>
          </a:p>
        </p:txBody>
      </p:sp>
      <p:sp>
        <p:nvSpPr>
          <p:cNvPr id="207" name="Google Shape;207;p24"/>
          <p:cNvSpPr txBox="1"/>
          <p:nvPr>
            <p:ph type="title"/>
          </p:nvPr>
        </p:nvSpPr>
        <p:spPr>
          <a:xfrm>
            <a:off x="376425" y="293300"/>
            <a:ext cx="10800000" cy="10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400"/>
              <a:buFont typeface="Arial"/>
              <a:buNone/>
            </a:pPr>
            <a:r>
              <a:rPr lang="en-GB">
                <a:solidFill>
                  <a:srgbClr val="0000FF"/>
                </a:solidFill>
              </a:rPr>
              <a:t>i4Trust Ambassador Programme Activities (2) </a:t>
            </a:r>
            <a:endParaRPr>
              <a:solidFill>
                <a:schemeClr val="accent5"/>
              </a:solidFill>
            </a:endParaRPr>
          </a:p>
        </p:txBody>
      </p:sp>
      <p:pic>
        <p:nvPicPr>
          <p:cNvPr id="208" name="Google Shape;208;p24"/>
          <p:cNvPicPr preferRelativeResize="0"/>
          <p:nvPr/>
        </p:nvPicPr>
        <p:blipFill rotWithShape="1">
          <a:blip r:embed="rId3">
            <a:alphaModFix/>
          </a:blip>
          <a:srcRect b="0" l="0" r="79595" t="0"/>
          <a:stretch/>
        </p:blipFill>
        <p:spPr>
          <a:xfrm>
            <a:off x="1085288" y="1329663"/>
            <a:ext cx="459025" cy="400675"/>
          </a:xfrm>
          <a:prstGeom prst="rect">
            <a:avLst/>
          </a:prstGeom>
          <a:noFill/>
          <a:ln>
            <a:noFill/>
          </a:ln>
        </p:spPr>
      </p:pic>
      <p:sp>
        <p:nvSpPr>
          <p:cNvPr id="209" name="Google Shape;209;p24"/>
          <p:cNvSpPr txBox="1"/>
          <p:nvPr/>
        </p:nvSpPr>
        <p:spPr>
          <a:xfrm>
            <a:off x="1085300" y="1918375"/>
            <a:ext cx="10171200" cy="3098400"/>
          </a:xfrm>
          <a:prstGeom prst="rect">
            <a:avLst/>
          </a:prstGeom>
          <a:noFill/>
          <a:ln>
            <a:noFill/>
          </a:ln>
        </p:spPr>
        <p:txBody>
          <a:bodyPr anchorCtr="0" anchor="ctr" bIns="91425" lIns="91425" spcFirstLastPara="1" rIns="91425" wrap="square" tIns="91425">
            <a:noAutofit/>
          </a:bodyPr>
          <a:lstStyle/>
          <a:p>
            <a:pPr indent="0" lvl="0" marL="0" rtl="0" algn="l">
              <a:spcBef>
                <a:spcPts val="500"/>
              </a:spcBef>
              <a:spcAft>
                <a:spcPts val="0"/>
              </a:spcAft>
              <a:buNone/>
            </a:pPr>
            <a:r>
              <a:t/>
            </a:r>
            <a:endParaRPr sz="400">
              <a:solidFill>
                <a:schemeClr val="dk1"/>
              </a:solidFill>
            </a:endParaRPr>
          </a:p>
          <a:p>
            <a:pPr indent="-368300" lvl="0" marL="457200" rtl="0" algn="l">
              <a:spcBef>
                <a:spcPts val="500"/>
              </a:spcBef>
              <a:spcAft>
                <a:spcPts val="0"/>
              </a:spcAft>
              <a:buClr>
                <a:schemeClr val="accent1"/>
              </a:buClr>
              <a:buSzPts val="2200"/>
              <a:buChar char="■"/>
            </a:pPr>
            <a:r>
              <a:rPr lang="en-GB" sz="2200">
                <a:solidFill>
                  <a:schemeClr val="dk1"/>
                </a:solidFill>
              </a:rPr>
              <a:t>Fostering and Empowering the i4Trust </a:t>
            </a:r>
            <a:r>
              <a:rPr lang="en-GB" sz="2200">
                <a:solidFill>
                  <a:schemeClr val="dk1"/>
                </a:solidFill>
                <a:latin typeface="Inter"/>
                <a:ea typeface="Inter"/>
                <a:cs typeface="Inter"/>
                <a:sym typeface="Inter"/>
              </a:rPr>
              <a:t>Private Space</a:t>
            </a:r>
            <a:r>
              <a:rPr b="1" lang="en-GB" sz="2200">
                <a:solidFill>
                  <a:schemeClr val="dk1"/>
                </a:solidFill>
                <a:latin typeface="Inter"/>
                <a:ea typeface="Inter"/>
                <a:cs typeface="Inter"/>
                <a:sym typeface="Inter"/>
              </a:rPr>
              <a:t> </a:t>
            </a:r>
            <a:r>
              <a:rPr lang="en-GB" sz="2200">
                <a:solidFill>
                  <a:schemeClr val="dk1"/>
                </a:solidFill>
                <a:latin typeface="Inter"/>
                <a:ea typeface="Inter"/>
                <a:cs typeface="Inter"/>
                <a:sym typeface="Inter"/>
              </a:rPr>
              <a:t>(i4Trust DIHs Working Group)</a:t>
            </a:r>
            <a:endParaRPr sz="2200">
              <a:solidFill>
                <a:schemeClr val="dk1"/>
              </a:solidFill>
              <a:latin typeface="Inter"/>
              <a:ea typeface="Inter"/>
              <a:cs typeface="Inter"/>
              <a:sym typeface="Inter"/>
            </a:endParaRPr>
          </a:p>
          <a:p>
            <a:pPr indent="-368300" lvl="0" marL="457200" rtl="0" algn="l">
              <a:spcBef>
                <a:spcPts val="0"/>
              </a:spcBef>
              <a:spcAft>
                <a:spcPts val="0"/>
              </a:spcAft>
              <a:buClr>
                <a:schemeClr val="accent1"/>
              </a:buClr>
              <a:buSzPts val="2200"/>
              <a:buChar char="■"/>
            </a:pPr>
            <a:r>
              <a:rPr lang="en-GB" sz="2200">
                <a:solidFill>
                  <a:schemeClr val="dk1"/>
                </a:solidFill>
              </a:rPr>
              <a:t>Posting on Social Media (Ambassador Account) </a:t>
            </a:r>
            <a:endParaRPr sz="2200">
              <a:solidFill>
                <a:schemeClr val="dk1"/>
              </a:solidFill>
            </a:endParaRPr>
          </a:p>
          <a:p>
            <a:pPr indent="-368300" lvl="0" marL="457200" rtl="0" algn="l">
              <a:spcBef>
                <a:spcPts val="0"/>
              </a:spcBef>
              <a:spcAft>
                <a:spcPts val="0"/>
              </a:spcAft>
              <a:buClr>
                <a:schemeClr val="accent1"/>
              </a:buClr>
              <a:buSzPts val="2200"/>
              <a:buChar char="■"/>
            </a:pPr>
            <a:r>
              <a:rPr lang="en-GB" sz="2200">
                <a:solidFill>
                  <a:schemeClr val="dk1"/>
                </a:solidFill>
              </a:rPr>
              <a:t>Articles / blog posts / references  on i4Trust  </a:t>
            </a:r>
            <a:endParaRPr sz="2200">
              <a:solidFill>
                <a:schemeClr val="dk1"/>
              </a:solidFill>
            </a:endParaRPr>
          </a:p>
          <a:p>
            <a:pPr indent="-368300" lvl="0" marL="457200" rtl="0" algn="l">
              <a:spcBef>
                <a:spcPts val="0"/>
              </a:spcBef>
              <a:spcAft>
                <a:spcPts val="0"/>
              </a:spcAft>
              <a:buClr>
                <a:schemeClr val="accent1"/>
              </a:buClr>
              <a:buSzPts val="2200"/>
              <a:buChar char="■"/>
            </a:pPr>
            <a:r>
              <a:rPr lang="en-GB" sz="2200">
                <a:solidFill>
                  <a:schemeClr val="dk1"/>
                </a:solidFill>
                <a:latin typeface="Inter"/>
                <a:ea typeface="Inter"/>
                <a:cs typeface="Inter"/>
                <a:sym typeface="Inter"/>
              </a:rPr>
              <a:t>One local event/meeting/webinar </a:t>
            </a:r>
            <a:endParaRPr sz="1700">
              <a:solidFill>
                <a:schemeClr val="dk1"/>
              </a:solidFill>
            </a:endParaRPr>
          </a:p>
          <a:p>
            <a:pPr indent="0" lvl="0" marL="457200" rtl="0" algn="l">
              <a:spcBef>
                <a:spcPts val="600"/>
              </a:spcBef>
              <a:spcAft>
                <a:spcPts val="600"/>
              </a:spcAft>
              <a:buNone/>
            </a:pPr>
            <a:r>
              <a:t/>
            </a:r>
            <a:endParaRPr sz="1700">
              <a:solidFill>
                <a:schemeClr val="dk1"/>
              </a:solidFill>
            </a:endParaRPr>
          </a:p>
        </p:txBody>
      </p:sp>
      <p:sp>
        <p:nvSpPr>
          <p:cNvPr id="210" name="Google Shape;210;p24"/>
          <p:cNvSpPr txBox="1"/>
          <p:nvPr/>
        </p:nvSpPr>
        <p:spPr>
          <a:xfrm>
            <a:off x="1330950" y="5545313"/>
            <a:ext cx="1576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accent3"/>
                </a:solidFill>
              </a:rPr>
              <a:t>Win-Win Cooperation </a:t>
            </a:r>
            <a:endParaRPr b="1">
              <a:solidFill>
                <a:schemeClr val="accent3"/>
              </a:solidFill>
            </a:endParaRPr>
          </a:p>
          <a:p>
            <a:pPr indent="0" lvl="0" marL="0" rtl="0" algn="l">
              <a:spcBef>
                <a:spcPts val="0"/>
              </a:spcBef>
              <a:spcAft>
                <a:spcPts val="0"/>
              </a:spcAft>
              <a:buNone/>
            </a:pPr>
            <a:r>
              <a:rPr b="1" lang="en-GB">
                <a:solidFill>
                  <a:schemeClr val="accent3"/>
                </a:solidFill>
              </a:rPr>
              <a:t>model</a:t>
            </a:r>
            <a:endParaRPr/>
          </a:p>
        </p:txBody>
      </p:sp>
      <p:sp>
        <p:nvSpPr>
          <p:cNvPr id="211" name="Google Shape;211;p24"/>
          <p:cNvSpPr txBox="1"/>
          <p:nvPr/>
        </p:nvSpPr>
        <p:spPr>
          <a:xfrm>
            <a:off x="3132450" y="5160200"/>
            <a:ext cx="6858000" cy="13392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323850" lvl="0" marL="457200" marR="0" rtl="0" algn="l">
              <a:lnSpc>
                <a:spcPct val="100000"/>
              </a:lnSpc>
              <a:spcBef>
                <a:spcPts val="500"/>
              </a:spcBef>
              <a:spcAft>
                <a:spcPts val="0"/>
              </a:spcAft>
              <a:buClr>
                <a:schemeClr val="accent1"/>
              </a:buClr>
              <a:buSzPts val="1500"/>
              <a:buChar char="■"/>
            </a:pPr>
            <a:r>
              <a:rPr b="1" lang="en-GB" sz="1500">
                <a:solidFill>
                  <a:schemeClr val="dk1"/>
                </a:solidFill>
              </a:rPr>
              <a:t>Communication Kit </a:t>
            </a:r>
            <a:endParaRPr b="1" sz="1500">
              <a:solidFill>
                <a:schemeClr val="dk1"/>
              </a:solidFill>
            </a:endParaRPr>
          </a:p>
          <a:p>
            <a:pPr indent="-323850" lvl="0" marL="457200" marR="0" rtl="0" algn="l">
              <a:lnSpc>
                <a:spcPct val="100000"/>
              </a:lnSpc>
              <a:spcBef>
                <a:spcPts val="0"/>
              </a:spcBef>
              <a:spcAft>
                <a:spcPts val="0"/>
              </a:spcAft>
              <a:buClr>
                <a:schemeClr val="accent1"/>
              </a:buClr>
              <a:buSzPts val="1500"/>
              <a:buChar char="■"/>
            </a:pPr>
            <a:r>
              <a:rPr b="1" lang="en-GB" sz="1500">
                <a:solidFill>
                  <a:schemeClr val="dk1"/>
                </a:solidFill>
              </a:rPr>
              <a:t>Visibility in i4Trust channels</a:t>
            </a:r>
            <a:r>
              <a:rPr lang="en-GB" sz="1500">
                <a:solidFill>
                  <a:schemeClr val="dk1"/>
                </a:solidFill>
              </a:rPr>
              <a:t> (logo, links)</a:t>
            </a:r>
            <a:endParaRPr sz="1500">
              <a:solidFill>
                <a:schemeClr val="dk1"/>
              </a:solidFill>
            </a:endParaRPr>
          </a:p>
          <a:p>
            <a:pPr indent="-323850" lvl="0" marL="457200" marR="0" rtl="0" algn="l">
              <a:lnSpc>
                <a:spcPct val="100000"/>
              </a:lnSpc>
              <a:spcBef>
                <a:spcPts val="0"/>
              </a:spcBef>
              <a:spcAft>
                <a:spcPts val="0"/>
              </a:spcAft>
              <a:buClr>
                <a:schemeClr val="accent1"/>
              </a:buClr>
              <a:buSzPts val="1500"/>
              <a:buChar char="■"/>
            </a:pPr>
            <a:r>
              <a:rPr b="1" lang="en-GB" sz="1500">
                <a:solidFill>
                  <a:schemeClr val="dk1"/>
                </a:solidFill>
              </a:rPr>
              <a:t>Exclusivity </a:t>
            </a:r>
            <a:r>
              <a:rPr lang="en-GB" sz="1500">
                <a:solidFill>
                  <a:schemeClr val="dk1"/>
                </a:solidFill>
              </a:rPr>
              <a:t>(in community activities)</a:t>
            </a:r>
            <a:endParaRPr sz="1500">
              <a:solidFill>
                <a:schemeClr val="dk1"/>
              </a:solidFill>
            </a:endParaRPr>
          </a:p>
          <a:p>
            <a:pPr indent="-323850" lvl="0" marL="457200" marR="0" rtl="0" algn="l">
              <a:lnSpc>
                <a:spcPct val="100000"/>
              </a:lnSpc>
              <a:spcBef>
                <a:spcPts val="0"/>
              </a:spcBef>
              <a:spcAft>
                <a:spcPts val="0"/>
              </a:spcAft>
              <a:buClr>
                <a:schemeClr val="accent1"/>
              </a:buClr>
              <a:buSzPts val="1500"/>
              <a:buChar char="■"/>
            </a:pPr>
            <a:r>
              <a:rPr b="1" lang="en-GB" sz="1500">
                <a:solidFill>
                  <a:schemeClr val="dk1"/>
                </a:solidFill>
              </a:rPr>
              <a:t>30K </a:t>
            </a:r>
            <a:r>
              <a:rPr b="1" lang="en-GB" sz="1500">
                <a:solidFill>
                  <a:schemeClr val="dk1"/>
                </a:solidFill>
              </a:rPr>
              <a:t>available</a:t>
            </a:r>
            <a:r>
              <a:rPr b="1" lang="en-GB" sz="1500">
                <a:solidFill>
                  <a:schemeClr val="dk1"/>
                </a:solidFill>
              </a:rPr>
              <a:t> </a:t>
            </a:r>
            <a:r>
              <a:rPr lang="en-GB" sz="1500">
                <a:solidFill>
                  <a:schemeClr val="dk1"/>
                </a:solidFill>
              </a:rPr>
              <a:t> (15K  in 2021 and 15K in 2022) for </a:t>
            </a:r>
            <a:r>
              <a:rPr lang="en-GB" sz="1500">
                <a:solidFill>
                  <a:schemeClr val="dk1"/>
                </a:solidFill>
              </a:rPr>
              <a:t>activities decided and/ or proposed by Ambassadors wit the approval of i4Trust consortium </a:t>
            </a:r>
            <a:endParaRPr sz="1500">
              <a:solidFill>
                <a:schemeClr val="dk1"/>
              </a:solidFill>
            </a:endParaRPr>
          </a:p>
        </p:txBody>
      </p:sp>
      <p:sp>
        <p:nvSpPr>
          <p:cNvPr id="212" name="Google Shape;212;p24"/>
          <p:cNvSpPr txBox="1"/>
          <p:nvPr/>
        </p:nvSpPr>
        <p:spPr>
          <a:xfrm>
            <a:off x="1178550" y="1252950"/>
            <a:ext cx="7806000" cy="554100"/>
          </a:xfrm>
          <a:prstGeom prst="rect">
            <a:avLst/>
          </a:prstGeom>
          <a:noFill/>
          <a:ln>
            <a:noFill/>
          </a:ln>
        </p:spPr>
        <p:txBody>
          <a:bodyPr anchorCtr="0" anchor="t" bIns="91425" lIns="91425" spcFirstLastPara="1" rIns="91425" wrap="square" tIns="91425">
            <a:spAutoFit/>
          </a:bodyPr>
          <a:lstStyle/>
          <a:p>
            <a:pPr indent="0" lvl="0" marL="457200" rtl="0" algn="l">
              <a:spcBef>
                <a:spcPts val="600"/>
              </a:spcBef>
              <a:spcAft>
                <a:spcPts val="600"/>
              </a:spcAft>
              <a:buNone/>
            </a:pPr>
            <a:r>
              <a:rPr b="1" lang="en-GB" sz="2400">
                <a:solidFill>
                  <a:schemeClr val="dk1"/>
                </a:solidFill>
              </a:rPr>
              <a:t>What kind of Activities Ambassadors can do?</a:t>
            </a:r>
            <a:endParaRPr b="1" sz="2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D5758"/>
      </a:dk2>
      <a:lt2>
        <a:srgbClr val="7A858C"/>
      </a:lt2>
      <a:accent1>
        <a:srgbClr val="1DE9B6"/>
      </a:accent1>
      <a:accent2>
        <a:srgbClr val="E040FB"/>
      </a:accent2>
      <a:accent3>
        <a:srgbClr val="FFD600"/>
      </a:accent3>
      <a:accent4>
        <a:srgbClr val="3250FF"/>
      </a:accent4>
      <a:accent5>
        <a:srgbClr val="FF1946"/>
      </a:accent5>
      <a:accent6>
        <a:srgbClr val="F5F5F5"/>
      </a:accent6>
      <a:hlink>
        <a:srgbClr val="325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