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62" r:id="rId2"/>
  </p:sldMasterIdLst>
  <p:sldIdLst>
    <p:sldId id="256" r:id="rId3"/>
    <p:sldId id="269" r:id="rId4"/>
    <p:sldId id="272" r:id="rId5"/>
    <p:sldId id="273" r:id="rId6"/>
    <p:sldId id="257" r:id="rId7"/>
    <p:sldId id="258" r:id="rId8"/>
    <p:sldId id="265" r:id="rId9"/>
    <p:sldId id="260" r:id="rId10"/>
    <p:sldId id="261" r:id="rId11"/>
    <p:sldId id="268" r:id="rId12"/>
    <p:sldId id="266" r:id="rId13"/>
    <p:sldId id="267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61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41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776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252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263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48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613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908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351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39109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3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940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92261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324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4031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43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48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9094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3350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7776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00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86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02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31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27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76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6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53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327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3C854A4-2F10-43EA-B6C9-81A29466762F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6F5DFB-316B-4B68-804C-322AB5EE19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4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ysska/AISD_Buddyslab2-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36A07-EAE6-36B0-3ACA-EE2538796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управления памятью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Buddy </a:t>
            </a:r>
            <a:r>
              <a:rPr lang="en-US" dirty="0" err="1"/>
              <a:t>system+SLAB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7F7E22-2F42-5AB6-3027-391B56512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124" y="4583761"/>
            <a:ext cx="9682006" cy="1417544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 Б9121-09.03.03пикд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Сайфутдинова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Илюза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Агзамовна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153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49A28-0E81-25AC-F646-C910371E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Кеширующий </a:t>
            </a:r>
            <a:r>
              <a:rPr lang="ru-RU" dirty="0" err="1"/>
              <a:t>аллокатор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815956-2DD5-3E3F-663C-AB6C81F2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61207"/>
            <a:ext cx="9601200" cy="1380478"/>
          </a:xfrm>
        </p:spPr>
        <p:txBody>
          <a:bodyPr/>
          <a:lstStyle/>
          <a:p>
            <a:r>
              <a:rPr lang="ru-RU" dirty="0"/>
              <a:t>Кеширующий </a:t>
            </a:r>
            <a:r>
              <a:rPr lang="ru-RU" dirty="0" err="1"/>
              <a:t>аллокатор</a:t>
            </a:r>
            <a:r>
              <a:rPr lang="ru-RU" dirty="0"/>
              <a:t> имеет ряд достоинств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Фиксированный размер блоков позволяет бороться с фрагментацией</a:t>
            </a:r>
          </a:p>
          <a:p>
            <a:pPr lvl="1"/>
            <a:r>
              <a:rPr lang="ru-RU" dirty="0" err="1"/>
              <a:t>аллокация</a:t>
            </a:r>
            <a:r>
              <a:rPr lang="ru-RU" dirty="0"/>
              <a:t>/освобождение могут работать за </a:t>
            </a:r>
            <a:r>
              <a:rPr lang="en-US" dirty="0"/>
              <a:t>O(1)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6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FE00E-C1F9-4703-4F07-ED4C355D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Slab allocator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575512-B6DC-2B2D-4517-A9ED9DA5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pPr marL="0" indent="0" algn="l">
              <a:buNone/>
            </a:pP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Кэш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кэш представляет собой небольшой объём очень быстрой памяти. Здесь мы используем кэш как память для 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хранения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</a:rPr>
              <a:t>объектов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Каждый кэш способен хранить только один тип объектов.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335041-C494-D9F7-0E3C-09D67D309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43483"/>
            <a:ext cx="6085714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0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FF98F-1643-69AF-A724-AE653569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Slab allocator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3DCBF-73C0-4952-0942-F58048B2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/>
          </a:bodyPr>
          <a:lstStyle/>
          <a:p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Slab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slab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представляет собой непрерывный участок памяти, обычно составленный из нескольких физических смежных страниц. Кэш состоит из одного или более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slab’ов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Slab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может находиться в одном из следующих состояний:</a:t>
            </a:r>
          </a:p>
          <a:p>
            <a:pPr algn="l">
              <a:buFont typeface="+mj-lt"/>
              <a:buAutoNum type="arabicPeriod"/>
            </a:pPr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пустой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все объекты в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slab’e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помечены как свободные</a:t>
            </a:r>
          </a:p>
          <a:p>
            <a:pPr algn="l">
              <a:buFont typeface="+mj-lt"/>
              <a:buAutoNum type="arabicPeriod"/>
            </a:pPr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частично занятый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slab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содержит как используемые, так и пустые объекты</a:t>
            </a:r>
          </a:p>
          <a:p>
            <a:pPr algn="l">
              <a:buFont typeface="+mj-lt"/>
              <a:buAutoNum type="arabicPeriod"/>
            </a:pPr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заполненный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все объекты в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slab’е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помечены как используемые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37C96B-B8D2-B259-A577-8B5CE70F9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686301"/>
            <a:ext cx="3771694" cy="177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4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05A36-4406-177F-4BCC-3D388B7C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93659" cy="1485900"/>
          </a:xfrm>
        </p:spPr>
        <p:txBody>
          <a:bodyPr/>
          <a:lstStyle/>
          <a:p>
            <a:r>
              <a:rPr lang="ru-RU" dirty="0"/>
              <a:t>Сравнение со стандартным </a:t>
            </a:r>
            <a:r>
              <a:rPr lang="ru-RU" dirty="0" err="1"/>
              <a:t>аллокатором</a:t>
            </a:r>
            <a:r>
              <a:rPr lang="ru-RU" dirty="0"/>
              <a:t> </a:t>
            </a:r>
            <a:r>
              <a:rPr lang="en-US" dirty="0"/>
              <a:t>malloc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2901E9-4C13-4249-DD30-B1FF093E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649A9B-E7CC-CC0E-3993-7CB20A77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77" y="1970288"/>
            <a:ext cx="6073845" cy="46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29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72D5C-9864-25C7-CBF0-3FB0900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D7CD5B-8400-1736-BBC6-8F81F1392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7678"/>
            <a:ext cx="9601200" cy="40297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работе представлено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Реализация алгоритма на </a:t>
            </a:r>
            <a:r>
              <a:rPr lang="en-US" dirty="0" err="1"/>
              <a:t>c++</a:t>
            </a:r>
            <a:endParaRPr lang="ru-RU" dirty="0"/>
          </a:p>
          <a:p>
            <a:pPr lvl="1"/>
            <a:r>
              <a:rPr lang="ru-RU" dirty="0"/>
              <a:t>Отчёт</a:t>
            </a:r>
          </a:p>
          <a:p>
            <a:pPr lvl="1"/>
            <a:r>
              <a:rPr lang="ru-RU" dirty="0"/>
              <a:t>Презентация</a:t>
            </a:r>
            <a:endParaRPr lang="en-US" dirty="0"/>
          </a:p>
          <a:p>
            <a:pPr lvl="1"/>
            <a:r>
              <a:rPr lang="ru-RU" dirty="0"/>
              <a:t>Тестирование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На время</a:t>
            </a:r>
          </a:p>
          <a:p>
            <a:pPr lvl="2"/>
            <a:r>
              <a:rPr lang="ru-RU" dirty="0"/>
              <a:t>На корректность</a:t>
            </a:r>
          </a:p>
          <a:p>
            <a:pPr lvl="2"/>
            <a:endParaRPr lang="ru-RU" dirty="0"/>
          </a:p>
          <a:p>
            <a:pPr marL="0" indent="0">
              <a:buNone/>
            </a:pPr>
            <a:r>
              <a:rPr lang="ru-RU" dirty="0"/>
              <a:t>Репозиторий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https://github.com/Kysska/AISD_Buddyslab2-</a:t>
            </a:r>
            <a:endParaRPr lang="en-US" dirty="0"/>
          </a:p>
          <a:p>
            <a:pPr marL="530352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03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E9494-A4CE-A611-1641-295A1470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и освобождение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50EBC-4EA8-CC72-646B-3A78FE45E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5559"/>
            <a:ext cx="9601200" cy="1673441"/>
          </a:xfrm>
        </p:spPr>
        <p:txBody>
          <a:bodyPr/>
          <a:lstStyle/>
          <a:p>
            <a:r>
              <a:rPr lang="ru-RU" dirty="0"/>
              <a:t>Рассмотрим простейшую постановку задачи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Есть непрерывный участок логической памяти</a:t>
            </a:r>
          </a:p>
          <a:p>
            <a:pPr lvl="1"/>
            <a:r>
              <a:rPr lang="ru-RU" dirty="0"/>
              <a:t>Функция </a:t>
            </a:r>
            <a:r>
              <a:rPr lang="ru-RU" dirty="0" err="1"/>
              <a:t>аллокации</a:t>
            </a:r>
            <a:r>
              <a:rPr lang="en-US" dirty="0"/>
              <a:t>: void *</a:t>
            </a:r>
            <a:r>
              <a:rPr lang="en-US" dirty="0" err="1"/>
              <a:t>alloc</a:t>
            </a:r>
            <a:r>
              <a:rPr lang="en-US" dirty="0"/>
              <a:t>(int size);</a:t>
            </a:r>
          </a:p>
          <a:p>
            <a:pPr lvl="1"/>
            <a:r>
              <a:rPr lang="ru-RU" dirty="0"/>
              <a:t>Функция освобождения</a:t>
            </a:r>
            <a:r>
              <a:rPr lang="en-US" dirty="0"/>
              <a:t>: void free(void *free)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C2500-0862-1F2E-F58F-22AB993E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16" y="3770791"/>
            <a:ext cx="5015884" cy="21561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58E195-975E-4012-CE96-296A5B46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163" y="3770791"/>
            <a:ext cx="5015884" cy="2156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71832-A34D-9B4D-37BB-E2B317075094}"/>
              </a:ext>
            </a:extLst>
          </p:cNvPr>
          <p:cNvSpPr txBox="1"/>
          <p:nvPr/>
        </p:nvSpPr>
        <p:spPr>
          <a:xfrm>
            <a:off x="1085295" y="5987534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/>
              <a:t>Выделение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749EC-9EA4-E0DC-D6F4-619BD31E5E61}"/>
              </a:ext>
            </a:extLst>
          </p:cNvPr>
          <p:cNvSpPr txBox="1"/>
          <p:nvPr/>
        </p:nvSpPr>
        <p:spPr>
          <a:xfrm>
            <a:off x="6331998" y="5984432"/>
            <a:ext cx="117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/>
              <a:t>Освобождение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01077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A87A9-04F0-08A4-FC8B-6EE2C32F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фрагментации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227C57-8ED1-92C1-EB58-106515F82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381498"/>
            <a:ext cx="9601200" cy="971737"/>
          </a:xfrm>
        </p:spPr>
        <p:txBody>
          <a:bodyPr/>
          <a:lstStyle/>
          <a:p>
            <a:r>
              <a:rPr lang="ru-RU" dirty="0"/>
              <a:t>Несмотря на то, что имеется достаточное количество места в памяти, разместить ни одну из программ не удаётся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084FC0-EA21-BE05-3E9D-583C3F05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24" y="1643959"/>
            <a:ext cx="8028571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5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F7114-3DBA-31B3-51EA-7553C1AF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 с фрагментацией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838595-DDE7-C9E8-D878-C168C7CB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избежать?</a:t>
            </a:r>
          </a:p>
          <a:p>
            <a:pPr lvl="1"/>
            <a:r>
              <a:rPr lang="ru-RU" dirty="0"/>
              <a:t>Искать смежные блоки проходом по списку (</a:t>
            </a:r>
            <a:r>
              <a:rPr lang="en-US" dirty="0"/>
              <a:t>O(n)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Поддерживать список упорядоченным(</a:t>
            </a:r>
            <a:r>
              <a:rPr lang="en-US" dirty="0"/>
              <a:t>O(n))</a:t>
            </a:r>
          </a:p>
          <a:p>
            <a:pPr lvl="1"/>
            <a:r>
              <a:rPr lang="ru-RU" dirty="0"/>
              <a:t>Использовать упорядоченную структуру вместо списка(</a:t>
            </a: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))</a:t>
            </a:r>
          </a:p>
          <a:p>
            <a:pPr lvl="1"/>
            <a:r>
              <a:rPr lang="ru-RU" dirty="0"/>
              <a:t>Использовать граничные маркеры(</a:t>
            </a:r>
            <a:r>
              <a:rPr lang="en-US" dirty="0"/>
              <a:t>O</a:t>
            </a:r>
            <a:r>
              <a:rPr lang="ru-RU" dirty="0"/>
              <a:t>(1))</a:t>
            </a:r>
          </a:p>
        </p:txBody>
      </p:sp>
    </p:spTree>
    <p:extLst>
      <p:ext uri="{BB962C8B-B14F-4D97-AF65-F5344CB8AC3E}">
        <p14:creationId xmlns:p14="http://schemas.microsoft.com/office/powerpoint/2010/main" val="40966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0EE28-0B6E-CC69-3965-88F6030D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950"/>
            <a:ext cx="9601200" cy="1485900"/>
          </a:xfrm>
        </p:spPr>
        <p:txBody>
          <a:bodyPr/>
          <a:lstStyle/>
          <a:p>
            <a:r>
              <a:rPr lang="en-US" dirty="0"/>
              <a:t>Buddy allocator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93FBA9-C6FD-4054-30DF-9442E889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Основные свойства</a:t>
            </a:r>
            <a:r>
              <a:rPr lang="en-US" dirty="0"/>
              <a:t>:</a:t>
            </a:r>
            <a:endParaRPr lang="ru-RU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все выделяемые блоки имеют размер в степень двойки, 4, 8, 16, 32, … байт;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размер изначального единого свободного блока (при старте программы) тоже равен степени 2;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свободные блоки одного размера объединены в двунаправленный список;</a:t>
            </a:r>
          </a:p>
        </p:txBody>
      </p:sp>
    </p:spTree>
    <p:extLst>
      <p:ext uri="{BB962C8B-B14F-4D97-AF65-F5344CB8AC3E}">
        <p14:creationId xmlns:p14="http://schemas.microsoft.com/office/powerpoint/2010/main" val="127839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D7235-CEF1-3EAB-7A5A-BDDE6A6E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1815"/>
            <a:ext cx="6147166" cy="880740"/>
          </a:xfrm>
        </p:spPr>
        <p:txBody>
          <a:bodyPr/>
          <a:lstStyle/>
          <a:p>
            <a:r>
              <a:rPr lang="en-US" dirty="0"/>
              <a:t>Buddy allocator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96D47-9FD3-2B07-C51C-41D2D144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9704"/>
            <a:ext cx="5739414" cy="470299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когда требуется выделить блок размера 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находим минимальную степень 2 больше S;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проверяем наличие свободных страниц такого размера, отдаём если есть;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если нет, находим минимальный блок большего размера и рекурсивно разделяем его до нужного размера. Получившиеся блоки пополняют списки свободных блоков.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15FA4B-E143-BA0A-426F-06152E91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739" y="1322010"/>
            <a:ext cx="4268865" cy="421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25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864F1-C35B-B9D9-FEF5-69008823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30693"/>
            <a:ext cx="9601200" cy="1485900"/>
          </a:xfrm>
        </p:spPr>
        <p:txBody>
          <a:bodyPr/>
          <a:lstStyle/>
          <a:p>
            <a:r>
              <a:rPr lang="en-US" dirty="0"/>
              <a:t>Buddy allocator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E3F14-14C2-6C0A-729D-C01383DD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при освобождении блока: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находим размер блока;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проверяем, свободен ли второй блок (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buddy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) и если свободен, объединяем их и рекурсивно проверяем вышестоящий (уже объединённый) блок.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Размер соседнего блока (двойника,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buddy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) всегда равен размеру освобождаемого. Причем сосед только один (слева или справа, согласно алгоритму выделения), его адрес легко установить из значения указателя текущего блока и его размера.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29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C9BC4-CF2F-F1F8-299B-909C7438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Slab allocator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D001D-25F2-FD0B-E0FC-39A4D2031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30544"/>
            <a:ext cx="10329169" cy="2658707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Основой этого алгоритма является сохранение выделенной памяти, содержащей объект определённого типа, и повторное использование этой памяти при следующем выделении для объекта того же типа.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Объекты ядра делятся на группы-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кеши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кэш делится на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slab(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один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slab-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одна или несколько последовательных страниц), которые содержат объекты. При создании пытаемся достать объект из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slab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. При удалении объект в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slab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помечается как свободный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88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0EBBA-E86B-FC41-D80A-6BED15FC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430D69-1762-8CB2-4B49-A468578EBF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273" y="685800"/>
            <a:ext cx="7286183" cy="547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721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3626</TotalTime>
  <Words>518</Words>
  <Application>Microsoft Office PowerPoint</Application>
  <PresentationFormat>Широкоэкранный</PresentationFormat>
  <Paragraphs>59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Calisto MT</vt:lpstr>
      <vt:lpstr>Franklin Gothic Book</vt:lpstr>
      <vt:lpstr>Wingdings 2</vt:lpstr>
      <vt:lpstr>1_Сланец</vt:lpstr>
      <vt:lpstr>Уголки</vt:lpstr>
      <vt:lpstr>Алгоритм управления памятью: Buddy system+SLAB</vt:lpstr>
      <vt:lpstr>Выделение и освобождение памяти</vt:lpstr>
      <vt:lpstr>Проблема фрагментации</vt:lpstr>
      <vt:lpstr>Решение проблемы с фрагментацией</vt:lpstr>
      <vt:lpstr>Buddy allocator</vt:lpstr>
      <vt:lpstr>Buddy allocator</vt:lpstr>
      <vt:lpstr>Buddy allocator</vt:lpstr>
      <vt:lpstr>Slab allocator</vt:lpstr>
      <vt:lpstr>Презентация PowerPoint</vt:lpstr>
      <vt:lpstr>Кеширующий аллокатор</vt:lpstr>
      <vt:lpstr>Slab allocator</vt:lpstr>
      <vt:lpstr>Slab allocator</vt:lpstr>
      <vt:lpstr>Сравнение со стандартным аллокатором malloc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Buddy system+SLAB</dc:title>
  <dc:creator>Kysska_</dc:creator>
  <cp:lastModifiedBy>Kysska_</cp:lastModifiedBy>
  <cp:revision>4</cp:revision>
  <dcterms:created xsi:type="dcterms:W3CDTF">2022-12-16T15:20:01Z</dcterms:created>
  <dcterms:modified xsi:type="dcterms:W3CDTF">2023-02-05T10:41:06Z</dcterms:modified>
</cp:coreProperties>
</file>