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C1E33E8-0BF5-4DE3-B564-E97B79489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53732D2-9A9F-484D-A6EB-3D4AA92D8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7B99770-B0C9-465B-A3F9-B617FC21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243C-6825-45A6-88D1-2DD68065D453}" type="datetimeFigureOut">
              <a:rPr lang="nb-NO" smtClean="0"/>
              <a:t>07.11.2022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57E0591-CA43-49A0-BC12-AA3691A47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F9984AF-917F-4D27-A8B7-7F1CB23B8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08F09-BB2A-42D2-A295-3DE5381D7F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058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53058B6-6251-473B-888E-1F4D55FFF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C263D104-B77E-4F2E-AD6B-CB2B7AE4E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EB36B12-8ED4-4A8F-86FF-4E9BF4F29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243C-6825-45A6-88D1-2DD68065D453}" type="datetimeFigureOut">
              <a:rPr lang="nb-NO" smtClean="0"/>
              <a:t>07.11.2022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35D8F52-C539-408E-AC11-D5184E58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B44D4CE-3C07-4D31-960A-2C8763F9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08F09-BB2A-42D2-A295-3DE5381D7F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3264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157B8C09-DB0E-4C6C-AAD0-4DEF632B4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948F9DF1-148C-4326-9B92-8AF386C35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4234E75-A79E-4441-A585-CF309244D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243C-6825-45A6-88D1-2DD68065D453}" type="datetimeFigureOut">
              <a:rPr lang="nb-NO" smtClean="0"/>
              <a:t>07.11.2022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294A7AB-8B09-4AB7-9B5D-CD6DC036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7965F80-FDB6-4898-978F-98A6F621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08F09-BB2A-42D2-A295-3DE5381D7F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898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94EE435-85F6-499B-BB3F-EE1AD2FB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CD9BD73-0216-4FDB-BD5F-907AAE867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4B968E1-3BCD-4975-B1F8-475D76ADC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243C-6825-45A6-88D1-2DD68065D453}" type="datetimeFigureOut">
              <a:rPr lang="nb-NO" smtClean="0"/>
              <a:t>07.11.2022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046373D-6F81-4876-B023-425894D96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B544A3D-90D4-4E13-B9A1-468B1C2FF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08F09-BB2A-42D2-A295-3DE5381D7F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873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A54C854-504F-4932-837F-764C9C73C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26E5EE3-78CC-4E52-8710-111E958C9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F965A47-0A17-42B2-AC23-CDD4DC53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243C-6825-45A6-88D1-2DD68065D453}" type="datetimeFigureOut">
              <a:rPr lang="nb-NO" smtClean="0"/>
              <a:t>07.11.2022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FF2A633-2B1E-4D29-99B1-9CD97B613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625DC80-759D-4F21-8C1C-C7036AFB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08F09-BB2A-42D2-A295-3DE5381D7F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4456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31BD869-105F-4B1D-B30F-BAFE3E35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CC6868B-42FB-4E28-873C-13FDB9EC3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314B25E-21BB-4E61-B451-07F33E5D9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6E6F575-B8E4-4A9C-9CC6-17C9CB6F9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243C-6825-45A6-88D1-2DD68065D453}" type="datetimeFigureOut">
              <a:rPr lang="nb-NO" smtClean="0"/>
              <a:t>07.11.2022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BAAB57E-D706-4DAD-8465-8EDA5AAD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70AF315-BF60-4FAC-BBB6-951726B0A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08F09-BB2A-42D2-A295-3DE5381D7F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102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06B0AEC-E126-4061-B96D-1F7249236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5A16C90-35B3-4E22-8A79-CAA03084E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316A769-9E00-4E5D-9618-8702793E3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A1F03F49-BB12-40AF-AB51-473592288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DD767935-A7C6-43B2-B4D4-9DE7CED46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1AFBF859-68EC-43FA-8261-775246658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243C-6825-45A6-88D1-2DD68065D453}" type="datetimeFigureOut">
              <a:rPr lang="nb-NO" smtClean="0"/>
              <a:t>07.11.2022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03E041D7-3A71-4AFB-A5B8-DB8A5EAD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7DF308CB-9956-409E-B5CD-7E25A205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08F09-BB2A-42D2-A295-3DE5381D7F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2081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00C46A8-AF8A-4437-B2E8-4FAA5819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9D3FD30A-A243-4394-B997-84C459B1D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243C-6825-45A6-88D1-2DD68065D453}" type="datetimeFigureOut">
              <a:rPr lang="nb-NO" smtClean="0"/>
              <a:t>07.11.2022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9D3B9DB9-67B7-47E5-B9AC-189B57BC2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F072CD4F-F260-4625-9851-2EE8B8C19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08F09-BB2A-42D2-A295-3DE5381D7F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59591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A5B8307E-897A-42D9-8E27-CB243442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243C-6825-45A6-88D1-2DD68065D453}" type="datetimeFigureOut">
              <a:rPr lang="nb-NO" smtClean="0"/>
              <a:t>07.11.2022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519AC502-686F-474A-8390-08DEA2ED6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2B45598A-1E29-4104-97CC-5D30434F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08F09-BB2A-42D2-A295-3DE5381D7F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0063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211BF40-9940-481A-B86A-2ED2EADF0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4EFAB25-5A44-479A-912F-1A8AC302F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77552342-8944-45DE-9FB2-02A5A22B2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8323063-56FE-44A3-871A-94232A37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243C-6825-45A6-88D1-2DD68065D453}" type="datetimeFigureOut">
              <a:rPr lang="nb-NO" smtClean="0"/>
              <a:t>07.11.2022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6E70A6B-5F64-4F24-AFC0-4F786672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CE42FB5-9026-4BEA-95E9-21E89E9AE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08F09-BB2A-42D2-A295-3DE5381D7F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155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B9F3A51-6535-4BA9-9825-1C0220424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3917C9EA-F739-4C8D-9162-BC2197507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10F0BD86-718A-4A98-A08B-F8AC9F349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2DBC1BF-4D37-45D7-B47D-CC82A2D9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243C-6825-45A6-88D1-2DD68065D453}" type="datetimeFigureOut">
              <a:rPr lang="nb-NO" smtClean="0"/>
              <a:t>07.11.2022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9EE4373-4243-41E6-8EEE-F6AFEEB1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2BE0CBC-6EE0-4093-B859-7C136EA8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08F09-BB2A-42D2-A295-3DE5381D7F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000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1EBCA979-E88F-45DB-8156-2410FBF42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F731FF0-E6D5-481B-BE53-F30E89179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671BB83-C12E-45EC-83E7-5EED9A595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9243C-6825-45A6-88D1-2DD68065D453}" type="datetimeFigureOut">
              <a:rPr lang="nb-NO" smtClean="0"/>
              <a:t>07.11.2022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F15CEAF-920A-41F4-AF6B-AFB94D6AB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3FBE483-AE14-4DA0-9127-87B9CD8E2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08F09-BB2A-42D2-A295-3DE5381D7F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485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ktangel: avrundede hjørner 21">
            <a:extLst>
              <a:ext uri="{FF2B5EF4-FFF2-40B4-BE49-F238E27FC236}">
                <a16:creationId xmlns:a16="http://schemas.microsoft.com/office/drawing/2014/main" id="{33766132-F154-47E0-8C6A-D21635032A60}"/>
              </a:ext>
            </a:extLst>
          </p:cNvPr>
          <p:cNvSpPr/>
          <p:nvPr/>
        </p:nvSpPr>
        <p:spPr>
          <a:xfrm>
            <a:off x="319586" y="279933"/>
            <a:ext cx="11449880" cy="84959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 3</a:t>
            </a:r>
          </a:p>
          <a:p>
            <a:pPr algn="ctr"/>
            <a:r>
              <a:rPr lang="nb-NO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 for beregning av prissatte effekter</a:t>
            </a:r>
          </a:p>
        </p:txBody>
      </p:sp>
      <p:pic>
        <p:nvPicPr>
          <p:cNvPr id="21" name="Bilde 20">
            <a:extLst>
              <a:ext uri="{FF2B5EF4-FFF2-40B4-BE49-F238E27FC236}">
                <a16:creationId xmlns:a16="http://schemas.microsoft.com/office/drawing/2014/main" id="{A3BA605A-A934-44A8-BD10-13098DDD9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168" y="462520"/>
            <a:ext cx="662554" cy="479669"/>
          </a:xfrm>
          <a:prstGeom prst="rect">
            <a:avLst/>
          </a:prstGeom>
        </p:spPr>
      </p:pic>
      <p:sp>
        <p:nvSpPr>
          <p:cNvPr id="24" name="Avrundet rektangel 4">
            <a:extLst>
              <a:ext uri="{FF2B5EF4-FFF2-40B4-BE49-F238E27FC236}">
                <a16:creationId xmlns:a16="http://schemas.microsoft.com/office/drawing/2014/main" id="{39B05FD9-BF40-45E9-9A92-C0FC051D2F92}"/>
              </a:ext>
            </a:extLst>
          </p:cNvPr>
          <p:cNvSpPr/>
          <p:nvPr/>
        </p:nvSpPr>
        <p:spPr>
          <a:xfrm>
            <a:off x="319585" y="1845294"/>
            <a:ext cx="2130048" cy="96250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b="1" dirty="0">
                <a:latin typeface="Arial" panose="020B0604020202020204" pitchFamily="34" charset="0"/>
                <a:cs typeface="Arial" panose="020B0604020202020204" pitchFamily="34" charset="0"/>
              </a:rPr>
              <a:t>Leser inn strekningsspesifikk inngangsdata</a:t>
            </a:r>
          </a:p>
        </p:txBody>
      </p:sp>
      <p:sp>
        <p:nvSpPr>
          <p:cNvPr id="25" name="Avrundet rektangel 4">
            <a:extLst>
              <a:ext uri="{FF2B5EF4-FFF2-40B4-BE49-F238E27FC236}">
                <a16:creationId xmlns:a16="http://schemas.microsoft.com/office/drawing/2014/main" id="{FE3E8300-D6E2-489B-88BD-B47B2A989E79}"/>
              </a:ext>
            </a:extLst>
          </p:cNvPr>
          <p:cNvSpPr/>
          <p:nvPr/>
        </p:nvSpPr>
        <p:spPr>
          <a:xfrm>
            <a:off x="2662751" y="1845294"/>
            <a:ext cx="2139387" cy="96250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b="1" dirty="0">
                <a:latin typeface="Arial" panose="020B0604020202020204" pitchFamily="34" charset="0"/>
                <a:cs typeface="Arial" panose="020B0604020202020204" pitchFamily="34" charset="0"/>
              </a:rPr>
              <a:t>Leser inn </a:t>
            </a:r>
          </a:p>
          <a:p>
            <a:pPr algn="ctr"/>
            <a:r>
              <a:rPr lang="nb-NO" sz="1400" b="1" dirty="0">
                <a:latin typeface="Arial" panose="020B0604020202020204" pitchFamily="34" charset="0"/>
                <a:cs typeface="Arial" panose="020B0604020202020204" pitchFamily="34" charset="0"/>
              </a:rPr>
              <a:t>FRAM-spesifikk</a:t>
            </a:r>
          </a:p>
          <a:p>
            <a:pPr algn="ctr"/>
            <a:r>
              <a:rPr lang="nb-NO" sz="1400" b="1" dirty="0">
                <a:latin typeface="Arial" panose="020B0604020202020204" pitchFamily="34" charset="0"/>
                <a:cs typeface="Arial" panose="020B0604020202020204" pitchFamily="34" charset="0"/>
              </a:rPr>
              <a:t>inngangsdata</a:t>
            </a:r>
          </a:p>
        </p:txBody>
      </p:sp>
      <p:sp>
        <p:nvSpPr>
          <p:cNvPr id="26" name="Avrundet rektangel 4">
            <a:extLst>
              <a:ext uri="{FF2B5EF4-FFF2-40B4-BE49-F238E27FC236}">
                <a16:creationId xmlns:a16="http://schemas.microsoft.com/office/drawing/2014/main" id="{FF494A1F-B155-4378-9A5F-9588142FCCD9}"/>
              </a:ext>
            </a:extLst>
          </p:cNvPr>
          <p:cNvSpPr/>
          <p:nvPr/>
        </p:nvSpPr>
        <p:spPr>
          <a:xfrm>
            <a:off x="7360679" y="1841910"/>
            <a:ext cx="2130048" cy="96250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b="1" dirty="0">
                <a:latin typeface="Arial" panose="020B0604020202020204" pitchFamily="34" charset="0"/>
                <a:cs typeface="Arial" panose="020B0604020202020204" pitchFamily="34" charset="0"/>
              </a:rPr>
              <a:t>Kaller på definerte virkninger</a:t>
            </a:r>
          </a:p>
        </p:txBody>
      </p:sp>
      <p:sp>
        <p:nvSpPr>
          <p:cNvPr id="27" name="Avrundet rektangel 4">
            <a:extLst>
              <a:ext uri="{FF2B5EF4-FFF2-40B4-BE49-F238E27FC236}">
                <a16:creationId xmlns:a16="http://schemas.microsoft.com/office/drawing/2014/main" id="{9814C5AB-486B-4418-9596-01D2A5CDD1A1}"/>
              </a:ext>
            </a:extLst>
          </p:cNvPr>
          <p:cNvSpPr/>
          <p:nvPr/>
        </p:nvSpPr>
        <p:spPr>
          <a:xfrm>
            <a:off x="5021701" y="1847802"/>
            <a:ext cx="2130047" cy="96250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b="1" dirty="0">
                <a:latin typeface="Arial" panose="020B0604020202020204" pitchFamily="34" charset="0"/>
                <a:cs typeface="Arial" panose="020B0604020202020204" pitchFamily="34" charset="0"/>
              </a:rPr>
              <a:t>Spesifiserer predefinerte følsomhetsanalyser</a:t>
            </a:r>
          </a:p>
        </p:txBody>
      </p:sp>
      <p:sp>
        <p:nvSpPr>
          <p:cNvPr id="28" name="Avrundet rektangel 4">
            <a:extLst>
              <a:ext uri="{FF2B5EF4-FFF2-40B4-BE49-F238E27FC236}">
                <a16:creationId xmlns:a16="http://schemas.microsoft.com/office/drawing/2014/main" id="{093BC77C-4324-487B-B359-58995785E91F}"/>
              </a:ext>
            </a:extLst>
          </p:cNvPr>
          <p:cNvSpPr/>
          <p:nvPr/>
        </p:nvSpPr>
        <p:spPr>
          <a:xfrm>
            <a:off x="9698609" y="1845294"/>
            <a:ext cx="2070857" cy="96250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b="1" dirty="0">
                <a:latin typeface="Arial" panose="020B0604020202020204" pitchFamily="34" charset="0"/>
                <a:cs typeface="Arial" panose="020B0604020202020204" pitchFamily="34" charset="0"/>
              </a:rPr>
              <a:t>Sammenstiller og skriver output</a:t>
            </a:r>
          </a:p>
        </p:txBody>
      </p:sp>
      <p:sp>
        <p:nvSpPr>
          <p:cNvPr id="29" name="Avrundet rektangel 4">
            <a:extLst>
              <a:ext uri="{FF2B5EF4-FFF2-40B4-BE49-F238E27FC236}">
                <a16:creationId xmlns:a16="http://schemas.microsoft.com/office/drawing/2014/main" id="{C51FABB3-4573-4D35-BCAD-268A34B0B17C}"/>
              </a:ext>
            </a:extLst>
          </p:cNvPr>
          <p:cNvSpPr/>
          <p:nvPr/>
        </p:nvSpPr>
        <p:spPr>
          <a:xfrm>
            <a:off x="319586" y="3062004"/>
            <a:ext cx="2125268" cy="7988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>
                <a:latin typeface="Arial" panose="020B0604020202020204" pitchFamily="34" charset="0"/>
                <a:cs typeface="Arial" panose="020B0604020202020204" pitchFamily="34" charset="0"/>
              </a:rPr>
              <a:t>Inputbok</a:t>
            </a:r>
          </a:p>
          <a:p>
            <a:pPr algn="ctr"/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Strekningsspesifikk data på Excel-format</a:t>
            </a:r>
          </a:p>
        </p:txBody>
      </p:sp>
      <p:sp>
        <p:nvSpPr>
          <p:cNvPr id="30" name="Avrundet rektangel 4">
            <a:extLst>
              <a:ext uri="{FF2B5EF4-FFF2-40B4-BE49-F238E27FC236}">
                <a16:creationId xmlns:a16="http://schemas.microsoft.com/office/drawing/2014/main" id="{773E031F-EB43-47DC-9D11-D1C7CAA94AAD}"/>
              </a:ext>
            </a:extLst>
          </p:cNvPr>
          <p:cNvSpPr/>
          <p:nvPr/>
        </p:nvSpPr>
        <p:spPr>
          <a:xfrm>
            <a:off x="2662751" y="3062003"/>
            <a:ext cx="2139387" cy="168595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>
                <a:latin typeface="Arial" panose="020B0604020202020204" pitchFamily="34" charset="0"/>
                <a:cs typeface="Arial" panose="020B0604020202020204" pitchFamily="34" charset="0"/>
              </a:rPr>
              <a:t>FRAM-forutsetninger</a:t>
            </a:r>
          </a:p>
          <a:p>
            <a:pPr algn="ctr"/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Generelle forutsetninger og verdsettingsfaktorer på Excel-format</a:t>
            </a:r>
          </a:p>
        </p:txBody>
      </p:sp>
      <p:sp>
        <p:nvSpPr>
          <p:cNvPr id="31" name="Pil: høyre 30">
            <a:extLst>
              <a:ext uri="{FF2B5EF4-FFF2-40B4-BE49-F238E27FC236}">
                <a16:creationId xmlns:a16="http://schemas.microsoft.com/office/drawing/2014/main" id="{ABFDA618-55B8-49FF-B57A-7067597CA034}"/>
              </a:ext>
            </a:extLst>
          </p:cNvPr>
          <p:cNvSpPr/>
          <p:nvPr/>
        </p:nvSpPr>
        <p:spPr>
          <a:xfrm>
            <a:off x="319585" y="1173171"/>
            <a:ext cx="11449880" cy="593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Avrundet rektangel 4">
            <a:extLst>
              <a:ext uri="{FF2B5EF4-FFF2-40B4-BE49-F238E27FC236}">
                <a16:creationId xmlns:a16="http://schemas.microsoft.com/office/drawing/2014/main" id="{57602B55-754E-4935-B06C-3513C70321D2}"/>
              </a:ext>
            </a:extLst>
          </p:cNvPr>
          <p:cNvSpPr/>
          <p:nvPr/>
        </p:nvSpPr>
        <p:spPr>
          <a:xfrm>
            <a:off x="319585" y="3949116"/>
            <a:ext cx="2123603" cy="7988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>
                <a:latin typeface="Arial" panose="020B0604020202020204" pitchFamily="34" charset="0"/>
                <a:cs typeface="Arial" panose="020B0604020202020204" pitchFamily="34" charset="0"/>
              </a:rPr>
              <a:t>Risikoanalyser</a:t>
            </a:r>
          </a:p>
          <a:p>
            <a:pPr algn="ctr"/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Antall hendelser på </a:t>
            </a:r>
          </a:p>
          <a:p>
            <a:pPr algn="ctr"/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Excel-format</a:t>
            </a:r>
          </a:p>
        </p:txBody>
      </p:sp>
      <p:sp>
        <p:nvSpPr>
          <p:cNvPr id="33" name="Avrundet rektangel 4">
            <a:extLst>
              <a:ext uri="{FF2B5EF4-FFF2-40B4-BE49-F238E27FC236}">
                <a16:creationId xmlns:a16="http://schemas.microsoft.com/office/drawing/2014/main" id="{842CE542-F28B-4EEC-8681-87F61BF3036B}"/>
              </a:ext>
            </a:extLst>
          </p:cNvPr>
          <p:cNvSpPr/>
          <p:nvPr/>
        </p:nvSpPr>
        <p:spPr>
          <a:xfrm>
            <a:off x="7360679" y="3058619"/>
            <a:ext cx="2125269" cy="3432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>
                <a:latin typeface="Arial" panose="020B0604020202020204" pitchFamily="34" charset="0"/>
                <a:cs typeface="Arial" panose="020B0604020202020204" pitchFamily="34" charset="0"/>
              </a:rPr>
              <a:t>Risiko</a:t>
            </a:r>
          </a:p>
        </p:txBody>
      </p:sp>
      <p:sp>
        <p:nvSpPr>
          <p:cNvPr id="34" name="Avrundet rektangel 4">
            <a:extLst>
              <a:ext uri="{FF2B5EF4-FFF2-40B4-BE49-F238E27FC236}">
                <a16:creationId xmlns:a16="http://schemas.microsoft.com/office/drawing/2014/main" id="{DC2642EE-BA7D-44AC-BA0C-9FDB2C611330}"/>
              </a:ext>
            </a:extLst>
          </p:cNvPr>
          <p:cNvSpPr/>
          <p:nvPr/>
        </p:nvSpPr>
        <p:spPr>
          <a:xfrm>
            <a:off x="7359629" y="3480990"/>
            <a:ext cx="2125271" cy="3432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>
                <a:latin typeface="Arial" panose="020B0604020202020204" pitchFamily="34" charset="0"/>
                <a:cs typeface="Arial" panose="020B0604020202020204" pitchFamily="34" charset="0"/>
              </a:rPr>
              <a:t>Distanseavhengige kostnader</a:t>
            </a:r>
          </a:p>
        </p:txBody>
      </p:sp>
      <p:sp>
        <p:nvSpPr>
          <p:cNvPr id="35" name="Avrundet rektangel 4">
            <a:extLst>
              <a:ext uri="{FF2B5EF4-FFF2-40B4-BE49-F238E27FC236}">
                <a16:creationId xmlns:a16="http://schemas.microsoft.com/office/drawing/2014/main" id="{377CCA22-0E62-45BA-8F04-D93D08F370EF}"/>
              </a:ext>
            </a:extLst>
          </p:cNvPr>
          <p:cNvSpPr/>
          <p:nvPr/>
        </p:nvSpPr>
        <p:spPr>
          <a:xfrm>
            <a:off x="7360679" y="3903361"/>
            <a:ext cx="2123603" cy="3432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>
                <a:latin typeface="Arial" panose="020B0604020202020204" pitchFamily="34" charset="0"/>
                <a:cs typeface="Arial" panose="020B0604020202020204" pitchFamily="34" charset="0"/>
              </a:rPr>
              <a:t>Utslipp til luft</a:t>
            </a:r>
          </a:p>
        </p:txBody>
      </p:sp>
      <p:sp>
        <p:nvSpPr>
          <p:cNvPr id="36" name="Avrundet rektangel 4">
            <a:extLst>
              <a:ext uri="{FF2B5EF4-FFF2-40B4-BE49-F238E27FC236}">
                <a16:creationId xmlns:a16="http://schemas.microsoft.com/office/drawing/2014/main" id="{EE8A6C06-7D61-4A34-B4D1-1E0053BBEA1B}"/>
              </a:ext>
            </a:extLst>
          </p:cNvPr>
          <p:cNvSpPr/>
          <p:nvPr/>
        </p:nvSpPr>
        <p:spPr>
          <a:xfrm>
            <a:off x="7360679" y="4327546"/>
            <a:ext cx="2123603" cy="3432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>
                <a:latin typeface="Arial" panose="020B0604020202020204" pitchFamily="34" charset="0"/>
                <a:cs typeface="Arial" panose="020B0604020202020204" pitchFamily="34" charset="0"/>
              </a:rPr>
              <a:t>Tidsavhengige kostnader</a:t>
            </a:r>
          </a:p>
        </p:txBody>
      </p:sp>
      <p:sp>
        <p:nvSpPr>
          <p:cNvPr id="37" name="Avrundet rektangel 4">
            <a:extLst>
              <a:ext uri="{FF2B5EF4-FFF2-40B4-BE49-F238E27FC236}">
                <a16:creationId xmlns:a16="http://schemas.microsoft.com/office/drawing/2014/main" id="{21B04029-14D1-4747-B332-9B80B663FC8D}"/>
              </a:ext>
            </a:extLst>
          </p:cNvPr>
          <p:cNvSpPr/>
          <p:nvPr/>
        </p:nvSpPr>
        <p:spPr>
          <a:xfrm>
            <a:off x="7359629" y="4751731"/>
            <a:ext cx="2123603" cy="3432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>
                <a:latin typeface="Arial" panose="020B0604020202020204" pitchFamily="34" charset="0"/>
                <a:cs typeface="Arial" panose="020B0604020202020204" pitchFamily="34" charset="0"/>
              </a:rPr>
              <a:t>Forurensede sedimenter</a:t>
            </a:r>
          </a:p>
        </p:txBody>
      </p:sp>
      <p:sp>
        <p:nvSpPr>
          <p:cNvPr id="38" name="Avrundet rektangel 4">
            <a:extLst>
              <a:ext uri="{FF2B5EF4-FFF2-40B4-BE49-F238E27FC236}">
                <a16:creationId xmlns:a16="http://schemas.microsoft.com/office/drawing/2014/main" id="{080EF611-4509-4F55-ABD4-BE8DAF9DCD97}"/>
              </a:ext>
            </a:extLst>
          </p:cNvPr>
          <p:cNvSpPr/>
          <p:nvPr/>
        </p:nvSpPr>
        <p:spPr>
          <a:xfrm>
            <a:off x="7359629" y="5174102"/>
            <a:ext cx="2123603" cy="3432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>
                <a:latin typeface="Arial" panose="020B0604020202020204" pitchFamily="34" charset="0"/>
                <a:cs typeface="Arial" panose="020B0604020202020204" pitchFamily="34" charset="0"/>
              </a:rPr>
              <a:t>Vedlikeholdskostnader</a:t>
            </a:r>
          </a:p>
        </p:txBody>
      </p:sp>
      <p:sp>
        <p:nvSpPr>
          <p:cNvPr id="39" name="Avrundet rektangel 4">
            <a:extLst>
              <a:ext uri="{FF2B5EF4-FFF2-40B4-BE49-F238E27FC236}">
                <a16:creationId xmlns:a16="http://schemas.microsoft.com/office/drawing/2014/main" id="{F6B2ED7F-6632-4A69-83E8-6B7D40AD1784}"/>
              </a:ext>
            </a:extLst>
          </p:cNvPr>
          <p:cNvSpPr/>
          <p:nvPr/>
        </p:nvSpPr>
        <p:spPr>
          <a:xfrm>
            <a:off x="7359629" y="5596473"/>
            <a:ext cx="2123603" cy="3432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>
                <a:latin typeface="Arial" panose="020B0604020202020204" pitchFamily="34" charset="0"/>
                <a:cs typeface="Arial" panose="020B0604020202020204" pitchFamily="34" charset="0"/>
              </a:rPr>
              <a:t>Investeringskostnader</a:t>
            </a:r>
          </a:p>
        </p:txBody>
      </p:sp>
      <p:sp>
        <p:nvSpPr>
          <p:cNvPr id="40" name="Avrundet rektangel 4">
            <a:extLst>
              <a:ext uri="{FF2B5EF4-FFF2-40B4-BE49-F238E27FC236}">
                <a16:creationId xmlns:a16="http://schemas.microsoft.com/office/drawing/2014/main" id="{F163B8DB-B56C-407F-9FEE-4A7FF68B8BB2}"/>
              </a:ext>
            </a:extLst>
          </p:cNvPr>
          <p:cNvSpPr/>
          <p:nvPr/>
        </p:nvSpPr>
        <p:spPr>
          <a:xfrm>
            <a:off x="7359629" y="6018844"/>
            <a:ext cx="2123603" cy="3432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>
                <a:latin typeface="Arial" panose="020B0604020202020204" pitchFamily="34" charset="0"/>
                <a:cs typeface="Arial" panose="020B0604020202020204" pitchFamily="34" charset="0"/>
              </a:rPr>
              <a:t>Ekstra kontantstrømmer</a:t>
            </a:r>
          </a:p>
        </p:txBody>
      </p:sp>
      <p:sp>
        <p:nvSpPr>
          <p:cNvPr id="41" name="Avrundet rektangel 4">
            <a:extLst>
              <a:ext uri="{FF2B5EF4-FFF2-40B4-BE49-F238E27FC236}">
                <a16:creationId xmlns:a16="http://schemas.microsoft.com/office/drawing/2014/main" id="{A5FD48E9-0936-4E6A-A38A-91A624F6FBDB}"/>
              </a:ext>
            </a:extLst>
          </p:cNvPr>
          <p:cNvSpPr/>
          <p:nvPr/>
        </p:nvSpPr>
        <p:spPr>
          <a:xfrm>
            <a:off x="5026477" y="3062003"/>
            <a:ext cx="2125271" cy="32384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>
                <a:latin typeface="Arial" panose="020B0604020202020204" pitchFamily="34" charset="0"/>
                <a:cs typeface="Arial" panose="020B0604020202020204" pitchFamily="34" charset="0"/>
              </a:rPr>
              <a:t>+/- 20 prosent for:</a:t>
            </a:r>
          </a:p>
          <a:p>
            <a:pPr algn="ctr"/>
            <a:endParaRPr lang="nb-NO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Investerings-kostnader</a:t>
            </a:r>
          </a:p>
          <a:p>
            <a:pPr algn="ctr"/>
            <a:endParaRPr lang="nb-NO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Vedlikeholds-kostnader</a:t>
            </a:r>
          </a:p>
          <a:p>
            <a:pPr algn="ctr"/>
            <a:endParaRPr lang="nb-NO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Trafikkvolum</a:t>
            </a:r>
          </a:p>
          <a:p>
            <a:pPr algn="ctr"/>
            <a:endParaRPr lang="nb-NO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Tidsavhengige kostnader</a:t>
            </a:r>
          </a:p>
          <a:p>
            <a:pPr algn="ctr"/>
            <a:endParaRPr lang="nb-NO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Drivstoffkostnader</a:t>
            </a:r>
          </a:p>
          <a:p>
            <a:pPr algn="ctr"/>
            <a:endParaRPr lang="nb-NO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Ulykkeskostnader</a:t>
            </a:r>
          </a:p>
          <a:p>
            <a:pPr algn="ctr"/>
            <a:endParaRPr lang="nb-N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Bilde 41">
            <a:extLst>
              <a:ext uri="{FF2B5EF4-FFF2-40B4-BE49-F238E27FC236}">
                <a16:creationId xmlns:a16="http://schemas.microsoft.com/office/drawing/2014/main" id="{2009A091-0187-4B82-9613-7B1529C64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39" y="462520"/>
            <a:ext cx="662554" cy="479669"/>
          </a:xfrm>
          <a:prstGeom prst="rect">
            <a:avLst/>
          </a:prstGeom>
        </p:spPr>
      </p:pic>
      <p:sp>
        <p:nvSpPr>
          <p:cNvPr id="43" name="Avrundet rektangel 4">
            <a:extLst>
              <a:ext uri="{FF2B5EF4-FFF2-40B4-BE49-F238E27FC236}">
                <a16:creationId xmlns:a16="http://schemas.microsoft.com/office/drawing/2014/main" id="{BE1E9AAB-CC67-404D-A8E9-A0B240E7397B}"/>
              </a:ext>
            </a:extLst>
          </p:cNvPr>
          <p:cNvSpPr/>
          <p:nvPr/>
        </p:nvSpPr>
        <p:spPr>
          <a:xfrm>
            <a:off x="9698609" y="3062004"/>
            <a:ext cx="2118827" cy="7988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>
                <a:latin typeface="Arial" panose="020B0604020202020204" pitchFamily="34" charset="0"/>
                <a:cs typeface="Arial" panose="020B0604020202020204" pitchFamily="34" charset="0"/>
              </a:rPr>
              <a:t>Outputbok</a:t>
            </a:r>
          </a:p>
          <a:p>
            <a:pPr algn="ctr"/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Kontantstrømmer og volumvirkninger </a:t>
            </a:r>
          </a:p>
          <a:p>
            <a:pPr algn="ctr"/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I Excel-format</a:t>
            </a:r>
          </a:p>
        </p:txBody>
      </p:sp>
    </p:spTree>
    <p:extLst>
      <p:ext uri="{BB962C8B-B14F-4D97-AF65-F5344CB8AC3E}">
        <p14:creationId xmlns:p14="http://schemas.microsoft.com/office/powerpoint/2010/main" val="267104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ktangel: avrundede hjørner 21">
            <a:extLst>
              <a:ext uri="{FF2B5EF4-FFF2-40B4-BE49-F238E27FC236}">
                <a16:creationId xmlns:a16="http://schemas.microsoft.com/office/drawing/2014/main" id="{33766132-F154-47E0-8C6A-D21635032A60}"/>
              </a:ext>
            </a:extLst>
          </p:cNvPr>
          <p:cNvSpPr/>
          <p:nvPr/>
        </p:nvSpPr>
        <p:spPr>
          <a:xfrm>
            <a:off x="334865" y="279280"/>
            <a:ext cx="10916572" cy="84959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 3</a:t>
            </a:r>
          </a:p>
          <a:p>
            <a:pPr algn="ctr"/>
            <a:r>
              <a:rPr lang="nb-NO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 for beregning av prissatte effekter</a:t>
            </a:r>
          </a:p>
        </p:txBody>
      </p:sp>
      <p:pic>
        <p:nvPicPr>
          <p:cNvPr id="21" name="Bilde 20">
            <a:extLst>
              <a:ext uri="{FF2B5EF4-FFF2-40B4-BE49-F238E27FC236}">
                <a16:creationId xmlns:a16="http://schemas.microsoft.com/office/drawing/2014/main" id="{A3BA605A-A934-44A8-BD10-13098DDD9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168" y="462520"/>
            <a:ext cx="662554" cy="479669"/>
          </a:xfrm>
          <a:prstGeom prst="rect">
            <a:avLst/>
          </a:prstGeom>
        </p:spPr>
      </p:pic>
      <p:sp>
        <p:nvSpPr>
          <p:cNvPr id="24" name="Avrundet rektangel 4">
            <a:extLst>
              <a:ext uri="{FF2B5EF4-FFF2-40B4-BE49-F238E27FC236}">
                <a16:creationId xmlns:a16="http://schemas.microsoft.com/office/drawing/2014/main" id="{39B05FD9-BF40-45E9-9A92-C0FC051D2F92}"/>
              </a:ext>
            </a:extLst>
          </p:cNvPr>
          <p:cNvSpPr/>
          <p:nvPr/>
        </p:nvSpPr>
        <p:spPr>
          <a:xfrm>
            <a:off x="439479" y="2467956"/>
            <a:ext cx="1338970" cy="56263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b="1" dirty="0">
                <a:latin typeface="Arial" panose="020B0604020202020204" pitchFamily="34" charset="0"/>
                <a:cs typeface="Arial" panose="020B0604020202020204" pitchFamily="34" charset="0"/>
              </a:rPr>
              <a:t>Leser inn strekningsspesifikk inngangsdata</a:t>
            </a:r>
          </a:p>
        </p:txBody>
      </p:sp>
      <p:sp>
        <p:nvSpPr>
          <p:cNvPr id="25" name="Avrundet rektangel 4">
            <a:extLst>
              <a:ext uri="{FF2B5EF4-FFF2-40B4-BE49-F238E27FC236}">
                <a16:creationId xmlns:a16="http://schemas.microsoft.com/office/drawing/2014/main" id="{FE3E8300-D6E2-489B-88BD-B47B2A989E79}"/>
              </a:ext>
            </a:extLst>
          </p:cNvPr>
          <p:cNvSpPr/>
          <p:nvPr/>
        </p:nvSpPr>
        <p:spPr>
          <a:xfrm>
            <a:off x="1882527" y="2481008"/>
            <a:ext cx="1338970" cy="56263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b="1" dirty="0">
                <a:latin typeface="Arial" panose="020B0604020202020204" pitchFamily="34" charset="0"/>
                <a:cs typeface="Arial" panose="020B0604020202020204" pitchFamily="34" charset="0"/>
              </a:rPr>
              <a:t>Leser inn </a:t>
            </a:r>
          </a:p>
          <a:p>
            <a:pPr algn="ctr"/>
            <a:r>
              <a:rPr lang="nb-NO" sz="900" b="1" dirty="0">
                <a:latin typeface="Arial" panose="020B0604020202020204" pitchFamily="34" charset="0"/>
                <a:cs typeface="Arial" panose="020B0604020202020204" pitchFamily="34" charset="0"/>
              </a:rPr>
              <a:t>FRAM-spesifikk</a:t>
            </a:r>
          </a:p>
          <a:p>
            <a:pPr algn="ctr"/>
            <a:r>
              <a:rPr lang="nb-NO" sz="900" b="1" dirty="0">
                <a:latin typeface="Arial" panose="020B0604020202020204" pitchFamily="34" charset="0"/>
                <a:cs typeface="Arial" panose="020B0604020202020204" pitchFamily="34" charset="0"/>
              </a:rPr>
              <a:t>inngangsdata</a:t>
            </a:r>
          </a:p>
        </p:txBody>
      </p:sp>
      <p:sp>
        <p:nvSpPr>
          <p:cNvPr id="26" name="Avrundet rektangel 4">
            <a:extLst>
              <a:ext uri="{FF2B5EF4-FFF2-40B4-BE49-F238E27FC236}">
                <a16:creationId xmlns:a16="http://schemas.microsoft.com/office/drawing/2014/main" id="{FF494A1F-B155-4378-9A5F-9588142FCCD9}"/>
              </a:ext>
            </a:extLst>
          </p:cNvPr>
          <p:cNvSpPr/>
          <p:nvPr/>
        </p:nvSpPr>
        <p:spPr>
          <a:xfrm>
            <a:off x="3324526" y="2482132"/>
            <a:ext cx="1338970" cy="56263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b="1" dirty="0">
                <a:latin typeface="Arial" panose="020B0604020202020204" pitchFamily="34" charset="0"/>
                <a:cs typeface="Arial" panose="020B0604020202020204" pitchFamily="34" charset="0"/>
              </a:rPr>
              <a:t>Kaller på definerte virkninger</a:t>
            </a:r>
          </a:p>
        </p:txBody>
      </p:sp>
      <p:sp>
        <p:nvSpPr>
          <p:cNvPr id="27" name="Avrundet rektangel 4">
            <a:extLst>
              <a:ext uri="{FF2B5EF4-FFF2-40B4-BE49-F238E27FC236}">
                <a16:creationId xmlns:a16="http://schemas.microsoft.com/office/drawing/2014/main" id="{9814C5AB-486B-4418-9596-01D2A5CDD1A1}"/>
              </a:ext>
            </a:extLst>
          </p:cNvPr>
          <p:cNvSpPr/>
          <p:nvPr/>
        </p:nvSpPr>
        <p:spPr>
          <a:xfrm>
            <a:off x="4766525" y="2481007"/>
            <a:ext cx="1338970" cy="56263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b="1" dirty="0">
                <a:latin typeface="Arial" panose="020B0604020202020204" pitchFamily="34" charset="0"/>
                <a:cs typeface="Arial" panose="020B0604020202020204" pitchFamily="34" charset="0"/>
              </a:rPr>
              <a:t>Spesifiserer predefinerte følsomhetsanalyser</a:t>
            </a:r>
          </a:p>
        </p:txBody>
      </p:sp>
      <p:sp>
        <p:nvSpPr>
          <p:cNvPr id="28" name="Avrundet rektangel 4">
            <a:extLst>
              <a:ext uri="{FF2B5EF4-FFF2-40B4-BE49-F238E27FC236}">
                <a16:creationId xmlns:a16="http://schemas.microsoft.com/office/drawing/2014/main" id="{093BC77C-4324-487B-B359-58995785E91F}"/>
              </a:ext>
            </a:extLst>
          </p:cNvPr>
          <p:cNvSpPr/>
          <p:nvPr/>
        </p:nvSpPr>
        <p:spPr>
          <a:xfrm>
            <a:off x="6208524" y="2464956"/>
            <a:ext cx="1338970" cy="56263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b="1" dirty="0">
                <a:latin typeface="Arial" panose="020B0604020202020204" pitchFamily="34" charset="0"/>
                <a:cs typeface="Arial" panose="020B0604020202020204" pitchFamily="34" charset="0"/>
              </a:rPr>
              <a:t>Sammenstiller og skriver output</a:t>
            </a:r>
          </a:p>
        </p:txBody>
      </p:sp>
      <p:sp>
        <p:nvSpPr>
          <p:cNvPr id="29" name="Avrundet rektangel 4">
            <a:extLst>
              <a:ext uri="{FF2B5EF4-FFF2-40B4-BE49-F238E27FC236}">
                <a16:creationId xmlns:a16="http://schemas.microsoft.com/office/drawing/2014/main" id="{C51FABB3-4573-4D35-BCAD-268A34B0B17C}"/>
              </a:ext>
            </a:extLst>
          </p:cNvPr>
          <p:cNvSpPr/>
          <p:nvPr/>
        </p:nvSpPr>
        <p:spPr>
          <a:xfrm>
            <a:off x="445691" y="3188053"/>
            <a:ext cx="1338970" cy="5936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b="1" dirty="0">
                <a:latin typeface="Arial" panose="020B0604020202020204" pitchFamily="34" charset="0"/>
                <a:cs typeface="Arial" panose="020B0604020202020204" pitchFamily="34" charset="0"/>
              </a:rPr>
              <a:t>Inputbok</a:t>
            </a:r>
          </a:p>
          <a:p>
            <a:pPr algn="ctr"/>
            <a:r>
              <a:rPr lang="nb-NO" sz="900" dirty="0">
                <a:latin typeface="Arial" panose="020B0604020202020204" pitchFamily="34" charset="0"/>
                <a:cs typeface="Arial" panose="020B0604020202020204" pitchFamily="34" charset="0"/>
              </a:rPr>
              <a:t>Strekningsspesifikk data på Excel-format</a:t>
            </a:r>
          </a:p>
        </p:txBody>
      </p:sp>
      <p:sp>
        <p:nvSpPr>
          <p:cNvPr id="30" name="Avrundet rektangel 4">
            <a:extLst>
              <a:ext uri="{FF2B5EF4-FFF2-40B4-BE49-F238E27FC236}">
                <a16:creationId xmlns:a16="http://schemas.microsoft.com/office/drawing/2014/main" id="{773E031F-EB43-47DC-9D11-D1C7CAA94AAD}"/>
              </a:ext>
            </a:extLst>
          </p:cNvPr>
          <p:cNvSpPr/>
          <p:nvPr/>
        </p:nvSpPr>
        <p:spPr>
          <a:xfrm>
            <a:off x="1884339" y="3188053"/>
            <a:ext cx="1338971" cy="127175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b="1" dirty="0">
                <a:latin typeface="Arial" panose="020B0604020202020204" pitchFamily="34" charset="0"/>
                <a:cs typeface="Arial" panose="020B0604020202020204" pitchFamily="34" charset="0"/>
              </a:rPr>
              <a:t>FRAM-forutsetninger</a:t>
            </a:r>
          </a:p>
          <a:p>
            <a:pPr algn="ctr"/>
            <a:r>
              <a:rPr lang="nb-NO" sz="900" dirty="0">
                <a:latin typeface="Arial" panose="020B0604020202020204" pitchFamily="34" charset="0"/>
                <a:cs typeface="Arial" panose="020B0604020202020204" pitchFamily="34" charset="0"/>
              </a:rPr>
              <a:t>Generelle forutsetninger og verdsettingsfaktorer på Excel-format</a:t>
            </a:r>
          </a:p>
        </p:txBody>
      </p:sp>
      <p:sp>
        <p:nvSpPr>
          <p:cNvPr id="31" name="Pil: høyre 30">
            <a:extLst>
              <a:ext uri="{FF2B5EF4-FFF2-40B4-BE49-F238E27FC236}">
                <a16:creationId xmlns:a16="http://schemas.microsoft.com/office/drawing/2014/main" id="{ABFDA618-55B8-49FF-B57A-7067597CA034}"/>
              </a:ext>
            </a:extLst>
          </p:cNvPr>
          <p:cNvSpPr/>
          <p:nvPr/>
        </p:nvSpPr>
        <p:spPr>
          <a:xfrm>
            <a:off x="353141" y="1189972"/>
            <a:ext cx="10898296" cy="498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Avrundet rektangel 4">
            <a:extLst>
              <a:ext uri="{FF2B5EF4-FFF2-40B4-BE49-F238E27FC236}">
                <a16:creationId xmlns:a16="http://schemas.microsoft.com/office/drawing/2014/main" id="{57602B55-754E-4935-B06C-3513C70321D2}"/>
              </a:ext>
            </a:extLst>
          </p:cNvPr>
          <p:cNvSpPr/>
          <p:nvPr/>
        </p:nvSpPr>
        <p:spPr>
          <a:xfrm>
            <a:off x="439479" y="3866200"/>
            <a:ext cx="1338970" cy="5936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b="1" dirty="0">
                <a:latin typeface="Arial" panose="020B0604020202020204" pitchFamily="34" charset="0"/>
                <a:cs typeface="Arial" panose="020B0604020202020204" pitchFamily="34" charset="0"/>
              </a:rPr>
              <a:t>Risikoanalyser</a:t>
            </a:r>
          </a:p>
          <a:p>
            <a:pPr algn="ctr"/>
            <a:r>
              <a:rPr lang="nb-NO" sz="900" dirty="0">
                <a:latin typeface="Arial" panose="020B0604020202020204" pitchFamily="34" charset="0"/>
                <a:cs typeface="Arial" panose="020B0604020202020204" pitchFamily="34" charset="0"/>
              </a:rPr>
              <a:t>Antall hendelser på Excel-format</a:t>
            </a:r>
          </a:p>
        </p:txBody>
      </p:sp>
      <p:sp>
        <p:nvSpPr>
          <p:cNvPr id="33" name="Avrundet rektangel 4">
            <a:extLst>
              <a:ext uri="{FF2B5EF4-FFF2-40B4-BE49-F238E27FC236}">
                <a16:creationId xmlns:a16="http://schemas.microsoft.com/office/drawing/2014/main" id="{842CE542-F28B-4EEC-8681-87F61BF3036B}"/>
              </a:ext>
            </a:extLst>
          </p:cNvPr>
          <p:cNvSpPr/>
          <p:nvPr/>
        </p:nvSpPr>
        <p:spPr>
          <a:xfrm>
            <a:off x="3322990" y="3188053"/>
            <a:ext cx="1337920" cy="3432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b="1" dirty="0">
                <a:latin typeface="Arial" panose="020B0604020202020204" pitchFamily="34" charset="0"/>
                <a:cs typeface="Arial" panose="020B0604020202020204" pitchFamily="34" charset="0"/>
              </a:rPr>
              <a:t>Risiko</a:t>
            </a:r>
          </a:p>
        </p:txBody>
      </p:sp>
      <p:sp>
        <p:nvSpPr>
          <p:cNvPr id="34" name="Avrundet rektangel 4">
            <a:extLst>
              <a:ext uri="{FF2B5EF4-FFF2-40B4-BE49-F238E27FC236}">
                <a16:creationId xmlns:a16="http://schemas.microsoft.com/office/drawing/2014/main" id="{DC2642EE-BA7D-44AC-BA0C-9FDB2C611330}"/>
              </a:ext>
            </a:extLst>
          </p:cNvPr>
          <p:cNvSpPr/>
          <p:nvPr/>
        </p:nvSpPr>
        <p:spPr>
          <a:xfrm>
            <a:off x="3321939" y="3610424"/>
            <a:ext cx="1337921" cy="3432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b="1" dirty="0">
                <a:latin typeface="Arial" panose="020B0604020202020204" pitchFamily="34" charset="0"/>
                <a:cs typeface="Arial" panose="020B0604020202020204" pitchFamily="34" charset="0"/>
              </a:rPr>
              <a:t>Distanseavhengige kostnader</a:t>
            </a:r>
          </a:p>
        </p:txBody>
      </p:sp>
      <p:sp>
        <p:nvSpPr>
          <p:cNvPr id="35" name="Avrundet rektangel 4">
            <a:extLst>
              <a:ext uri="{FF2B5EF4-FFF2-40B4-BE49-F238E27FC236}">
                <a16:creationId xmlns:a16="http://schemas.microsoft.com/office/drawing/2014/main" id="{377CCA22-0E62-45BA-8F04-D93D08F370EF}"/>
              </a:ext>
            </a:extLst>
          </p:cNvPr>
          <p:cNvSpPr/>
          <p:nvPr/>
        </p:nvSpPr>
        <p:spPr>
          <a:xfrm>
            <a:off x="3322989" y="4032795"/>
            <a:ext cx="1336871" cy="3432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b="1" dirty="0">
                <a:latin typeface="Arial" panose="020B0604020202020204" pitchFamily="34" charset="0"/>
                <a:cs typeface="Arial" panose="020B0604020202020204" pitchFamily="34" charset="0"/>
              </a:rPr>
              <a:t>Utslipp til luft</a:t>
            </a:r>
          </a:p>
        </p:txBody>
      </p:sp>
      <p:sp>
        <p:nvSpPr>
          <p:cNvPr id="36" name="Avrundet rektangel 4">
            <a:extLst>
              <a:ext uri="{FF2B5EF4-FFF2-40B4-BE49-F238E27FC236}">
                <a16:creationId xmlns:a16="http://schemas.microsoft.com/office/drawing/2014/main" id="{EE8A6C06-7D61-4A34-B4D1-1E0053BBEA1B}"/>
              </a:ext>
            </a:extLst>
          </p:cNvPr>
          <p:cNvSpPr/>
          <p:nvPr/>
        </p:nvSpPr>
        <p:spPr>
          <a:xfrm>
            <a:off x="3322989" y="4456980"/>
            <a:ext cx="1336871" cy="3432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b="1" dirty="0">
                <a:latin typeface="Arial" panose="020B0604020202020204" pitchFamily="34" charset="0"/>
                <a:cs typeface="Arial" panose="020B0604020202020204" pitchFamily="34" charset="0"/>
              </a:rPr>
              <a:t>Tidsavhengige kostnader</a:t>
            </a:r>
          </a:p>
        </p:txBody>
      </p:sp>
      <p:sp>
        <p:nvSpPr>
          <p:cNvPr id="37" name="Avrundet rektangel 4">
            <a:extLst>
              <a:ext uri="{FF2B5EF4-FFF2-40B4-BE49-F238E27FC236}">
                <a16:creationId xmlns:a16="http://schemas.microsoft.com/office/drawing/2014/main" id="{21B04029-14D1-4747-B332-9B80B663FC8D}"/>
              </a:ext>
            </a:extLst>
          </p:cNvPr>
          <p:cNvSpPr/>
          <p:nvPr/>
        </p:nvSpPr>
        <p:spPr>
          <a:xfrm>
            <a:off x="3321939" y="4881165"/>
            <a:ext cx="1336871" cy="3432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b="1" dirty="0">
                <a:latin typeface="Arial" panose="020B0604020202020204" pitchFamily="34" charset="0"/>
                <a:cs typeface="Arial" panose="020B0604020202020204" pitchFamily="34" charset="0"/>
              </a:rPr>
              <a:t>Forurensede sedimenter</a:t>
            </a:r>
          </a:p>
        </p:txBody>
      </p:sp>
      <p:sp>
        <p:nvSpPr>
          <p:cNvPr id="38" name="Avrundet rektangel 4">
            <a:extLst>
              <a:ext uri="{FF2B5EF4-FFF2-40B4-BE49-F238E27FC236}">
                <a16:creationId xmlns:a16="http://schemas.microsoft.com/office/drawing/2014/main" id="{080EF611-4509-4F55-ABD4-BE8DAF9DCD97}"/>
              </a:ext>
            </a:extLst>
          </p:cNvPr>
          <p:cNvSpPr/>
          <p:nvPr/>
        </p:nvSpPr>
        <p:spPr>
          <a:xfrm>
            <a:off x="3321939" y="5303536"/>
            <a:ext cx="1336871" cy="3432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b="1" dirty="0">
                <a:latin typeface="Arial" panose="020B0604020202020204" pitchFamily="34" charset="0"/>
                <a:cs typeface="Arial" panose="020B0604020202020204" pitchFamily="34" charset="0"/>
              </a:rPr>
              <a:t>Vedlikeholds-kostnader</a:t>
            </a:r>
          </a:p>
        </p:txBody>
      </p:sp>
      <p:sp>
        <p:nvSpPr>
          <p:cNvPr id="39" name="Avrundet rektangel 4">
            <a:extLst>
              <a:ext uri="{FF2B5EF4-FFF2-40B4-BE49-F238E27FC236}">
                <a16:creationId xmlns:a16="http://schemas.microsoft.com/office/drawing/2014/main" id="{F6B2ED7F-6632-4A69-83E8-6B7D40AD1784}"/>
              </a:ext>
            </a:extLst>
          </p:cNvPr>
          <p:cNvSpPr/>
          <p:nvPr/>
        </p:nvSpPr>
        <p:spPr>
          <a:xfrm>
            <a:off x="3321939" y="5725907"/>
            <a:ext cx="1336871" cy="3432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b="1" dirty="0">
                <a:latin typeface="Arial" panose="020B0604020202020204" pitchFamily="34" charset="0"/>
                <a:cs typeface="Arial" panose="020B0604020202020204" pitchFamily="34" charset="0"/>
              </a:rPr>
              <a:t>Investerings-kostnader</a:t>
            </a:r>
          </a:p>
        </p:txBody>
      </p:sp>
      <p:sp>
        <p:nvSpPr>
          <p:cNvPr id="40" name="Avrundet rektangel 4">
            <a:extLst>
              <a:ext uri="{FF2B5EF4-FFF2-40B4-BE49-F238E27FC236}">
                <a16:creationId xmlns:a16="http://schemas.microsoft.com/office/drawing/2014/main" id="{F163B8DB-B56C-407F-9FEE-4A7FF68B8BB2}"/>
              </a:ext>
            </a:extLst>
          </p:cNvPr>
          <p:cNvSpPr/>
          <p:nvPr/>
        </p:nvSpPr>
        <p:spPr>
          <a:xfrm>
            <a:off x="3321939" y="6148278"/>
            <a:ext cx="1336871" cy="3432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b="1" dirty="0">
                <a:latin typeface="Arial" panose="020B0604020202020204" pitchFamily="34" charset="0"/>
                <a:cs typeface="Arial" panose="020B0604020202020204" pitchFamily="34" charset="0"/>
              </a:rPr>
              <a:t>Ekstra kontantstrømmer</a:t>
            </a:r>
          </a:p>
        </p:txBody>
      </p:sp>
      <p:sp>
        <p:nvSpPr>
          <p:cNvPr id="41" name="Avrundet rektangel 4">
            <a:extLst>
              <a:ext uri="{FF2B5EF4-FFF2-40B4-BE49-F238E27FC236}">
                <a16:creationId xmlns:a16="http://schemas.microsoft.com/office/drawing/2014/main" id="{A5FD48E9-0936-4E6A-A38A-91A624F6FBDB}"/>
              </a:ext>
            </a:extLst>
          </p:cNvPr>
          <p:cNvSpPr/>
          <p:nvPr/>
        </p:nvSpPr>
        <p:spPr>
          <a:xfrm>
            <a:off x="4767889" y="3188053"/>
            <a:ext cx="1336872" cy="23652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b="1" dirty="0">
                <a:latin typeface="Arial" panose="020B0604020202020204" pitchFamily="34" charset="0"/>
                <a:cs typeface="Arial" panose="020B0604020202020204" pitchFamily="34" charset="0"/>
              </a:rPr>
              <a:t>+/- 20 prosent for:</a:t>
            </a:r>
          </a:p>
          <a:p>
            <a:pPr algn="ctr"/>
            <a:endParaRPr lang="nb-NO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b-NO" sz="900" dirty="0">
                <a:latin typeface="Arial" panose="020B0604020202020204" pitchFamily="34" charset="0"/>
                <a:cs typeface="Arial" panose="020B0604020202020204" pitchFamily="34" charset="0"/>
              </a:rPr>
              <a:t>Investerings-kostnader</a:t>
            </a:r>
          </a:p>
          <a:p>
            <a:pPr algn="ctr"/>
            <a:endParaRPr lang="nb-NO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b-NO" sz="900" dirty="0">
                <a:latin typeface="Arial" panose="020B0604020202020204" pitchFamily="34" charset="0"/>
                <a:cs typeface="Arial" panose="020B0604020202020204" pitchFamily="34" charset="0"/>
              </a:rPr>
              <a:t>Vedlikeholds-kostnader</a:t>
            </a:r>
          </a:p>
          <a:p>
            <a:pPr algn="ctr"/>
            <a:endParaRPr lang="nb-NO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b-NO" sz="900" dirty="0">
                <a:latin typeface="Arial" panose="020B0604020202020204" pitchFamily="34" charset="0"/>
                <a:cs typeface="Arial" panose="020B0604020202020204" pitchFamily="34" charset="0"/>
              </a:rPr>
              <a:t>Trafikkvolum</a:t>
            </a:r>
          </a:p>
          <a:p>
            <a:pPr algn="ctr"/>
            <a:endParaRPr lang="nb-NO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b-NO" sz="900" dirty="0">
                <a:latin typeface="Arial" panose="020B0604020202020204" pitchFamily="34" charset="0"/>
                <a:cs typeface="Arial" panose="020B0604020202020204" pitchFamily="34" charset="0"/>
              </a:rPr>
              <a:t>Tidsavhengige kostnader</a:t>
            </a:r>
          </a:p>
          <a:p>
            <a:pPr algn="ctr"/>
            <a:endParaRPr lang="nb-NO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b-NO" sz="900" dirty="0">
                <a:latin typeface="Arial" panose="020B0604020202020204" pitchFamily="34" charset="0"/>
                <a:cs typeface="Arial" panose="020B0604020202020204" pitchFamily="34" charset="0"/>
              </a:rPr>
              <a:t>Drivstoffkostnader</a:t>
            </a:r>
          </a:p>
          <a:p>
            <a:pPr algn="ctr"/>
            <a:endParaRPr lang="nb-NO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b-NO" sz="900" dirty="0">
                <a:latin typeface="Arial" panose="020B0604020202020204" pitchFamily="34" charset="0"/>
                <a:cs typeface="Arial" panose="020B0604020202020204" pitchFamily="34" charset="0"/>
              </a:rPr>
              <a:t>Ulykkeskostnader</a:t>
            </a:r>
          </a:p>
        </p:txBody>
      </p:sp>
      <p:pic>
        <p:nvPicPr>
          <p:cNvPr id="42" name="Bilde 41">
            <a:extLst>
              <a:ext uri="{FF2B5EF4-FFF2-40B4-BE49-F238E27FC236}">
                <a16:creationId xmlns:a16="http://schemas.microsoft.com/office/drawing/2014/main" id="{2009A091-0187-4B82-9613-7B1529C64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39" y="462520"/>
            <a:ext cx="662554" cy="479669"/>
          </a:xfrm>
          <a:prstGeom prst="rect">
            <a:avLst/>
          </a:prstGeom>
        </p:spPr>
      </p:pic>
      <p:sp>
        <p:nvSpPr>
          <p:cNvPr id="43" name="Avrundet rektangel 4">
            <a:extLst>
              <a:ext uri="{FF2B5EF4-FFF2-40B4-BE49-F238E27FC236}">
                <a16:creationId xmlns:a16="http://schemas.microsoft.com/office/drawing/2014/main" id="{BE1E9AAB-CC67-404D-A8E9-A0B240E7397B}"/>
              </a:ext>
            </a:extLst>
          </p:cNvPr>
          <p:cNvSpPr/>
          <p:nvPr/>
        </p:nvSpPr>
        <p:spPr>
          <a:xfrm>
            <a:off x="6213794" y="3188053"/>
            <a:ext cx="1357243" cy="5936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b="1" dirty="0">
                <a:latin typeface="Arial" panose="020B0604020202020204" pitchFamily="34" charset="0"/>
                <a:cs typeface="Arial" panose="020B0604020202020204" pitchFamily="34" charset="0"/>
              </a:rPr>
              <a:t>Outputbok</a:t>
            </a:r>
          </a:p>
          <a:p>
            <a:pPr algn="ctr"/>
            <a:r>
              <a:rPr lang="nb-NO" sz="900" dirty="0">
                <a:latin typeface="Arial" panose="020B0604020202020204" pitchFamily="34" charset="0"/>
                <a:cs typeface="Arial" panose="020B0604020202020204" pitchFamily="34" charset="0"/>
              </a:rPr>
              <a:t>Kontantstrømmer og volumvirkninger </a:t>
            </a:r>
          </a:p>
          <a:p>
            <a:pPr algn="ctr"/>
            <a:r>
              <a:rPr lang="nb-NO" sz="900" dirty="0">
                <a:latin typeface="Arial" panose="020B0604020202020204" pitchFamily="34" charset="0"/>
                <a:cs typeface="Arial" panose="020B0604020202020204" pitchFamily="34" charset="0"/>
              </a:rPr>
              <a:t>I Excel-format</a:t>
            </a:r>
          </a:p>
        </p:txBody>
      </p:sp>
      <p:sp>
        <p:nvSpPr>
          <p:cNvPr id="44" name="Avrundet rektangel 4">
            <a:extLst>
              <a:ext uri="{FF2B5EF4-FFF2-40B4-BE49-F238E27FC236}">
                <a16:creationId xmlns:a16="http://schemas.microsoft.com/office/drawing/2014/main" id="{C92D7679-9CBF-4EBD-AD5B-51FFF62B76A2}"/>
              </a:ext>
            </a:extLst>
          </p:cNvPr>
          <p:cNvSpPr/>
          <p:nvPr/>
        </p:nvSpPr>
        <p:spPr>
          <a:xfrm>
            <a:off x="6213794" y="3887967"/>
            <a:ext cx="1357243" cy="5936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b="1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</a:p>
          <a:p>
            <a:pPr algn="ctr"/>
            <a:r>
              <a:rPr lang="nb-NO" sz="900" dirty="0">
                <a:latin typeface="Arial" panose="020B0604020202020204" pitchFamily="34" charset="0"/>
                <a:cs typeface="Arial" panose="020B0604020202020204" pitchFamily="34" charset="0"/>
              </a:rPr>
              <a:t>Visualisering av resultater</a:t>
            </a:r>
          </a:p>
        </p:txBody>
      </p:sp>
    </p:spTree>
    <p:extLst>
      <p:ext uri="{BB962C8B-B14F-4D97-AF65-F5344CB8AC3E}">
        <p14:creationId xmlns:p14="http://schemas.microsoft.com/office/powerpoint/2010/main" val="52455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ktangel: avrundede hjørner 21">
            <a:extLst>
              <a:ext uri="{FF2B5EF4-FFF2-40B4-BE49-F238E27FC236}">
                <a16:creationId xmlns:a16="http://schemas.microsoft.com/office/drawing/2014/main" id="{33766132-F154-47E0-8C6A-D21635032A60}"/>
              </a:ext>
            </a:extLst>
          </p:cNvPr>
          <p:cNvSpPr/>
          <p:nvPr/>
        </p:nvSpPr>
        <p:spPr>
          <a:xfrm>
            <a:off x="319586" y="279933"/>
            <a:ext cx="11449880" cy="84959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 3</a:t>
            </a:r>
          </a:p>
          <a:p>
            <a:pPr algn="ctr"/>
            <a:r>
              <a:rPr lang="nb-NO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 for beregning av prissatte effekter</a:t>
            </a:r>
          </a:p>
        </p:txBody>
      </p:sp>
      <p:pic>
        <p:nvPicPr>
          <p:cNvPr id="21" name="Bilde 20">
            <a:extLst>
              <a:ext uri="{FF2B5EF4-FFF2-40B4-BE49-F238E27FC236}">
                <a16:creationId xmlns:a16="http://schemas.microsoft.com/office/drawing/2014/main" id="{A3BA605A-A934-44A8-BD10-13098DDD9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168" y="462520"/>
            <a:ext cx="662554" cy="479669"/>
          </a:xfrm>
          <a:prstGeom prst="rect">
            <a:avLst/>
          </a:prstGeom>
        </p:spPr>
      </p:pic>
      <p:sp>
        <p:nvSpPr>
          <p:cNvPr id="24" name="Avrundet rektangel 4">
            <a:extLst>
              <a:ext uri="{FF2B5EF4-FFF2-40B4-BE49-F238E27FC236}">
                <a16:creationId xmlns:a16="http://schemas.microsoft.com/office/drawing/2014/main" id="{39B05FD9-BF40-45E9-9A92-C0FC051D2F92}"/>
              </a:ext>
            </a:extLst>
          </p:cNvPr>
          <p:cNvSpPr/>
          <p:nvPr/>
        </p:nvSpPr>
        <p:spPr>
          <a:xfrm>
            <a:off x="319585" y="1845294"/>
            <a:ext cx="2130048" cy="96250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b="1" dirty="0">
                <a:latin typeface="Arial" panose="020B0604020202020204" pitchFamily="34" charset="0"/>
                <a:cs typeface="Arial" panose="020B0604020202020204" pitchFamily="34" charset="0"/>
              </a:rPr>
              <a:t>Leser inn strekningsspesifikk inngangsdata</a:t>
            </a:r>
          </a:p>
        </p:txBody>
      </p:sp>
      <p:sp>
        <p:nvSpPr>
          <p:cNvPr id="25" name="Avrundet rektangel 4">
            <a:extLst>
              <a:ext uri="{FF2B5EF4-FFF2-40B4-BE49-F238E27FC236}">
                <a16:creationId xmlns:a16="http://schemas.microsoft.com/office/drawing/2014/main" id="{FE3E8300-D6E2-489B-88BD-B47B2A989E79}"/>
              </a:ext>
            </a:extLst>
          </p:cNvPr>
          <p:cNvSpPr/>
          <p:nvPr/>
        </p:nvSpPr>
        <p:spPr>
          <a:xfrm>
            <a:off x="2662751" y="1845294"/>
            <a:ext cx="2139387" cy="96250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b="1" dirty="0">
                <a:latin typeface="Arial" panose="020B0604020202020204" pitchFamily="34" charset="0"/>
                <a:cs typeface="Arial" panose="020B0604020202020204" pitchFamily="34" charset="0"/>
              </a:rPr>
              <a:t>Leser inn </a:t>
            </a:r>
          </a:p>
          <a:p>
            <a:pPr algn="ctr"/>
            <a:r>
              <a:rPr lang="nb-NO" sz="1400" b="1" dirty="0">
                <a:latin typeface="Arial" panose="020B0604020202020204" pitchFamily="34" charset="0"/>
                <a:cs typeface="Arial" panose="020B0604020202020204" pitchFamily="34" charset="0"/>
              </a:rPr>
              <a:t>FRAM-spesifikk</a:t>
            </a:r>
          </a:p>
          <a:p>
            <a:pPr algn="ctr"/>
            <a:r>
              <a:rPr lang="nb-NO" sz="1400" b="1" dirty="0">
                <a:latin typeface="Arial" panose="020B0604020202020204" pitchFamily="34" charset="0"/>
                <a:cs typeface="Arial" panose="020B0604020202020204" pitchFamily="34" charset="0"/>
              </a:rPr>
              <a:t>inngangsdata</a:t>
            </a:r>
          </a:p>
        </p:txBody>
      </p:sp>
      <p:sp>
        <p:nvSpPr>
          <p:cNvPr id="26" name="Avrundet rektangel 4">
            <a:extLst>
              <a:ext uri="{FF2B5EF4-FFF2-40B4-BE49-F238E27FC236}">
                <a16:creationId xmlns:a16="http://schemas.microsoft.com/office/drawing/2014/main" id="{FF494A1F-B155-4378-9A5F-9588142FCCD9}"/>
              </a:ext>
            </a:extLst>
          </p:cNvPr>
          <p:cNvSpPr/>
          <p:nvPr/>
        </p:nvSpPr>
        <p:spPr>
          <a:xfrm>
            <a:off x="7360679" y="1841910"/>
            <a:ext cx="2130048" cy="96250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b="1" dirty="0">
                <a:latin typeface="Arial" panose="020B0604020202020204" pitchFamily="34" charset="0"/>
                <a:cs typeface="Arial" panose="020B0604020202020204" pitchFamily="34" charset="0"/>
              </a:rPr>
              <a:t>Kaller på definerte virkninger</a:t>
            </a:r>
          </a:p>
        </p:txBody>
      </p:sp>
      <p:sp>
        <p:nvSpPr>
          <p:cNvPr id="27" name="Avrundet rektangel 4">
            <a:extLst>
              <a:ext uri="{FF2B5EF4-FFF2-40B4-BE49-F238E27FC236}">
                <a16:creationId xmlns:a16="http://schemas.microsoft.com/office/drawing/2014/main" id="{9814C5AB-486B-4418-9596-01D2A5CDD1A1}"/>
              </a:ext>
            </a:extLst>
          </p:cNvPr>
          <p:cNvSpPr/>
          <p:nvPr/>
        </p:nvSpPr>
        <p:spPr>
          <a:xfrm>
            <a:off x="5021701" y="1847802"/>
            <a:ext cx="2130047" cy="96250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b="1" dirty="0">
                <a:latin typeface="Arial" panose="020B0604020202020204" pitchFamily="34" charset="0"/>
                <a:cs typeface="Arial" panose="020B0604020202020204" pitchFamily="34" charset="0"/>
              </a:rPr>
              <a:t>Spesifiserer predefinerte følsomhetsanalyser</a:t>
            </a:r>
          </a:p>
        </p:txBody>
      </p:sp>
      <p:sp>
        <p:nvSpPr>
          <p:cNvPr id="28" name="Avrundet rektangel 4">
            <a:extLst>
              <a:ext uri="{FF2B5EF4-FFF2-40B4-BE49-F238E27FC236}">
                <a16:creationId xmlns:a16="http://schemas.microsoft.com/office/drawing/2014/main" id="{093BC77C-4324-487B-B359-58995785E91F}"/>
              </a:ext>
            </a:extLst>
          </p:cNvPr>
          <p:cNvSpPr/>
          <p:nvPr/>
        </p:nvSpPr>
        <p:spPr>
          <a:xfrm>
            <a:off x="9698609" y="1845294"/>
            <a:ext cx="2070857" cy="96250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b="1" dirty="0">
                <a:latin typeface="Arial" panose="020B0604020202020204" pitchFamily="34" charset="0"/>
                <a:cs typeface="Arial" panose="020B0604020202020204" pitchFamily="34" charset="0"/>
              </a:rPr>
              <a:t>Sammenstiller og skriver output</a:t>
            </a:r>
          </a:p>
        </p:txBody>
      </p:sp>
      <p:sp>
        <p:nvSpPr>
          <p:cNvPr id="29" name="Avrundet rektangel 4">
            <a:extLst>
              <a:ext uri="{FF2B5EF4-FFF2-40B4-BE49-F238E27FC236}">
                <a16:creationId xmlns:a16="http://schemas.microsoft.com/office/drawing/2014/main" id="{C51FABB3-4573-4D35-BCAD-268A34B0B17C}"/>
              </a:ext>
            </a:extLst>
          </p:cNvPr>
          <p:cNvSpPr/>
          <p:nvPr/>
        </p:nvSpPr>
        <p:spPr>
          <a:xfrm>
            <a:off x="319586" y="3062004"/>
            <a:ext cx="2125268" cy="7988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>
                <a:latin typeface="Arial" panose="020B0604020202020204" pitchFamily="34" charset="0"/>
                <a:cs typeface="Arial" panose="020B0604020202020204" pitchFamily="34" charset="0"/>
              </a:rPr>
              <a:t>Inputbok</a:t>
            </a:r>
          </a:p>
          <a:p>
            <a:pPr algn="ctr"/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Strekningsspesifikk data på Excel-format</a:t>
            </a:r>
          </a:p>
        </p:txBody>
      </p:sp>
      <p:sp>
        <p:nvSpPr>
          <p:cNvPr id="30" name="Avrundet rektangel 4">
            <a:extLst>
              <a:ext uri="{FF2B5EF4-FFF2-40B4-BE49-F238E27FC236}">
                <a16:creationId xmlns:a16="http://schemas.microsoft.com/office/drawing/2014/main" id="{773E031F-EB43-47DC-9D11-D1C7CAA94AAD}"/>
              </a:ext>
            </a:extLst>
          </p:cNvPr>
          <p:cNvSpPr/>
          <p:nvPr/>
        </p:nvSpPr>
        <p:spPr>
          <a:xfrm>
            <a:off x="2662751" y="3062003"/>
            <a:ext cx="2139387" cy="168595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>
                <a:latin typeface="Arial" panose="020B0604020202020204" pitchFamily="34" charset="0"/>
                <a:cs typeface="Arial" panose="020B0604020202020204" pitchFamily="34" charset="0"/>
              </a:rPr>
              <a:t>FRAM-forutsetninger</a:t>
            </a:r>
          </a:p>
          <a:p>
            <a:pPr algn="ctr"/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Generelle forutsetninger og verdsettingsfaktorer på Excel-format</a:t>
            </a:r>
          </a:p>
        </p:txBody>
      </p:sp>
      <p:sp>
        <p:nvSpPr>
          <p:cNvPr id="31" name="Pil: høyre 30">
            <a:extLst>
              <a:ext uri="{FF2B5EF4-FFF2-40B4-BE49-F238E27FC236}">
                <a16:creationId xmlns:a16="http://schemas.microsoft.com/office/drawing/2014/main" id="{ABFDA618-55B8-49FF-B57A-7067597CA034}"/>
              </a:ext>
            </a:extLst>
          </p:cNvPr>
          <p:cNvSpPr/>
          <p:nvPr/>
        </p:nvSpPr>
        <p:spPr>
          <a:xfrm>
            <a:off x="319585" y="1173171"/>
            <a:ext cx="11449880" cy="593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Avrundet rektangel 4">
            <a:extLst>
              <a:ext uri="{FF2B5EF4-FFF2-40B4-BE49-F238E27FC236}">
                <a16:creationId xmlns:a16="http://schemas.microsoft.com/office/drawing/2014/main" id="{57602B55-754E-4935-B06C-3513C70321D2}"/>
              </a:ext>
            </a:extLst>
          </p:cNvPr>
          <p:cNvSpPr/>
          <p:nvPr/>
        </p:nvSpPr>
        <p:spPr>
          <a:xfrm>
            <a:off x="319585" y="3949116"/>
            <a:ext cx="2123603" cy="7988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>
                <a:latin typeface="Arial" panose="020B0604020202020204" pitchFamily="34" charset="0"/>
                <a:cs typeface="Arial" panose="020B0604020202020204" pitchFamily="34" charset="0"/>
              </a:rPr>
              <a:t>Risikoanalyser</a:t>
            </a:r>
          </a:p>
          <a:p>
            <a:pPr algn="ctr"/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Antall hendelser på </a:t>
            </a:r>
          </a:p>
          <a:p>
            <a:pPr algn="ctr"/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Excel-format</a:t>
            </a:r>
          </a:p>
        </p:txBody>
      </p:sp>
      <p:sp>
        <p:nvSpPr>
          <p:cNvPr id="33" name="Avrundet rektangel 4">
            <a:extLst>
              <a:ext uri="{FF2B5EF4-FFF2-40B4-BE49-F238E27FC236}">
                <a16:creationId xmlns:a16="http://schemas.microsoft.com/office/drawing/2014/main" id="{842CE542-F28B-4EEC-8681-87F61BF3036B}"/>
              </a:ext>
            </a:extLst>
          </p:cNvPr>
          <p:cNvSpPr/>
          <p:nvPr/>
        </p:nvSpPr>
        <p:spPr>
          <a:xfrm>
            <a:off x="7360679" y="3058619"/>
            <a:ext cx="2125269" cy="3432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>
                <a:latin typeface="Arial" panose="020B0604020202020204" pitchFamily="34" charset="0"/>
                <a:cs typeface="Arial" panose="020B0604020202020204" pitchFamily="34" charset="0"/>
              </a:rPr>
              <a:t>Risiko</a:t>
            </a:r>
          </a:p>
        </p:txBody>
      </p:sp>
      <p:sp>
        <p:nvSpPr>
          <p:cNvPr id="34" name="Avrundet rektangel 4">
            <a:extLst>
              <a:ext uri="{FF2B5EF4-FFF2-40B4-BE49-F238E27FC236}">
                <a16:creationId xmlns:a16="http://schemas.microsoft.com/office/drawing/2014/main" id="{DC2642EE-BA7D-44AC-BA0C-9FDB2C611330}"/>
              </a:ext>
            </a:extLst>
          </p:cNvPr>
          <p:cNvSpPr/>
          <p:nvPr/>
        </p:nvSpPr>
        <p:spPr>
          <a:xfrm>
            <a:off x="7359629" y="3480990"/>
            <a:ext cx="2125271" cy="3432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>
                <a:latin typeface="Arial" panose="020B0604020202020204" pitchFamily="34" charset="0"/>
                <a:cs typeface="Arial" panose="020B0604020202020204" pitchFamily="34" charset="0"/>
              </a:rPr>
              <a:t>Distanseavhengige kostnader</a:t>
            </a:r>
          </a:p>
        </p:txBody>
      </p:sp>
      <p:sp>
        <p:nvSpPr>
          <p:cNvPr id="35" name="Avrundet rektangel 4">
            <a:extLst>
              <a:ext uri="{FF2B5EF4-FFF2-40B4-BE49-F238E27FC236}">
                <a16:creationId xmlns:a16="http://schemas.microsoft.com/office/drawing/2014/main" id="{377CCA22-0E62-45BA-8F04-D93D08F370EF}"/>
              </a:ext>
            </a:extLst>
          </p:cNvPr>
          <p:cNvSpPr/>
          <p:nvPr/>
        </p:nvSpPr>
        <p:spPr>
          <a:xfrm>
            <a:off x="7360679" y="3903361"/>
            <a:ext cx="2123603" cy="3432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>
                <a:latin typeface="Arial" panose="020B0604020202020204" pitchFamily="34" charset="0"/>
                <a:cs typeface="Arial" panose="020B0604020202020204" pitchFamily="34" charset="0"/>
              </a:rPr>
              <a:t>Utslipp til luft</a:t>
            </a:r>
          </a:p>
        </p:txBody>
      </p:sp>
      <p:sp>
        <p:nvSpPr>
          <p:cNvPr id="36" name="Avrundet rektangel 4">
            <a:extLst>
              <a:ext uri="{FF2B5EF4-FFF2-40B4-BE49-F238E27FC236}">
                <a16:creationId xmlns:a16="http://schemas.microsoft.com/office/drawing/2014/main" id="{EE8A6C06-7D61-4A34-B4D1-1E0053BBEA1B}"/>
              </a:ext>
            </a:extLst>
          </p:cNvPr>
          <p:cNvSpPr/>
          <p:nvPr/>
        </p:nvSpPr>
        <p:spPr>
          <a:xfrm>
            <a:off x="7360679" y="4327546"/>
            <a:ext cx="2123603" cy="3432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>
                <a:latin typeface="Arial" panose="020B0604020202020204" pitchFamily="34" charset="0"/>
                <a:cs typeface="Arial" panose="020B0604020202020204" pitchFamily="34" charset="0"/>
              </a:rPr>
              <a:t>Tidsavhengige kostnader</a:t>
            </a:r>
          </a:p>
        </p:txBody>
      </p:sp>
      <p:sp>
        <p:nvSpPr>
          <p:cNvPr id="37" name="Avrundet rektangel 4">
            <a:extLst>
              <a:ext uri="{FF2B5EF4-FFF2-40B4-BE49-F238E27FC236}">
                <a16:creationId xmlns:a16="http://schemas.microsoft.com/office/drawing/2014/main" id="{21B04029-14D1-4747-B332-9B80B663FC8D}"/>
              </a:ext>
            </a:extLst>
          </p:cNvPr>
          <p:cNvSpPr/>
          <p:nvPr/>
        </p:nvSpPr>
        <p:spPr>
          <a:xfrm>
            <a:off x="7359629" y="4751731"/>
            <a:ext cx="2123603" cy="3432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>
                <a:latin typeface="Arial" panose="020B0604020202020204" pitchFamily="34" charset="0"/>
                <a:cs typeface="Arial" panose="020B0604020202020204" pitchFamily="34" charset="0"/>
              </a:rPr>
              <a:t>Forurensede sedimenter</a:t>
            </a:r>
          </a:p>
        </p:txBody>
      </p:sp>
      <p:sp>
        <p:nvSpPr>
          <p:cNvPr id="38" name="Avrundet rektangel 4">
            <a:extLst>
              <a:ext uri="{FF2B5EF4-FFF2-40B4-BE49-F238E27FC236}">
                <a16:creationId xmlns:a16="http://schemas.microsoft.com/office/drawing/2014/main" id="{080EF611-4509-4F55-ABD4-BE8DAF9DCD97}"/>
              </a:ext>
            </a:extLst>
          </p:cNvPr>
          <p:cNvSpPr/>
          <p:nvPr/>
        </p:nvSpPr>
        <p:spPr>
          <a:xfrm>
            <a:off x="7359629" y="5174102"/>
            <a:ext cx="2123603" cy="3432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>
                <a:latin typeface="Arial" panose="020B0604020202020204" pitchFamily="34" charset="0"/>
                <a:cs typeface="Arial" panose="020B0604020202020204" pitchFamily="34" charset="0"/>
              </a:rPr>
              <a:t>Vedlikeholdskostnader</a:t>
            </a:r>
          </a:p>
        </p:txBody>
      </p:sp>
      <p:sp>
        <p:nvSpPr>
          <p:cNvPr id="39" name="Avrundet rektangel 4">
            <a:extLst>
              <a:ext uri="{FF2B5EF4-FFF2-40B4-BE49-F238E27FC236}">
                <a16:creationId xmlns:a16="http://schemas.microsoft.com/office/drawing/2014/main" id="{F6B2ED7F-6632-4A69-83E8-6B7D40AD1784}"/>
              </a:ext>
            </a:extLst>
          </p:cNvPr>
          <p:cNvSpPr/>
          <p:nvPr/>
        </p:nvSpPr>
        <p:spPr>
          <a:xfrm>
            <a:off x="7359629" y="5596473"/>
            <a:ext cx="2123603" cy="3432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>
                <a:latin typeface="Arial" panose="020B0604020202020204" pitchFamily="34" charset="0"/>
                <a:cs typeface="Arial" panose="020B0604020202020204" pitchFamily="34" charset="0"/>
              </a:rPr>
              <a:t>Investeringskostnader inkl. utslipp i anleggsfase</a:t>
            </a:r>
          </a:p>
        </p:txBody>
      </p:sp>
      <p:sp>
        <p:nvSpPr>
          <p:cNvPr id="40" name="Avrundet rektangel 4">
            <a:extLst>
              <a:ext uri="{FF2B5EF4-FFF2-40B4-BE49-F238E27FC236}">
                <a16:creationId xmlns:a16="http://schemas.microsoft.com/office/drawing/2014/main" id="{F163B8DB-B56C-407F-9FEE-4A7FF68B8BB2}"/>
              </a:ext>
            </a:extLst>
          </p:cNvPr>
          <p:cNvSpPr/>
          <p:nvPr/>
        </p:nvSpPr>
        <p:spPr>
          <a:xfrm>
            <a:off x="7359629" y="6018844"/>
            <a:ext cx="2123603" cy="3432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>
                <a:latin typeface="Arial" panose="020B0604020202020204" pitchFamily="34" charset="0"/>
                <a:cs typeface="Arial" panose="020B0604020202020204" pitchFamily="34" charset="0"/>
              </a:rPr>
              <a:t>Ekstra kontantstrømmer</a:t>
            </a:r>
          </a:p>
        </p:txBody>
      </p:sp>
      <p:sp>
        <p:nvSpPr>
          <p:cNvPr id="41" name="Avrundet rektangel 4">
            <a:extLst>
              <a:ext uri="{FF2B5EF4-FFF2-40B4-BE49-F238E27FC236}">
                <a16:creationId xmlns:a16="http://schemas.microsoft.com/office/drawing/2014/main" id="{A5FD48E9-0936-4E6A-A38A-91A624F6FBDB}"/>
              </a:ext>
            </a:extLst>
          </p:cNvPr>
          <p:cNvSpPr/>
          <p:nvPr/>
        </p:nvSpPr>
        <p:spPr>
          <a:xfrm>
            <a:off x="5026477" y="3062003"/>
            <a:ext cx="2125271" cy="32384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>
                <a:latin typeface="Arial" panose="020B0604020202020204" pitchFamily="34" charset="0"/>
                <a:cs typeface="Arial" panose="020B0604020202020204" pitchFamily="34" charset="0"/>
              </a:rPr>
              <a:t>+/- 20 prosent for:</a:t>
            </a:r>
          </a:p>
          <a:p>
            <a:pPr algn="ctr"/>
            <a:endParaRPr lang="nb-NO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Investerings-kostnader</a:t>
            </a:r>
          </a:p>
          <a:p>
            <a:pPr algn="ctr"/>
            <a:endParaRPr lang="nb-NO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Vedlikeholds-kostnader</a:t>
            </a:r>
          </a:p>
          <a:p>
            <a:pPr algn="ctr"/>
            <a:endParaRPr lang="nb-NO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Trafikkvolum</a:t>
            </a:r>
          </a:p>
          <a:p>
            <a:pPr algn="ctr"/>
            <a:endParaRPr lang="nb-NO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Tidsavhengige kostnader</a:t>
            </a:r>
          </a:p>
          <a:p>
            <a:pPr algn="ctr"/>
            <a:endParaRPr lang="nb-NO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Drivstoffkostnader</a:t>
            </a:r>
          </a:p>
          <a:p>
            <a:pPr algn="ctr"/>
            <a:endParaRPr lang="nb-NO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Ulykkeskostnader</a:t>
            </a:r>
          </a:p>
          <a:p>
            <a:pPr algn="ctr"/>
            <a:endParaRPr lang="nb-NO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b-NO" sz="1200" b="1" dirty="0">
                <a:latin typeface="Arial" panose="020B0604020202020204" pitchFamily="34" charset="0"/>
                <a:cs typeface="Arial" panose="020B0604020202020204" pitchFamily="34" charset="0"/>
              </a:rPr>
              <a:t>+ Følsomhetsanalyse av karbonpriser i tråd med rundskriv r-109/21</a:t>
            </a:r>
          </a:p>
        </p:txBody>
      </p:sp>
      <p:pic>
        <p:nvPicPr>
          <p:cNvPr id="42" name="Bilde 41">
            <a:extLst>
              <a:ext uri="{FF2B5EF4-FFF2-40B4-BE49-F238E27FC236}">
                <a16:creationId xmlns:a16="http://schemas.microsoft.com/office/drawing/2014/main" id="{2009A091-0187-4B82-9613-7B1529C64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39" y="462520"/>
            <a:ext cx="662554" cy="479669"/>
          </a:xfrm>
          <a:prstGeom prst="rect">
            <a:avLst/>
          </a:prstGeom>
        </p:spPr>
      </p:pic>
      <p:sp>
        <p:nvSpPr>
          <p:cNvPr id="43" name="Avrundet rektangel 4">
            <a:extLst>
              <a:ext uri="{FF2B5EF4-FFF2-40B4-BE49-F238E27FC236}">
                <a16:creationId xmlns:a16="http://schemas.microsoft.com/office/drawing/2014/main" id="{BE1E9AAB-CC67-404D-A8E9-A0B240E7397B}"/>
              </a:ext>
            </a:extLst>
          </p:cNvPr>
          <p:cNvSpPr/>
          <p:nvPr/>
        </p:nvSpPr>
        <p:spPr>
          <a:xfrm>
            <a:off x="9698609" y="3062004"/>
            <a:ext cx="2118827" cy="7988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>
                <a:latin typeface="Arial" panose="020B0604020202020204" pitchFamily="34" charset="0"/>
                <a:cs typeface="Arial" panose="020B0604020202020204" pitchFamily="34" charset="0"/>
              </a:rPr>
              <a:t>Outputbok</a:t>
            </a:r>
          </a:p>
          <a:p>
            <a:pPr algn="ctr"/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Kontantstrømmer og volumvirkninger </a:t>
            </a:r>
          </a:p>
          <a:p>
            <a:pPr algn="ctr"/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I Excel-format</a:t>
            </a:r>
          </a:p>
        </p:txBody>
      </p:sp>
      <p:sp>
        <p:nvSpPr>
          <p:cNvPr id="44" name="Avrundet rektangel 4">
            <a:extLst>
              <a:ext uri="{FF2B5EF4-FFF2-40B4-BE49-F238E27FC236}">
                <a16:creationId xmlns:a16="http://schemas.microsoft.com/office/drawing/2014/main" id="{C92D7679-9CBF-4EBD-AD5B-51FFF62B76A2}"/>
              </a:ext>
            </a:extLst>
          </p:cNvPr>
          <p:cNvSpPr/>
          <p:nvPr/>
        </p:nvSpPr>
        <p:spPr>
          <a:xfrm>
            <a:off x="9720482" y="3953763"/>
            <a:ext cx="2118827" cy="80135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</a:p>
          <a:p>
            <a:pPr algn="ctr"/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Visualisering av resultater</a:t>
            </a:r>
          </a:p>
        </p:txBody>
      </p:sp>
    </p:spTree>
    <p:extLst>
      <p:ext uri="{BB962C8B-B14F-4D97-AF65-F5344CB8AC3E}">
        <p14:creationId xmlns:p14="http://schemas.microsoft.com/office/powerpoint/2010/main" val="1725944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yv-farger">
      <a:dk1>
        <a:srgbClr val="000000"/>
      </a:dk1>
      <a:lt1>
        <a:srgbClr val="FFFFFF"/>
      </a:lt1>
      <a:dk2>
        <a:srgbClr val="C0C1BF"/>
      </a:dk2>
      <a:lt2>
        <a:srgbClr val="EFEEED"/>
      </a:lt2>
      <a:accent1>
        <a:srgbClr val="102C43"/>
      </a:accent1>
      <a:accent2>
        <a:srgbClr val="91AEC3"/>
      </a:accent2>
      <a:accent3>
        <a:srgbClr val="007D96"/>
      </a:accent3>
      <a:accent4>
        <a:srgbClr val="E9510E"/>
      </a:accent4>
      <a:accent5>
        <a:srgbClr val="CED6E0"/>
      </a:accent5>
      <a:accent6>
        <a:srgbClr val="008B4D"/>
      </a:accent6>
      <a:hlink>
        <a:srgbClr val="EBBF3F"/>
      </a:hlink>
      <a:folHlink>
        <a:srgbClr val="052C5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250</Words>
  <Application>Microsoft Office PowerPoint</Application>
  <PresentationFormat>Widescreen</PresentationFormat>
  <Paragraphs>125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Aase Rangnes Seeberg</dc:creator>
  <cp:lastModifiedBy>Aase Rangnes Seeberg</cp:lastModifiedBy>
  <cp:revision>10</cp:revision>
  <dcterms:created xsi:type="dcterms:W3CDTF">2021-01-18T08:30:04Z</dcterms:created>
  <dcterms:modified xsi:type="dcterms:W3CDTF">2022-11-07T20:05:22Z</dcterms:modified>
</cp:coreProperties>
</file>