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D6FFF-05AA-46C7-8AD6-B95A4B90F8D3}" v="4" dt="2023-06-16T15:57:0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bec091@iiitdmj.ac.in" userId="321413c9ed298cd6" providerId="LiveId" clId="{C3FD6FFF-05AA-46C7-8AD6-B95A4B90F8D3}"/>
    <pc:docChg chg="undo custSel addSld modSld">
      <pc:chgData name="21bec091@iiitdmj.ac.in" userId="321413c9ed298cd6" providerId="LiveId" clId="{C3FD6FFF-05AA-46C7-8AD6-B95A4B90F8D3}" dt="2023-06-16T15:58:51.290" v="516" actId="20577"/>
      <pc:docMkLst>
        <pc:docMk/>
      </pc:docMkLst>
      <pc:sldChg chg="modSp mod">
        <pc:chgData name="21bec091@iiitdmj.ac.in" userId="321413c9ed298cd6" providerId="LiveId" clId="{C3FD6FFF-05AA-46C7-8AD6-B95A4B90F8D3}" dt="2023-06-16T15:26:32.341" v="116" actId="20577"/>
        <pc:sldMkLst>
          <pc:docMk/>
          <pc:sldMk cId="3987195954" sldId="256"/>
        </pc:sldMkLst>
        <pc:spChg chg="mod">
          <ac:chgData name="21bec091@iiitdmj.ac.in" userId="321413c9ed298cd6" providerId="LiveId" clId="{C3FD6FFF-05AA-46C7-8AD6-B95A4B90F8D3}" dt="2023-06-16T15:26:32.341" v="116" actId="20577"/>
          <ac:spMkLst>
            <pc:docMk/>
            <pc:sldMk cId="3987195954" sldId="256"/>
            <ac:spMk id="3" creationId="{5509D8D2-E5F2-7CA7-CB77-E4966349D00D}"/>
          </ac:spMkLst>
        </pc:spChg>
      </pc:sldChg>
      <pc:sldChg chg="addSp modSp mod">
        <pc:chgData name="21bec091@iiitdmj.ac.in" userId="321413c9ed298cd6" providerId="LiveId" clId="{C3FD6FFF-05AA-46C7-8AD6-B95A4B90F8D3}" dt="2023-06-16T15:39:12.832" v="143" actId="1076"/>
        <pc:sldMkLst>
          <pc:docMk/>
          <pc:sldMk cId="3660735764" sldId="257"/>
        </pc:sldMkLst>
        <pc:spChg chg="mod">
          <ac:chgData name="21bec091@iiitdmj.ac.in" userId="321413c9ed298cd6" providerId="LiveId" clId="{C3FD6FFF-05AA-46C7-8AD6-B95A4B90F8D3}" dt="2023-06-16T15:27:15.856" v="117" actId="1076"/>
          <ac:spMkLst>
            <pc:docMk/>
            <pc:sldMk cId="3660735764" sldId="257"/>
            <ac:spMk id="3" creationId="{A55B2DD8-8929-C31A-441D-3E06F6D28F35}"/>
          </ac:spMkLst>
        </pc:spChg>
        <pc:spChg chg="mod">
          <ac:chgData name="21bec091@iiitdmj.ac.in" userId="321413c9ed298cd6" providerId="LiveId" clId="{C3FD6FFF-05AA-46C7-8AD6-B95A4B90F8D3}" dt="2023-06-16T15:27:22.100" v="118" actId="1076"/>
          <ac:spMkLst>
            <pc:docMk/>
            <pc:sldMk cId="3660735764" sldId="257"/>
            <ac:spMk id="4" creationId="{DEE4738A-6FE6-C698-740C-80C164100FF3}"/>
          </ac:spMkLst>
        </pc:spChg>
        <pc:spChg chg="add mod">
          <ac:chgData name="21bec091@iiitdmj.ac.in" userId="321413c9ed298cd6" providerId="LiveId" clId="{C3FD6FFF-05AA-46C7-8AD6-B95A4B90F8D3}" dt="2023-06-16T15:39:12.832" v="143" actId="1076"/>
          <ac:spMkLst>
            <pc:docMk/>
            <pc:sldMk cId="3660735764" sldId="257"/>
            <ac:spMk id="5" creationId="{38402482-CD3A-EB09-348D-5A80B892E834}"/>
          </ac:spMkLst>
        </pc:spChg>
      </pc:sldChg>
      <pc:sldChg chg="modSp mod">
        <pc:chgData name="21bec091@iiitdmj.ac.in" userId="321413c9ed298cd6" providerId="LiveId" clId="{C3FD6FFF-05AA-46C7-8AD6-B95A4B90F8D3}" dt="2023-06-15T00:54:14.692" v="6" actId="20577"/>
        <pc:sldMkLst>
          <pc:docMk/>
          <pc:sldMk cId="2862550010" sldId="258"/>
        </pc:sldMkLst>
        <pc:spChg chg="mod">
          <ac:chgData name="21bec091@iiitdmj.ac.in" userId="321413c9ed298cd6" providerId="LiveId" clId="{C3FD6FFF-05AA-46C7-8AD6-B95A4B90F8D3}" dt="2023-06-15T00:54:14.692" v="6" actId="20577"/>
          <ac:spMkLst>
            <pc:docMk/>
            <pc:sldMk cId="2862550010" sldId="258"/>
            <ac:spMk id="3" creationId="{66459FA6-4B84-8FC6-6C90-05773EA25DF0}"/>
          </ac:spMkLst>
        </pc:spChg>
      </pc:sldChg>
      <pc:sldChg chg="modSp mod">
        <pc:chgData name="21bec091@iiitdmj.ac.in" userId="321413c9ed298cd6" providerId="LiveId" clId="{C3FD6FFF-05AA-46C7-8AD6-B95A4B90F8D3}" dt="2023-06-15T00:55:07.743" v="38" actId="1076"/>
        <pc:sldMkLst>
          <pc:docMk/>
          <pc:sldMk cId="3886194920" sldId="259"/>
        </pc:sldMkLst>
        <pc:spChg chg="mod">
          <ac:chgData name="21bec091@iiitdmj.ac.in" userId="321413c9ed298cd6" providerId="LiveId" clId="{C3FD6FFF-05AA-46C7-8AD6-B95A4B90F8D3}" dt="2023-06-15T00:55:07.743" v="38" actId="1076"/>
          <ac:spMkLst>
            <pc:docMk/>
            <pc:sldMk cId="3886194920" sldId="259"/>
            <ac:spMk id="5" creationId="{5BF04DA7-0C56-B591-5FAC-BC4065F0A9BD}"/>
          </ac:spMkLst>
        </pc:spChg>
      </pc:sldChg>
      <pc:sldChg chg="addSp delSp modSp new mod">
        <pc:chgData name="21bec091@iiitdmj.ac.in" userId="321413c9ed298cd6" providerId="LiveId" clId="{C3FD6FFF-05AA-46C7-8AD6-B95A4B90F8D3}" dt="2023-06-16T15:58:51.290" v="516" actId="20577"/>
        <pc:sldMkLst>
          <pc:docMk/>
          <pc:sldMk cId="1832569912" sldId="261"/>
        </pc:sldMkLst>
        <pc:spChg chg="mod">
          <ac:chgData name="21bec091@iiitdmj.ac.in" userId="321413c9ed298cd6" providerId="LiveId" clId="{C3FD6FFF-05AA-46C7-8AD6-B95A4B90F8D3}" dt="2023-06-16T15:47:04.416" v="188" actId="14100"/>
          <ac:spMkLst>
            <pc:docMk/>
            <pc:sldMk cId="1832569912" sldId="261"/>
            <ac:spMk id="2" creationId="{28AD2765-889D-8AE8-7124-639CE5C39894}"/>
          </ac:spMkLst>
        </pc:spChg>
        <pc:spChg chg="add del mod">
          <ac:chgData name="21bec091@iiitdmj.ac.in" userId="321413c9ed298cd6" providerId="LiveId" clId="{C3FD6FFF-05AA-46C7-8AD6-B95A4B90F8D3}" dt="2023-06-16T15:58:51.290" v="516" actId="20577"/>
          <ac:spMkLst>
            <pc:docMk/>
            <pc:sldMk cId="1832569912" sldId="261"/>
            <ac:spMk id="3" creationId="{0805295B-CD35-BFED-D330-B224705737C4}"/>
          </ac:spMkLst>
        </pc:spChg>
        <pc:spChg chg="add del mod">
          <ac:chgData name="21bec091@iiitdmj.ac.in" userId="321413c9ed298cd6" providerId="LiveId" clId="{C3FD6FFF-05AA-46C7-8AD6-B95A4B90F8D3}" dt="2023-06-16T15:57:17.091" v="400" actId="478"/>
          <ac:spMkLst>
            <pc:docMk/>
            <pc:sldMk cId="1832569912" sldId="261"/>
            <ac:spMk id="5" creationId="{7C9590C3-BA56-3423-2CDE-7F75B35672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85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40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0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5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43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79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0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1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7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06B1-44D7-4DC5-BE73-2670C10257A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1DCE9F9-081F-441A-AA6B-12DCDAC6E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uhammadimran112233/employees-evaluation-for-promo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4B2-15BE-747C-DC87-8C6C7F2B0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 Light" panose="020B0502040204020203" pitchFamily="34" charset="0"/>
              </a:rPr>
              <a:t>Employee Evaluation for Promotion</a:t>
            </a:r>
            <a:endParaRPr lang="en-IN" sz="5400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9D8D2-E5F2-7CA7-CB77-E4966349D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722914"/>
            <a:ext cx="8637072" cy="1212980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Project By : Ronak Vimal</a:t>
            </a:r>
          </a:p>
          <a:p>
            <a:r>
              <a:rPr lang="en-US" dirty="0">
                <a:latin typeface="Bahnschrift Light" panose="020B0502040204020203" pitchFamily="34" charset="0"/>
              </a:rPr>
              <a:t>Guided By : Prof.Aparajita Ojha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9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A583-A898-2E19-553E-34913953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Features used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2DD8-8929-C31A-441D-3E06F6D2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25" y="1781712"/>
            <a:ext cx="2771192" cy="3294576"/>
          </a:xfrm>
        </p:spPr>
        <p:txBody>
          <a:bodyPr/>
          <a:lstStyle/>
          <a:p>
            <a:r>
              <a:rPr lang="en-IN" sz="1800" b="0" i="0" dirty="0">
                <a:solidFill>
                  <a:srgbClr val="3C4043"/>
                </a:solidFill>
                <a:effectLst/>
                <a:latin typeface="Bahnschrift Light" panose="020B0502040204020203" pitchFamily="34" charset="0"/>
              </a:rPr>
              <a:t>Department </a:t>
            </a:r>
          </a:p>
          <a:p>
            <a:r>
              <a:rPr lang="en-IN" sz="1800" dirty="0">
                <a:solidFill>
                  <a:srgbClr val="3C4043"/>
                </a:solidFill>
                <a:latin typeface="Bahnschrift Light" panose="020B0502040204020203" pitchFamily="34" charset="0"/>
              </a:rPr>
              <a:t>Education </a:t>
            </a:r>
          </a:p>
          <a:p>
            <a:r>
              <a:rPr lang="en-IN" sz="1800" b="0" i="0" dirty="0">
                <a:solidFill>
                  <a:srgbClr val="3C4043"/>
                </a:solidFill>
                <a:effectLst/>
                <a:latin typeface="Bahnschrift Light" panose="020B0502040204020203" pitchFamily="34" charset="0"/>
              </a:rPr>
              <a:t>G</a:t>
            </a:r>
            <a:r>
              <a:rPr lang="en-IN" sz="1800" dirty="0">
                <a:solidFill>
                  <a:srgbClr val="3C4043"/>
                </a:solidFill>
                <a:latin typeface="Bahnschrift Light" panose="020B0502040204020203" pitchFamily="34" charset="0"/>
              </a:rPr>
              <a:t>ender </a:t>
            </a:r>
          </a:p>
          <a:p>
            <a:r>
              <a:rPr lang="en-IN" sz="1800" b="0" i="0" dirty="0">
                <a:solidFill>
                  <a:srgbClr val="3C4043"/>
                </a:solidFill>
                <a:effectLst/>
                <a:latin typeface="Bahnschrift Light" panose="020B0502040204020203" pitchFamily="34" charset="0"/>
              </a:rPr>
              <a:t>Recruitment Channel</a:t>
            </a:r>
          </a:p>
          <a:p>
            <a:r>
              <a:rPr lang="en-IN" sz="1800" dirty="0">
                <a:solidFill>
                  <a:srgbClr val="3C4043"/>
                </a:solidFill>
                <a:latin typeface="Bahnschrift Light" panose="020B0502040204020203" pitchFamily="34" charset="0"/>
              </a:rPr>
              <a:t>No. of Trainings</a:t>
            </a:r>
          </a:p>
          <a:p>
            <a:r>
              <a:rPr lang="en-IN" sz="1800" b="0" i="0" dirty="0">
                <a:solidFill>
                  <a:srgbClr val="3C4043"/>
                </a:solidFill>
                <a:effectLst/>
                <a:latin typeface="Bahnschrift Light" panose="020B0502040204020203" pitchFamily="34" charset="0"/>
              </a:rPr>
              <a:t>Age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4738A-6FE6-C698-740C-80C164100FF3}"/>
              </a:ext>
            </a:extLst>
          </p:cNvPr>
          <p:cNvSpPr txBox="1"/>
          <p:nvPr/>
        </p:nvSpPr>
        <p:spPr>
          <a:xfrm>
            <a:off x="7184572" y="1781712"/>
            <a:ext cx="3191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Light" panose="020B0502040204020203" pitchFamily="34" charset="0"/>
              </a:rPr>
              <a:t>Previous Year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Light" panose="020B0502040204020203" pitchFamily="34" charset="0"/>
              </a:rPr>
              <a:t>Length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Light" panose="020B0502040204020203" pitchFamily="34" charset="0"/>
              </a:rPr>
              <a:t>Awards Won</a:t>
            </a:r>
          </a:p>
          <a:p>
            <a:endParaRPr lang="en-IN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Light" panose="020B0502040204020203" pitchFamily="34" charset="0"/>
              </a:rPr>
              <a:t>Average Training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02482-CD3A-EB09-348D-5A80B892E834}"/>
              </a:ext>
            </a:extLst>
          </p:cNvPr>
          <p:cNvSpPr txBox="1"/>
          <p:nvPr/>
        </p:nvSpPr>
        <p:spPr>
          <a:xfrm>
            <a:off x="2388638" y="4981346"/>
            <a:ext cx="9218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used : </a:t>
            </a:r>
            <a:r>
              <a:rPr lang="en-IN" dirty="0">
                <a:hlinkClick r:id="rId2"/>
              </a:rPr>
              <a:t>https://www.kaggle.com/datasets/muhammadimran112233/employees-evaluation-for-promotion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7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D7B5-BADE-AC68-7DA8-ED27FE59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Problems to be handled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9FA6-4B84-8FC6-6C90-05773EA2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b="1" dirty="0"/>
              <a:t>Target Class Imbalance ( 92 %  Not Promoted )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sz="1600" dirty="0">
                <a:latin typeface="Bahnschrift Light" panose="020B0502040204020203" pitchFamily="34" charset="0"/>
              </a:rPr>
              <a:t>-&gt;</a:t>
            </a:r>
            <a:r>
              <a:rPr lang="en-US" b="1" dirty="0"/>
              <a:t> </a:t>
            </a:r>
            <a:r>
              <a:rPr lang="en-US" sz="1600" dirty="0">
                <a:latin typeface="Bahnschrift Light" panose="020B0502040204020203" pitchFamily="34" charset="0"/>
              </a:rPr>
              <a:t>Used  F1 Score as evaluation metric of model in place of accuracy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2 )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Categorical Columns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-&gt;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Ordinal Encoder ( education 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         -&gt; One Hot Encoder ( department , recruitment_channel , gender 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        </a:t>
            </a:r>
            <a:endParaRPr lang="en-US" sz="1600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255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04DA7-0C56-B591-5FAC-BC4065F0A9BD}"/>
              </a:ext>
            </a:extLst>
          </p:cNvPr>
          <p:cNvSpPr txBox="1"/>
          <p:nvPr/>
        </p:nvSpPr>
        <p:spPr>
          <a:xfrm>
            <a:off x="1707502" y="690466"/>
            <a:ext cx="8033657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3 )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Missing Values</a:t>
            </a:r>
          </a:p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Missing at random ( education {4.4%} , avg_training_score {4.7%} 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    -&gt; Iterative Imputer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Previous_year_rating {7.5%} were missing when length_of_service=1,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    i.e., employee in first year of service.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    -&gt; Added new feature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first_year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which works as a missing indicator and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</a:rPr>
              <a:t>          removed few outlier samples where previous year rating was given.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619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765-889D-8AE8-7124-639CE5C3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94318"/>
            <a:ext cx="9603275" cy="808241"/>
          </a:xfrm>
        </p:spPr>
        <p:txBody>
          <a:bodyPr/>
          <a:lstStyle/>
          <a:p>
            <a:r>
              <a:rPr lang="en-IN" b="1" dirty="0"/>
              <a:t>Other processing steps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295B-CD35-BFED-D330-B2247057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80% / 20% train-test split for better evaluation of model.</a:t>
            </a:r>
          </a:p>
          <a:p>
            <a:r>
              <a:rPr lang="en-IN" dirty="0"/>
              <a:t>Standard Scaler to standardize features by removing the mean and scaling to unit variance.</a:t>
            </a:r>
          </a:p>
          <a:p>
            <a:r>
              <a:rPr lang="en-IN" dirty="0"/>
              <a:t>Randomized Grid Search to find the best parameters for XGBoost and LightGBM.</a:t>
            </a:r>
          </a:p>
        </p:txBody>
      </p:sp>
    </p:spTree>
    <p:extLst>
      <p:ext uri="{BB962C8B-B14F-4D97-AF65-F5344CB8AC3E}">
        <p14:creationId xmlns:p14="http://schemas.microsoft.com/office/powerpoint/2010/main" val="183256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7D65-6611-DBFE-8F92-54C7C5CF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Hyperparameters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F36C-1C31-A5E3-4965-16C082DB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588" y="1735494"/>
            <a:ext cx="2993861" cy="4075876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XGBoost</a:t>
            </a:r>
          </a:p>
          <a:p>
            <a:r>
              <a:rPr lang="en-IN" sz="1600" dirty="0"/>
              <a:t>subsample=0.8</a:t>
            </a:r>
          </a:p>
          <a:p>
            <a:r>
              <a:rPr lang="en-IN" sz="1600" dirty="0"/>
              <a:t>n_estimators=400</a:t>
            </a:r>
          </a:p>
          <a:p>
            <a:r>
              <a:rPr lang="en-IN" sz="1600" dirty="0"/>
              <a:t>max_depth=3</a:t>
            </a:r>
          </a:p>
          <a:p>
            <a:r>
              <a:rPr lang="en-IN" sz="1600" dirty="0"/>
              <a:t>learning_rate=0.1</a:t>
            </a:r>
          </a:p>
          <a:p>
            <a:r>
              <a:rPr lang="en-IN" sz="1600" dirty="0"/>
              <a:t>gamma=0.5</a:t>
            </a:r>
          </a:p>
          <a:p>
            <a:r>
              <a:rPr lang="en-IN" sz="1600" dirty="0"/>
              <a:t>colsample_bytree=0.5</a:t>
            </a:r>
          </a:p>
          <a:p>
            <a:r>
              <a:rPr lang="en-IN" sz="1600" dirty="0"/>
              <a:t>scale_pos_weight=3.5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73E45-F9E5-733D-4895-C685F6E88A26}"/>
              </a:ext>
            </a:extLst>
          </p:cNvPr>
          <p:cNvSpPr txBox="1"/>
          <p:nvPr/>
        </p:nvSpPr>
        <p:spPr>
          <a:xfrm>
            <a:off x="7540400" y="1705901"/>
            <a:ext cx="30778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LightGBM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subsample=1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n_estimators=400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learning_rate=0.1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colsample_bytree=0.4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reg_alpha=0.28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reg_lambda=0.6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boosting_type=‘dart’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148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C860-58FE-0BA2-FC63-26B5E1AF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AB17-DA31-D81D-DBFF-6141B230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Model used : </a:t>
            </a:r>
            <a:r>
              <a:rPr lang="en-US" b="1" dirty="0"/>
              <a:t>Soft Voting Ensemble of XGB , LGBM</a:t>
            </a:r>
          </a:p>
          <a:p>
            <a:r>
              <a:rPr lang="en-US" dirty="0"/>
              <a:t>F1 score : </a:t>
            </a:r>
            <a:r>
              <a:rPr lang="en-US" b="1" dirty="0"/>
              <a:t>0.54 </a:t>
            </a:r>
          </a:p>
          <a:p>
            <a:r>
              <a:rPr lang="en-IN" dirty="0"/>
              <a:t>Accuracy : </a:t>
            </a:r>
            <a:r>
              <a:rPr lang="en-IN" b="1" dirty="0"/>
              <a:t>93.84 %</a:t>
            </a:r>
          </a:p>
          <a:p>
            <a:r>
              <a:rPr lang="en-IN" dirty="0"/>
              <a:t>Precision : </a:t>
            </a:r>
            <a:r>
              <a:rPr lang="en-IN" b="1" dirty="0"/>
              <a:t>0.79</a:t>
            </a:r>
          </a:p>
          <a:p>
            <a:r>
              <a:rPr lang="en-IN" dirty="0"/>
              <a:t>Recall : </a:t>
            </a:r>
            <a:r>
              <a:rPr lang="en-IN" b="1" dirty="0"/>
              <a:t>0.41</a:t>
            </a:r>
          </a:p>
          <a:p>
            <a:r>
              <a:rPr lang="en-IN" dirty="0"/>
              <a:t>ROC_AUC score </a:t>
            </a:r>
            <a:r>
              <a:rPr lang="en-IN"/>
              <a:t>: </a:t>
            </a:r>
            <a:r>
              <a:rPr lang="en-IN" b="1"/>
              <a:t>0.70</a:t>
            </a:r>
            <a:endParaRPr lang="en-IN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37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C0E8-8716-A773-78A4-4A03F078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716856"/>
          </a:xfrm>
        </p:spPr>
        <p:txBody>
          <a:bodyPr/>
          <a:lstStyle/>
          <a:p>
            <a:pPr algn="ctr"/>
            <a:r>
              <a:rPr lang="en-IN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052D9-D956-2165-7CB1-10859E779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07" y="1558925"/>
            <a:ext cx="7750898" cy="4344988"/>
          </a:xfrm>
        </p:spPr>
      </p:pic>
    </p:spTree>
    <p:extLst>
      <p:ext uri="{BB962C8B-B14F-4D97-AF65-F5344CB8AC3E}">
        <p14:creationId xmlns:p14="http://schemas.microsoft.com/office/powerpoint/2010/main" val="16319768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303</TotalTime>
  <Words>345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Bahnschrift Light</vt:lpstr>
      <vt:lpstr>Century Gothic</vt:lpstr>
      <vt:lpstr>Gallery</vt:lpstr>
      <vt:lpstr>Employee Evaluation for Promotion</vt:lpstr>
      <vt:lpstr>Features used</vt:lpstr>
      <vt:lpstr>Problems to be handled</vt:lpstr>
      <vt:lpstr>PowerPoint Presentation</vt:lpstr>
      <vt:lpstr>Other processing steps :</vt:lpstr>
      <vt:lpstr>Hyperparameters used</vt:lpstr>
      <vt:lpstr>Results</vt:lpstr>
      <vt:lpstr>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21bec091@iiitdmj.ac.in</dc:creator>
  <cp:lastModifiedBy>21bec091@iiitdmj.ac.in</cp:lastModifiedBy>
  <cp:revision>4</cp:revision>
  <dcterms:created xsi:type="dcterms:W3CDTF">2023-06-14T22:59:02Z</dcterms:created>
  <dcterms:modified xsi:type="dcterms:W3CDTF">2023-06-27T13:44:40Z</dcterms:modified>
</cp:coreProperties>
</file>