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352" r:id="rId2"/>
    <p:sldId id="349" r:id="rId3"/>
    <p:sldId id="350" r:id="rId4"/>
    <p:sldId id="353" r:id="rId5"/>
    <p:sldId id="357" r:id="rId6"/>
    <p:sldId id="354" r:id="rId7"/>
    <p:sldId id="356" r:id="rId8"/>
    <p:sldId id="387" r:id="rId9"/>
    <p:sldId id="388" r:id="rId10"/>
    <p:sldId id="389" r:id="rId11"/>
    <p:sldId id="391" r:id="rId12"/>
    <p:sldId id="393" r:id="rId13"/>
    <p:sldId id="351" r:id="rId14"/>
    <p:sldId id="361" r:id="rId15"/>
    <p:sldId id="373" r:id="rId16"/>
    <p:sldId id="358" r:id="rId17"/>
    <p:sldId id="392" r:id="rId1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아리따-돋움(TTF)-Medium" panose="02020603020101020101" pitchFamily="18" charset="-127"/>
      <p:regular r:id="rId22"/>
    </p:embeddedFont>
    <p:embeddedFont>
      <p:font typeface="조선일보명조" panose="02030304000000000000" pitchFamily="18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90923"/>
    <a:srgbClr val="8D1629"/>
    <a:srgbClr val="F11629"/>
    <a:srgbClr val="F8E07C"/>
    <a:srgbClr val="3F9B1A"/>
    <a:srgbClr val="16BBDD"/>
    <a:srgbClr val="F9D0D6"/>
    <a:srgbClr val="FFC98B"/>
    <a:srgbClr val="FE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>
      <p:cViewPr varScale="1">
        <p:scale>
          <a:sx n="68" d="100"/>
          <a:sy n="68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04F25-45DF-4749-9375-D6BD15559564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BF958-7583-4472-95CD-B0FFFB96E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003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BF958-7583-4472-95CD-B0FFFB96E87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01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CC135D84-52E6-4E3A-B1AD-0808E81C79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724FBD8C-DF6E-4720-A5AA-9EF24411AA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5B29294B-495E-4EE5-9E3F-EFA9D2698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9A39AAF5-C75A-453B-AB70-2E26AE1103E4}" type="slidenum">
              <a:rPr lang="ko-KR" altLang="en-US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05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CC135D84-52E6-4E3A-B1AD-0808E81C79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724FBD8C-DF6E-4720-A5AA-9EF24411AA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5B29294B-495E-4EE5-9E3F-EFA9D2698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9A39AAF5-C75A-453B-AB70-2E26AE1103E4}" type="slidenum">
              <a:rPr lang="ko-KR" altLang="en-US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387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CC135D84-52E6-4E3A-B1AD-0808E81C79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724FBD8C-DF6E-4720-A5AA-9EF24411AA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5B29294B-495E-4EE5-9E3F-EFA9D2698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9A39AAF5-C75A-453B-AB70-2E26AE1103E4}" type="slidenum">
              <a:rPr lang="ko-KR" altLang="en-US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168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9BF958-7583-4472-95CD-B0FFFB96E8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808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CC135D84-52E6-4E3A-B1AD-0808E81C79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724FBD8C-DF6E-4720-A5AA-9EF24411AA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5B29294B-495E-4EE5-9E3F-EFA9D2698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9A39AAF5-C75A-453B-AB70-2E26AE1103E4}" type="slidenum">
              <a:rPr lang="ko-KR" altLang="en-US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98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CC135D84-52E6-4E3A-B1AD-0808E81C79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724FBD8C-DF6E-4720-A5AA-9EF24411AA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5B29294B-495E-4EE5-9E3F-EFA9D2698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9A39AAF5-C75A-453B-AB70-2E26AE1103E4}" type="slidenum">
              <a:rPr lang="ko-KR" altLang="en-US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49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BF958-7583-4472-95CD-B0FFFB96E87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01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BF958-7583-4472-95CD-B0FFFB96E87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217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BF958-7583-4472-95CD-B0FFFB96E8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0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9BF958-7583-4472-95CD-B0FFFB96E8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220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BF958-7583-4472-95CD-B0FFFB96E87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01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가구배치 어플의 문제점을 소개하며 </a:t>
            </a:r>
            <a:r>
              <a:rPr lang="en-US" altLang="ko-KR" dirty="0"/>
              <a:t>– </a:t>
            </a:r>
            <a:r>
              <a:rPr lang="ko-KR" altLang="en-US" dirty="0"/>
              <a:t>실제 크기 반영하지 않고</a:t>
            </a:r>
            <a:r>
              <a:rPr lang="en-US" altLang="ko-KR" dirty="0"/>
              <a:t>, </a:t>
            </a:r>
            <a:r>
              <a:rPr lang="ko-KR" altLang="en-US" dirty="0"/>
              <a:t>추천기능이 없다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9BF958-7583-4472-95CD-B0FFFB96E8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962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9BF958-7583-4472-95CD-B0FFFB96E87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156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BF958-7583-4472-95CD-B0FFFB96E87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01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CC135D84-52E6-4E3A-B1AD-0808E81C79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724FBD8C-DF6E-4720-A5AA-9EF24411AA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추가기능 </a:t>
            </a:r>
            <a:r>
              <a:rPr lang="en-US" altLang="ko-KR" dirty="0"/>
              <a:t>–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찜목록에서 가구 이름</a:t>
            </a:r>
            <a:r>
              <a:rPr lang="en-US" altLang="ko-KR" dirty="0"/>
              <a:t>, URL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배치된 이미지 저장</a:t>
            </a:r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5B29294B-495E-4EE5-9E3F-EFA9D2698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9AAF5-C75A-453B-AB70-2E26AE1103E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848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CC135D84-52E6-4E3A-B1AD-0808E81C79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724FBD8C-DF6E-4720-A5AA-9EF24411AA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5B29294B-495E-4EE5-9E3F-EFA9D2698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9AAF5-C75A-453B-AB70-2E26AE1103E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93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1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1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600201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2849-A083-443C-980D-B9A1D458CE6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-27384"/>
            <a:ext cx="9180512" cy="688538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540568" y="1764740"/>
            <a:ext cx="7488832" cy="181588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r"/>
            <a:r>
              <a:rPr lang="en-US" altLang="ko-KR" sz="3200" dirty="0">
                <a:solidFill>
                  <a:schemeClr val="bg2">
                    <a:lumMod val="7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#</a:t>
            </a:r>
            <a:r>
              <a:rPr lang="ko-KR" altLang="en-US" sz="3200" dirty="0">
                <a:solidFill>
                  <a:schemeClr val="bg2">
                    <a:lumMod val="7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당신의 공간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을 </a:t>
            </a:r>
            <a:r>
              <a:rPr lang="ko-KR" altLang="en-US" sz="3200" dirty="0" err="1">
                <a:solidFill>
                  <a:schemeClr val="bg1">
                    <a:lumMod val="8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핫플레이스로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 만들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조선일보명조" pitchFamily="18" charset="-127"/>
            </a:endParaRPr>
          </a:p>
          <a:p>
            <a:pPr algn="r"/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AR(</a:t>
            </a:r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증강현실</a:t>
            </a: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)</a:t>
            </a:r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가구배치 어플</a:t>
            </a:r>
            <a:endParaRPr lang="en-US" altLang="ko-KR" sz="4000" dirty="0">
              <a:solidFill>
                <a:schemeClr val="bg1">
                  <a:lumMod val="9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조선일보명조" pitchFamily="18" charset="-127"/>
            </a:endParaRPr>
          </a:p>
          <a:p>
            <a:pPr algn="r"/>
            <a:r>
              <a:rPr lang="en-US" altLang="ko-KR" sz="4000" b="1" dirty="0">
                <a:solidFill>
                  <a:schemeClr val="bg2">
                    <a:lumMod val="7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#</a:t>
            </a:r>
            <a:r>
              <a:rPr lang="ko-KR" altLang="en-US" sz="4000" b="1" dirty="0" err="1">
                <a:solidFill>
                  <a:schemeClr val="bg2">
                    <a:lumMod val="7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중간데모</a:t>
            </a:r>
            <a:endParaRPr lang="ko-KR" altLang="en-US" sz="4000" b="1" dirty="0">
              <a:solidFill>
                <a:schemeClr val="bg2">
                  <a:lumMod val="7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조선일보명조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8144" y="4221088"/>
            <a:ext cx="3096344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44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9</a:t>
            </a:r>
            <a:r>
              <a:rPr lang="ko-KR" altLang="en-US" sz="3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44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팀 </a:t>
            </a:r>
            <a:r>
              <a:rPr lang="ko-KR" altLang="en-US" sz="3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44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핫플레이스</a:t>
            </a:r>
            <a:endParaRPr lang="en-US" altLang="ko-KR" sz="3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44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r"/>
            <a:endParaRPr lang="en-US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44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r"/>
            <a:endParaRPr lang="en-US" altLang="ko-KR" sz="2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44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r"/>
            <a:r>
              <a:rPr lang="en-US" altLang="ko-KR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44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20141513 </a:t>
            </a:r>
            <a:r>
              <a: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44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이지윤</a:t>
            </a:r>
            <a:endParaRPr lang="en-US" altLang="ko-KR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44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r"/>
            <a:r>
              <a:rPr lang="en-US" altLang="ko-KR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44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20155445 </a:t>
            </a:r>
            <a:r>
              <a: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44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김규리</a:t>
            </a:r>
            <a:endParaRPr lang="en-US" altLang="ko-KR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44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r"/>
            <a:r>
              <a:rPr lang="en-US" altLang="ko-KR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44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20164736 </a:t>
            </a:r>
            <a:r>
              <a: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44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박기철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F4056-F0FB-4AD4-BDD3-E5974268CF01}"/>
              </a:ext>
            </a:extLst>
          </p:cNvPr>
          <p:cNvSpPr txBox="1"/>
          <p:nvPr/>
        </p:nvSpPr>
        <p:spPr>
          <a:xfrm>
            <a:off x="1475656" y="4764344"/>
            <a:ext cx="7488832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r"/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(2018. 10. 31)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조선일보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04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AD93DA-8FA8-47E2-B8AD-6303CFE8AC7C}"/>
              </a:ext>
            </a:extLst>
          </p:cNvPr>
          <p:cNvSpPr txBox="1"/>
          <p:nvPr/>
        </p:nvSpPr>
        <p:spPr>
          <a:xfrm>
            <a:off x="1907704" y="620688"/>
            <a:ext cx="532859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3.1 </a:t>
            </a:r>
            <a:r>
              <a:rPr lang="ko-KR" altLang="en-US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추천 알고리즘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6E5DC-6C17-448A-9251-53808DA0D8E3}"/>
              </a:ext>
            </a:extLst>
          </p:cNvPr>
          <p:cNvSpPr txBox="1"/>
          <p:nvPr/>
        </p:nvSpPr>
        <p:spPr>
          <a:xfrm>
            <a:off x="423672" y="3625402"/>
            <a:ext cx="8568953" cy="1420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2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방 안의 색을  입력</a:t>
            </a:r>
            <a:endParaRPr lang="en-US" altLang="ko-KR" sz="22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ko-KR" sz="25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2741CC5-B813-4FCF-B106-D2D47E27A62D}"/>
              </a:ext>
            </a:extLst>
          </p:cNvPr>
          <p:cNvSpPr/>
          <p:nvPr/>
        </p:nvSpPr>
        <p:spPr>
          <a:xfrm>
            <a:off x="3393638" y="4221088"/>
            <a:ext cx="1296144" cy="86409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804F2-DB1D-4B38-BE65-9185B9970DD6}"/>
              </a:ext>
            </a:extLst>
          </p:cNvPr>
          <p:cNvSpPr txBox="1"/>
          <p:nvPr/>
        </p:nvSpPr>
        <p:spPr>
          <a:xfrm>
            <a:off x="5176200" y="3625402"/>
            <a:ext cx="4176464" cy="664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2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그와 어울리는 색의 가구 추천</a:t>
            </a:r>
            <a:endParaRPr lang="en-US" altLang="ko-KR" sz="22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163A5-382A-4918-B625-1065DED9F046}"/>
              </a:ext>
            </a:extLst>
          </p:cNvPr>
          <p:cNvSpPr txBox="1"/>
          <p:nvPr/>
        </p:nvSpPr>
        <p:spPr>
          <a:xfrm>
            <a:off x="395536" y="1798934"/>
            <a:ext cx="7364140" cy="134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22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색상수치들을 데이터베이스에 저장</a:t>
            </a:r>
            <a:endParaRPr lang="en-US" altLang="ko-KR" sz="22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22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한 가지 색에 어울리는 다른 색들</a:t>
            </a:r>
            <a:r>
              <a:rPr lang="en-US" altLang="ko-KR" sz="22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(2</a:t>
            </a:r>
            <a:r>
              <a:rPr lang="ko-KR" altLang="en-US" sz="22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가지</a:t>
            </a:r>
            <a:r>
              <a:rPr lang="en-US" altLang="ko-KR" sz="22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  <a:r>
              <a:rPr lang="ko-KR" altLang="en-US" sz="22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을 지정</a:t>
            </a:r>
            <a:endParaRPr lang="en-US" altLang="ko-KR" sz="22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806094-4DD6-4875-A4F2-C22086F5D604}"/>
              </a:ext>
            </a:extLst>
          </p:cNvPr>
          <p:cNvSpPr txBox="1"/>
          <p:nvPr/>
        </p:nvSpPr>
        <p:spPr>
          <a:xfrm>
            <a:off x="407441" y="5045534"/>
            <a:ext cx="29523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방 안의 사진을 찍음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7C0BA-283C-4D85-961F-EB9CEBD0E071}"/>
              </a:ext>
            </a:extLst>
          </p:cNvPr>
          <p:cNvSpPr txBox="1"/>
          <p:nvPr/>
        </p:nvSpPr>
        <p:spPr>
          <a:xfrm>
            <a:off x="5177405" y="4861840"/>
            <a:ext cx="3384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RGB</a:t>
            </a:r>
            <a:r>
              <a:rPr lang="ko-KR" altLang="en-US" sz="22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값을 분석하여</a:t>
            </a:r>
            <a:r>
              <a:rPr lang="en-US" altLang="ko-KR" sz="22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(API)</a:t>
            </a:r>
          </a:p>
          <a:p>
            <a:r>
              <a:rPr lang="ko-KR" altLang="en-US" sz="22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어울리는 색의 가구 추천</a:t>
            </a:r>
          </a:p>
        </p:txBody>
      </p:sp>
    </p:spTree>
    <p:extLst>
      <p:ext uri="{BB962C8B-B14F-4D97-AF65-F5344CB8AC3E}">
        <p14:creationId xmlns:p14="http://schemas.microsoft.com/office/powerpoint/2010/main" val="131953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AD93DA-8FA8-47E2-B8AD-6303CFE8AC7C}"/>
              </a:ext>
            </a:extLst>
          </p:cNvPr>
          <p:cNvSpPr txBox="1"/>
          <p:nvPr/>
        </p:nvSpPr>
        <p:spPr>
          <a:xfrm>
            <a:off x="1907704" y="620688"/>
            <a:ext cx="532859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3.1 </a:t>
            </a:r>
            <a:r>
              <a:rPr lang="ko-KR" altLang="en-US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추천 알고리즘 </a:t>
            </a:r>
          </a:p>
        </p:txBody>
      </p:sp>
      <p:pic>
        <p:nvPicPr>
          <p:cNvPr id="1026" name="Picture 2" descr="ì´ë¯¸ì§: ì¤ë´">
            <a:extLst>
              <a:ext uri="{FF2B5EF4-FFF2-40B4-BE49-F238E27FC236}">
                <a16:creationId xmlns:a16="http://schemas.microsoft.com/office/drawing/2014/main" id="{E7CB741E-D9B1-4055-909E-753BB0A8A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1"/>
            <a:ext cx="2303343" cy="247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´ë¯¸ì§: ì¤ë´">
            <a:extLst>
              <a:ext uri="{FF2B5EF4-FFF2-40B4-BE49-F238E27FC236}">
                <a16:creationId xmlns:a16="http://schemas.microsoft.com/office/drawing/2014/main" id="{9C1E339E-7089-40C6-B53A-5ACBD4A81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20434"/>
            <a:ext cx="2205152" cy="237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ì´ë¯¸ì§: ì¤ë´">
            <a:extLst>
              <a:ext uri="{FF2B5EF4-FFF2-40B4-BE49-F238E27FC236}">
                <a16:creationId xmlns:a16="http://schemas.microsoft.com/office/drawing/2014/main" id="{56E69FF3-97D8-413F-A001-93122C3A6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048" y="4116153"/>
            <a:ext cx="2285104" cy="228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ì´ë¯¸ì§: ì¤ë´">
            <a:extLst>
              <a:ext uri="{FF2B5EF4-FFF2-40B4-BE49-F238E27FC236}">
                <a16:creationId xmlns:a16="http://schemas.microsoft.com/office/drawing/2014/main" id="{BC2C42FE-5CD9-4DCD-B8EC-3CD2C0FBB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107545"/>
            <a:ext cx="2285102" cy="22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ì´ë¯¸ì§: ê±°ì¤, ì¤ë´">
            <a:extLst>
              <a:ext uri="{FF2B5EF4-FFF2-40B4-BE49-F238E27FC236}">
                <a16:creationId xmlns:a16="http://schemas.microsoft.com/office/drawing/2014/main" id="{B0679650-C5CC-4EC8-BCD4-68A2C5CD2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733" y="1629512"/>
            <a:ext cx="2238267" cy="247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ì´ë¯¸ì§: ì¤ë´">
            <a:extLst>
              <a:ext uri="{FF2B5EF4-FFF2-40B4-BE49-F238E27FC236}">
                <a16:creationId xmlns:a16="http://schemas.microsoft.com/office/drawing/2014/main" id="{431D9469-6F42-4D26-9985-7C0F9DF8E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631" y="1628800"/>
            <a:ext cx="2285103" cy="247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ì´ë¯¸ì§: ì¤ë´">
            <a:extLst>
              <a:ext uri="{FF2B5EF4-FFF2-40B4-BE49-F238E27FC236}">
                <a16:creationId xmlns:a16="http://schemas.microsoft.com/office/drawing/2014/main" id="{E2F53019-3F0F-423D-8C4A-2706AB991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529" y="1628800"/>
            <a:ext cx="2285102" cy="247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261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AD93DA-8FA8-47E2-B8AD-6303CFE8AC7C}"/>
              </a:ext>
            </a:extLst>
          </p:cNvPr>
          <p:cNvSpPr txBox="1"/>
          <p:nvPr/>
        </p:nvSpPr>
        <p:spPr>
          <a:xfrm>
            <a:off x="1907704" y="620688"/>
            <a:ext cx="532859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3.1 </a:t>
            </a:r>
            <a:r>
              <a:rPr lang="ko-KR" altLang="en-US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추천 알고리즘 </a:t>
            </a:r>
            <a:r>
              <a:rPr lang="en-US" altLang="ko-KR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– DB</a:t>
            </a:r>
            <a:r>
              <a:rPr lang="ko-KR" altLang="en-US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 입력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4FB57D-3147-43A5-AAC6-A19AC71D0515}"/>
              </a:ext>
            </a:extLst>
          </p:cNvPr>
          <p:cNvSpPr txBox="1"/>
          <p:nvPr/>
        </p:nvSpPr>
        <p:spPr>
          <a:xfrm>
            <a:off x="284432" y="4955659"/>
            <a:ext cx="8568952" cy="2234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검정색 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– </a:t>
            </a:r>
            <a:r>
              <a:rPr lang="ko-KR" altLang="en-US" sz="1700" dirty="0">
                <a:solidFill>
                  <a:schemeClr val="bg1"/>
                </a:solidFill>
                <a:highlight>
                  <a:srgbClr val="000000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흰색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진회색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회색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1700" dirty="0" err="1">
                <a:solidFill>
                  <a:schemeClr val="bg2">
                    <a:lumMod val="1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진브라운색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1700" dirty="0" err="1">
                <a:solidFill>
                  <a:srgbClr val="00206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네이비색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1700" dirty="0">
                <a:solidFill>
                  <a:srgbClr val="FFC00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오렌지색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1700" dirty="0">
                <a:solidFill>
                  <a:schemeClr val="accent3">
                    <a:lumMod val="7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녹색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하늘색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1700" dirty="0">
                <a:solidFill>
                  <a:srgbClr val="FF0066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핑크색 </a:t>
            </a:r>
            <a:endParaRPr lang="en-US" altLang="ko-KR" sz="1700" dirty="0">
              <a:solidFill>
                <a:srgbClr val="FF0066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700" dirty="0">
                <a:solidFill>
                  <a:schemeClr val="bg1"/>
                </a:solidFill>
                <a:highlight>
                  <a:srgbClr val="000000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흰색</a:t>
            </a:r>
            <a:r>
              <a:rPr lang="ko-KR" altLang="en-US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– </a:t>
            </a:r>
            <a:r>
              <a:rPr lang="ko-KR" altLang="en-US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검정색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회색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1700" dirty="0" err="1">
                <a:solidFill>
                  <a:schemeClr val="bg2">
                    <a:lumMod val="1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진브라운색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1700" dirty="0" err="1">
                <a:solidFill>
                  <a:srgbClr val="00206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네이비색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1700" dirty="0">
                <a:solidFill>
                  <a:srgbClr val="FFC00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오렌지색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1700" dirty="0">
                <a:solidFill>
                  <a:schemeClr val="accent3">
                    <a:lumMod val="7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녹색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하늘색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1700" dirty="0">
                <a:solidFill>
                  <a:srgbClr val="FF0066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핑크색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회색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– </a:t>
            </a:r>
            <a:r>
              <a:rPr lang="ko-KR" altLang="en-US" sz="1700" dirty="0">
                <a:solidFill>
                  <a:schemeClr val="bg1"/>
                </a:solidFill>
                <a:highlight>
                  <a:srgbClr val="000000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흰색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검정색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진회색</a:t>
            </a:r>
            <a:endParaRPr lang="en-US" altLang="ko-KR" sz="17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2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CCC61E-0A05-4AEB-A8B0-335A21A4F486}"/>
              </a:ext>
            </a:extLst>
          </p:cNvPr>
          <p:cNvSpPr txBox="1"/>
          <p:nvPr/>
        </p:nvSpPr>
        <p:spPr>
          <a:xfrm>
            <a:off x="287524" y="1251630"/>
            <a:ext cx="8568952" cy="367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700" dirty="0" err="1">
                <a:solidFill>
                  <a:srgbClr val="00206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네이비색</a:t>
            </a:r>
            <a:r>
              <a:rPr lang="ko-KR" altLang="en-US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– </a:t>
            </a:r>
            <a:r>
              <a:rPr lang="ko-KR" altLang="en-US" sz="1700" dirty="0">
                <a:solidFill>
                  <a:schemeClr val="bg1"/>
                </a:solidFill>
                <a:highlight>
                  <a:srgbClr val="000000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흰색</a:t>
            </a:r>
            <a:r>
              <a:rPr lang="ko-KR" altLang="en-US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– </a:t>
            </a:r>
            <a:r>
              <a:rPr lang="ko-KR" altLang="en-US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검정색</a:t>
            </a:r>
            <a:endParaRPr lang="en-US" altLang="ko-KR" sz="17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700" dirty="0" err="1">
                <a:solidFill>
                  <a:schemeClr val="bg2">
                    <a:lumMod val="1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진브라운색</a:t>
            </a:r>
            <a:r>
              <a:rPr lang="ko-KR" altLang="en-US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– </a:t>
            </a:r>
            <a:r>
              <a:rPr lang="ko-KR" altLang="en-US" sz="1700" dirty="0">
                <a:solidFill>
                  <a:schemeClr val="bg1"/>
                </a:solidFill>
                <a:highlight>
                  <a:srgbClr val="000000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흰색</a:t>
            </a:r>
            <a:r>
              <a:rPr lang="ko-KR" altLang="en-US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– </a:t>
            </a:r>
            <a:r>
              <a:rPr lang="ko-KR" altLang="en-US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검정색</a:t>
            </a:r>
            <a:endParaRPr lang="en-US" altLang="ko-KR" sz="17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700" dirty="0">
                <a:solidFill>
                  <a:srgbClr val="FFC00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오렌지색</a:t>
            </a:r>
            <a:r>
              <a:rPr lang="ko-KR" altLang="en-US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– </a:t>
            </a:r>
            <a:r>
              <a:rPr lang="ko-KR" altLang="en-US" sz="1700" dirty="0">
                <a:solidFill>
                  <a:schemeClr val="bg1"/>
                </a:solidFill>
                <a:highlight>
                  <a:srgbClr val="000000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흰색</a:t>
            </a:r>
            <a:r>
              <a:rPr lang="ko-KR" altLang="en-US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– </a:t>
            </a:r>
            <a:r>
              <a:rPr lang="ko-KR" altLang="en-US" sz="1700" dirty="0">
                <a:solidFill>
                  <a:schemeClr val="accent3">
                    <a:lumMod val="7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녹색</a:t>
            </a:r>
            <a:endParaRPr lang="en-US" altLang="ko-KR" sz="1700" dirty="0">
              <a:solidFill>
                <a:schemeClr val="accent3">
                  <a:lumMod val="7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검정색 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– </a:t>
            </a:r>
            <a:r>
              <a:rPr lang="ko-KR" altLang="en-US" sz="1700" dirty="0">
                <a:solidFill>
                  <a:schemeClr val="bg1"/>
                </a:solidFill>
                <a:highlight>
                  <a:srgbClr val="000000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흰색</a:t>
            </a:r>
            <a:r>
              <a:rPr lang="ko-KR" altLang="en-US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– 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회색</a:t>
            </a:r>
            <a:endParaRPr lang="en-US" altLang="ko-KR" sz="1700" dirty="0">
              <a:solidFill>
                <a:schemeClr val="bg1">
                  <a:lumMod val="6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하늘색</a:t>
            </a:r>
            <a:r>
              <a:rPr lang="ko-KR" altLang="en-US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– </a:t>
            </a:r>
            <a:r>
              <a:rPr lang="ko-KR" altLang="en-US" sz="1700" dirty="0">
                <a:solidFill>
                  <a:schemeClr val="bg1"/>
                </a:solidFill>
                <a:highlight>
                  <a:srgbClr val="000000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흰색</a:t>
            </a:r>
            <a:r>
              <a:rPr lang="ko-KR" altLang="en-US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– </a:t>
            </a:r>
            <a:r>
              <a:rPr lang="ko-KR" altLang="en-US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검정색</a:t>
            </a:r>
            <a:endParaRPr lang="en-US" altLang="ko-KR" sz="17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회색</a:t>
            </a:r>
            <a:r>
              <a:rPr lang="ko-KR" altLang="en-US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– </a:t>
            </a:r>
            <a:r>
              <a:rPr lang="ko-KR" alt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진회색</a:t>
            </a:r>
            <a:r>
              <a:rPr lang="ko-KR" altLang="en-US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–</a:t>
            </a:r>
            <a:r>
              <a:rPr lang="ko-KR" altLang="en-US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검정색</a:t>
            </a:r>
            <a:endParaRPr lang="en-US" altLang="ko-KR" sz="17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700" dirty="0">
                <a:solidFill>
                  <a:srgbClr val="FF0066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핑크색</a:t>
            </a:r>
            <a:r>
              <a:rPr lang="ko-KR" altLang="en-US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– </a:t>
            </a:r>
            <a:r>
              <a:rPr lang="ko-KR" altLang="en-US" sz="1700" dirty="0">
                <a:solidFill>
                  <a:schemeClr val="bg1"/>
                </a:solidFill>
                <a:highlight>
                  <a:srgbClr val="000000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흰색</a:t>
            </a:r>
            <a:r>
              <a:rPr lang="ko-KR" altLang="en-US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17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</a:t>
            </a:r>
            <a:r>
              <a:rPr lang="ko-KR" altLang="en-US" sz="1700" dirty="0">
                <a:solidFill>
                  <a:schemeClr val="accent3">
                    <a:lumMod val="7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녹색</a:t>
            </a:r>
            <a:endParaRPr lang="en-US" altLang="ko-KR" sz="17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7337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35696" y="-15583"/>
            <a:ext cx="5724128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양쪽 대괄호 9"/>
          <p:cNvSpPr/>
          <p:nvPr/>
        </p:nvSpPr>
        <p:spPr>
          <a:xfrm>
            <a:off x="3096344" y="1448864"/>
            <a:ext cx="3312368" cy="756000"/>
          </a:xfrm>
          <a:prstGeom prst="bracketPair">
            <a:avLst/>
          </a:prstGeom>
          <a:ln w="19050">
            <a:solidFill>
              <a:schemeClr val="bg1">
                <a:alpha val="63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7D01C-23DF-4334-95B1-1EB6120287B7}"/>
              </a:ext>
            </a:extLst>
          </p:cNvPr>
          <p:cNvSpPr txBox="1"/>
          <p:nvPr/>
        </p:nvSpPr>
        <p:spPr>
          <a:xfrm>
            <a:off x="2699792" y="1628800"/>
            <a:ext cx="4139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증강현실 가구배치 어플리케이션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2B67C3-BD01-417D-B4E6-1B28BBCDB929}"/>
              </a:ext>
            </a:extLst>
          </p:cNvPr>
          <p:cNvSpPr txBox="1"/>
          <p:nvPr/>
        </p:nvSpPr>
        <p:spPr>
          <a:xfrm>
            <a:off x="2555776" y="3356992"/>
            <a:ext cx="4139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4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. 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이번주 개발 목표</a:t>
            </a:r>
          </a:p>
        </p:txBody>
      </p:sp>
    </p:spTree>
    <p:extLst>
      <p:ext uri="{BB962C8B-B14F-4D97-AF65-F5344CB8AC3E}">
        <p14:creationId xmlns:p14="http://schemas.microsoft.com/office/powerpoint/2010/main" val="2929472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AD93DA-8FA8-47E2-B8AD-6303CFE8AC7C}"/>
              </a:ext>
            </a:extLst>
          </p:cNvPr>
          <p:cNvSpPr txBox="1"/>
          <p:nvPr/>
        </p:nvSpPr>
        <p:spPr>
          <a:xfrm>
            <a:off x="1043608" y="529516"/>
            <a:ext cx="73083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4. </a:t>
            </a:r>
            <a:r>
              <a:rPr lang="ko-KR" altLang="en-US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이번주 개발목표 </a:t>
            </a:r>
            <a:r>
              <a:rPr lang="en-US" altLang="ko-KR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- </a:t>
            </a:r>
            <a:r>
              <a:rPr lang="ko-KR" altLang="en-US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프로젝트 스케쥴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9BD6D8-55C3-46BD-84F4-FC07ECB37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01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40DD19-AA7A-4553-B7DD-27FE75110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01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D2ED4ED-3E3B-4069-B1B7-B015B0D20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887515"/>
              </p:ext>
            </p:extLst>
          </p:nvPr>
        </p:nvGraphicFramePr>
        <p:xfrm>
          <a:off x="323528" y="1451466"/>
          <a:ext cx="8640959" cy="5217891"/>
        </p:xfrm>
        <a:graphic>
          <a:graphicData uri="http://schemas.openxmlformats.org/drawingml/2006/table">
            <a:tbl>
              <a:tblPr/>
              <a:tblGrid>
                <a:gridCol w="923591">
                  <a:extLst>
                    <a:ext uri="{9D8B030D-6E8A-4147-A177-3AD203B41FA5}">
                      <a16:colId xmlns:a16="http://schemas.microsoft.com/office/drawing/2014/main" val="2426235130"/>
                    </a:ext>
                  </a:extLst>
                </a:gridCol>
                <a:gridCol w="466091">
                  <a:extLst>
                    <a:ext uri="{9D8B030D-6E8A-4147-A177-3AD203B41FA5}">
                      <a16:colId xmlns:a16="http://schemas.microsoft.com/office/drawing/2014/main" val="3539703037"/>
                    </a:ext>
                  </a:extLst>
                </a:gridCol>
                <a:gridCol w="415724">
                  <a:extLst>
                    <a:ext uri="{9D8B030D-6E8A-4147-A177-3AD203B41FA5}">
                      <a16:colId xmlns:a16="http://schemas.microsoft.com/office/drawing/2014/main" val="1884800082"/>
                    </a:ext>
                  </a:extLst>
                </a:gridCol>
                <a:gridCol w="448403">
                  <a:extLst>
                    <a:ext uri="{9D8B030D-6E8A-4147-A177-3AD203B41FA5}">
                      <a16:colId xmlns:a16="http://schemas.microsoft.com/office/drawing/2014/main" val="75769528"/>
                    </a:ext>
                  </a:extLst>
                </a:gridCol>
                <a:gridCol w="495905">
                  <a:extLst>
                    <a:ext uri="{9D8B030D-6E8A-4147-A177-3AD203B41FA5}">
                      <a16:colId xmlns:a16="http://schemas.microsoft.com/office/drawing/2014/main" val="2844794968"/>
                    </a:ext>
                  </a:extLst>
                </a:gridCol>
                <a:gridCol w="511065">
                  <a:extLst>
                    <a:ext uri="{9D8B030D-6E8A-4147-A177-3AD203B41FA5}">
                      <a16:colId xmlns:a16="http://schemas.microsoft.com/office/drawing/2014/main" val="1166694495"/>
                    </a:ext>
                  </a:extLst>
                </a:gridCol>
                <a:gridCol w="513593">
                  <a:extLst>
                    <a:ext uri="{9D8B030D-6E8A-4147-A177-3AD203B41FA5}">
                      <a16:colId xmlns:a16="http://schemas.microsoft.com/office/drawing/2014/main" val="761386167"/>
                    </a:ext>
                  </a:extLst>
                </a:gridCol>
                <a:gridCol w="513593">
                  <a:extLst>
                    <a:ext uri="{9D8B030D-6E8A-4147-A177-3AD203B41FA5}">
                      <a16:colId xmlns:a16="http://schemas.microsoft.com/office/drawing/2014/main" val="450548909"/>
                    </a:ext>
                  </a:extLst>
                </a:gridCol>
                <a:gridCol w="483610">
                  <a:extLst>
                    <a:ext uri="{9D8B030D-6E8A-4147-A177-3AD203B41FA5}">
                      <a16:colId xmlns:a16="http://schemas.microsoft.com/office/drawing/2014/main" val="1268359272"/>
                    </a:ext>
                  </a:extLst>
                </a:gridCol>
                <a:gridCol w="483610">
                  <a:extLst>
                    <a:ext uri="{9D8B030D-6E8A-4147-A177-3AD203B41FA5}">
                      <a16:colId xmlns:a16="http://schemas.microsoft.com/office/drawing/2014/main" val="3537664731"/>
                    </a:ext>
                  </a:extLst>
                </a:gridCol>
                <a:gridCol w="465923">
                  <a:extLst>
                    <a:ext uri="{9D8B030D-6E8A-4147-A177-3AD203B41FA5}">
                      <a16:colId xmlns:a16="http://schemas.microsoft.com/office/drawing/2014/main" val="2043563931"/>
                    </a:ext>
                  </a:extLst>
                </a:gridCol>
                <a:gridCol w="465923">
                  <a:extLst>
                    <a:ext uri="{9D8B030D-6E8A-4147-A177-3AD203B41FA5}">
                      <a16:colId xmlns:a16="http://schemas.microsoft.com/office/drawing/2014/main" val="307990314"/>
                    </a:ext>
                  </a:extLst>
                </a:gridCol>
                <a:gridCol w="581721">
                  <a:extLst>
                    <a:ext uri="{9D8B030D-6E8A-4147-A177-3AD203B41FA5}">
                      <a16:colId xmlns:a16="http://schemas.microsoft.com/office/drawing/2014/main" val="2166898579"/>
                    </a:ext>
                  </a:extLst>
                </a:gridCol>
                <a:gridCol w="439064">
                  <a:extLst>
                    <a:ext uri="{9D8B030D-6E8A-4147-A177-3AD203B41FA5}">
                      <a16:colId xmlns:a16="http://schemas.microsoft.com/office/drawing/2014/main" val="1397058064"/>
                    </a:ext>
                  </a:extLst>
                </a:gridCol>
                <a:gridCol w="425032">
                  <a:extLst>
                    <a:ext uri="{9D8B030D-6E8A-4147-A177-3AD203B41FA5}">
                      <a16:colId xmlns:a16="http://schemas.microsoft.com/office/drawing/2014/main" val="1187924520"/>
                    </a:ext>
                  </a:extLst>
                </a:gridCol>
                <a:gridCol w="576551">
                  <a:extLst>
                    <a:ext uri="{9D8B030D-6E8A-4147-A177-3AD203B41FA5}">
                      <a16:colId xmlns:a16="http://schemas.microsoft.com/office/drawing/2014/main" val="469349435"/>
                    </a:ext>
                  </a:extLst>
                </a:gridCol>
                <a:gridCol w="431560">
                  <a:extLst>
                    <a:ext uri="{9D8B030D-6E8A-4147-A177-3AD203B41FA5}">
                      <a16:colId xmlns:a16="http://schemas.microsoft.com/office/drawing/2014/main" val="540905545"/>
                    </a:ext>
                  </a:extLst>
                </a:gridCol>
              </a:tblGrid>
              <a:tr h="20902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336584"/>
                  </a:ext>
                </a:extLst>
              </a:tr>
              <a:tr h="2090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추석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092381"/>
                  </a:ext>
                </a:extLst>
              </a:tr>
              <a:tr h="9709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제안서 발표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 및 평가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말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422248"/>
                  </a:ext>
                </a:extLst>
              </a:tr>
              <a:tr h="3149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모델링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14348"/>
                  </a:ext>
                </a:extLst>
              </a:tr>
              <a:tr h="3149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 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282201"/>
                  </a:ext>
                </a:extLst>
              </a:tr>
              <a:tr h="6558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측정자 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구현하기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</a:t>
                      </a:r>
                      <a:endParaRPr lang="en-US" altLang="ko-KR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고사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212024"/>
                  </a:ext>
                </a:extLst>
              </a:tr>
              <a:tr h="340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서버구축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776401"/>
                  </a:ext>
                </a:extLst>
              </a:tr>
              <a:tr h="340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입력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CA56A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27825"/>
                  </a:ext>
                </a:extLst>
              </a:tr>
              <a:tr h="340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중간데모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준비</a:t>
                      </a: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104914"/>
                  </a:ext>
                </a:extLst>
              </a:tr>
              <a:tr h="340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추천기능 구현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771680"/>
                  </a:ext>
                </a:extLst>
              </a:tr>
              <a:tr h="340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추가기능구현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702958"/>
                  </a:ext>
                </a:extLst>
              </a:tr>
              <a:tr h="4983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286482"/>
                  </a:ext>
                </a:extLst>
              </a:tr>
              <a:tr h="340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최종데모준비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61036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C97F14B2-66CE-4BAF-8316-7AA8DA493920}"/>
              </a:ext>
            </a:extLst>
          </p:cNvPr>
          <p:cNvSpPr/>
          <p:nvPr/>
        </p:nvSpPr>
        <p:spPr>
          <a:xfrm>
            <a:off x="5508104" y="1379457"/>
            <a:ext cx="648072" cy="53619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148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AD93DA-8FA8-47E2-B8AD-6303CFE8AC7C}"/>
              </a:ext>
            </a:extLst>
          </p:cNvPr>
          <p:cNvSpPr txBox="1"/>
          <p:nvPr/>
        </p:nvSpPr>
        <p:spPr>
          <a:xfrm>
            <a:off x="1115616" y="620688"/>
            <a:ext cx="69847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4. </a:t>
            </a:r>
            <a:r>
              <a:rPr lang="ko-KR" altLang="en-US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이번 주 개발 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6E5DC-6C17-448A-9251-53808DA0D8E3}"/>
              </a:ext>
            </a:extLst>
          </p:cNvPr>
          <p:cNvSpPr txBox="1"/>
          <p:nvPr/>
        </p:nvSpPr>
        <p:spPr>
          <a:xfrm>
            <a:off x="179512" y="2132856"/>
            <a:ext cx="8928992" cy="3051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박기철 </a:t>
            </a:r>
            <a:r>
              <a:rPr lang="en-US" altLang="ko-KR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3D </a:t>
            </a:r>
            <a:r>
              <a:rPr lang="ko-KR" altLang="en-US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모델링</a:t>
            </a:r>
            <a:r>
              <a:rPr lang="en-US" altLang="ko-KR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AR </a:t>
            </a:r>
            <a:r>
              <a:rPr lang="ko-KR" altLang="en-US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</a:t>
            </a:r>
            <a:r>
              <a:rPr lang="en-US" altLang="ko-KR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추천 알고리즘 개발</a:t>
            </a:r>
            <a:endParaRPr lang="en-US" altLang="ko-KR" sz="25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김규리 </a:t>
            </a:r>
            <a:r>
              <a:rPr lang="en-US" altLang="ko-KR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3D </a:t>
            </a:r>
            <a:r>
              <a:rPr lang="ko-KR" altLang="en-US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모델링 </a:t>
            </a:r>
            <a:r>
              <a:rPr lang="en-US" altLang="ko-KR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AR </a:t>
            </a:r>
            <a:r>
              <a:rPr lang="ko-KR" altLang="en-US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</a:t>
            </a:r>
            <a:r>
              <a:rPr lang="en-US" altLang="ko-KR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추천 알고리즘 개발</a:t>
            </a:r>
            <a:endParaRPr lang="en-US" altLang="ko-KR" sz="25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이지윤 </a:t>
            </a:r>
            <a:r>
              <a:rPr lang="en-US" altLang="ko-KR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ko-KR" altLang="en-US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가구</a:t>
            </a:r>
            <a:r>
              <a:rPr lang="en-US" altLang="ko-KR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가구의 수치 및 색상</a:t>
            </a:r>
            <a:r>
              <a:rPr lang="en-US" altLang="ko-KR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URL, </a:t>
            </a:r>
            <a:r>
              <a:rPr lang="ko-KR" altLang="en-US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색상 데이터베이스 입력</a:t>
            </a:r>
            <a:r>
              <a:rPr lang="en-US" altLang="ko-KR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	      </a:t>
            </a:r>
            <a:r>
              <a:rPr lang="ko-KR" altLang="en-US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추천 알고리즘 개발</a:t>
            </a:r>
            <a:r>
              <a:rPr lang="en-US" altLang="ko-KR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추가 기능 아이디어 </a:t>
            </a:r>
            <a:endParaRPr lang="en-US" altLang="ko-KR" sz="25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669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80512" cy="6885384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22" y="692696"/>
            <a:ext cx="7306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  <a:alpha val="42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#</a:t>
            </a:r>
            <a:r>
              <a:rPr lang="ko-KR" altLang="en-US" sz="7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  <a:alpha val="42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중간</a:t>
            </a:r>
            <a:r>
              <a:rPr lang="ko-KR" altLang="en-US" sz="6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  <a:alpha val="42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데모</a:t>
            </a:r>
            <a:r>
              <a:rPr lang="ko-KR" altLang="en-US" sz="6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  <a:alpha val="42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 시나리오</a:t>
            </a:r>
            <a:endParaRPr lang="ko-KR" altLang="en-US" sz="6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  <a:alpha val="78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조선일보명조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461C0-9483-447B-8AB8-D26B47D3ECE2}"/>
              </a:ext>
            </a:extLst>
          </p:cNvPr>
          <p:cNvSpPr txBox="1"/>
          <p:nvPr/>
        </p:nvSpPr>
        <p:spPr>
          <a:xfrm>
            <a:off x="215008" y="2420888"/>
            <a:ext cx="8928992" cy="3820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2500" b="1" dirty="0">
                <a:solidFill>
                  <a:schemeClr val="bg1">
                    <a:lumMod val="9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DB</a:t>
            </a:r>
            <a:r>
              <a:rPr lang="ko-KR" altLang="en-US" sz="2500" b="1" dirty="0">
                <a:solidFill>
                  <a:schemeClr val="bg1">
                    <a:lumMod val="9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정보를 받아와서 로그인</a:t>
            </a:r>
            <a:endParaRPr lang="en-US" altLang="ko-KR" sz="2500" b="1" dirty="0">
              <a:solidFill>
                <a:schemeClr val="bg1">
                  <a:lumMod val="9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2500" b="1" dirty="0">
                <a:solidFill>
                  <a:schemeClr val="bg1">
                    <a:lumMod val="9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AR ruler</a:t>
            </a:r>
            <a:r>
              <a:rPr lang="ko-KR" altLang="en-US" sz="2500" b="1" dirty="0">
                <a:solidFill>
                  <a:schemeClr val="bg1">
                    <a:lumMod val="9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로 수치 측정</a:t>
            </a:r>
            <a:endParaRPr lang="en-US" altLang="ko-KR" sz="2500" b="1" dirty="0">
              <a:solidFill>
                <a:schemeClr val="bg1">
                  <a:lumMod val="9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2500" b="1" dirty="0">
                <a:solidFill>
                  <a:schemeClr val="bg1">
                    <a:lumMod val="9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3D </a:t>
            </a:r>
            <a:r>
              <a:rPr lang="ko-KR" altLang="en-US" sz="2500" b="1" dirty="0" err="1">
                <a:solidFill>
                  <a:schemeClr val="bg1">
                    <a:lumMod val="9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모델링된</a:t>
            </a:r>
            <a:r>
              <a:rPr lang="ko-KR" altLang="en-US" sz="2500" b="1" dirty="0">
                <a:solidFill>
                  <a:schemeClr val="bg1">
                    <a:lumMod val="9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가구를 목록에서 선택하여 </a:t>
            </a:r>
            <a:r>
              <a:rPr lang="en-US" altLang="ko-KR" sz="2500" b="1" dirty="0">
                <a:solidFill>
                  <a:schemeClr val="bg1">
                    <a:lumMod val="9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AR</a:t>
            </a:r>
            <a:r>
              <a:rPr lang="ko-KR" altLang="en-US" sz="2500" b="1" dirty="0">
                <a:solidFill>
                  <a:schemeClr val="bg1">
                    <a:lumMod val="9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로 배치해보기</a:t>
            </a:r>
            <a:endParaRPr lang="en-US" altLang="ko-KR" sz="2500" b="1" dirty="0">
              <a:solidFill>
                <a:schemeClr val="bg1">
                  <a:lumMod val="9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2500" b="1" dirty="0">
                <a:solidFill>
                  <a:schemeClr val="bg1">
                    <a:lumMod val="9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추천과 찜 목록</a:t>
            </a:r>
            <a:r>
              <a:rPr lang="en-US" altLang="ko-KR" sz="2500" b="1" dirty="0">
                <a:solidFill>
                  <a:schemeClr val="bg1">
                    <a:lumMod val="9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</a:t>
            </a:r>
            <a:r>
              <a:rPr lang="ko-KR" altLang="en-US" sz="2500" b="1" dirty="0">
                <a:solidFill>
                  <a:schemeClr val="bg1">
                    <a:lumMod val="9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추가</a:t>
            </a:r>
            <a:r>
              <a:rPr lang="en-US" altLang="ko-KR" sz="2500" b="1" dirty="0">
                <a:solidFill>
                  <a:schemeClr val="bg1">
                    <a:lumMod val="9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 </a:t>
            </a:r>
            <a:r>
              <a:rPr lang="ko-KR" altLang="en-US" sz="2500" b="1" dirty="0">
                <a:solidFill>
                  <a:schemeClr val="bg1">
                    <a:lumMod val="9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기능은 구현 초기 단계</a:t>
            </a:r>
            <a:endParaRPr lang="en-US" altLang="ko-KR" sz="2500" b="1" dirty="0">
              <a:solidFill>
                <a:schemeClr val="bg1">
                  <a:lumMod val="9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ko-KR" sz="2500" b="1" dirty="0">
              <a:solidFill>
                <a:schemeClr val="bg1">
                  <a:lumMod val="9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754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80512" cy="6885384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120" y="2204864"/>
            <a:ext cx="5796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  <a:alpha val="42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#</a:t>
            </a:r>
            <a:r>
              <a:rPr lang="ko-KR" altLang="en-US" sz="7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  <a:alpha val="42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중간</a:t>
            </a:r>
            <a:r>
              <a:rPr lang="ko-KR" altLang="en-US" sz="6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  <a:alpha val="42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데모</a:t>
            </a:r>
            <a:r>
              <a:rPr lang="ko-KR" altLang="en-US" sz="6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  <a:alpha val="42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 시연</a:t>
            </a:r>
            <a:endParaRPr lang="ko-KR" altLang="en-US" sz="6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  <a:alpha val="78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조선일보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97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6000" r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55776" y="0"/>
            <a:ext cx="4464000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771800" y="1448864"/>
            <a:ext cx="4139952" cy="756000"/>
            <a:chOff x="4932040" y="1448864"/>
            <a:chExt cx="4139952" cy="756000"/>
          </a:xfrm>
        </p:grpSpPr>
        <p:sp>
          <p:nvSpPr>
            <p:cNvPr id="4" name="TextBox 3"/>
            <p:cNvSpPr txBox="1"/>
            <p:nvPr/>
          </p:nvSpPr>
          <p:spPr>
            <a:xfrm>
              <a:off x="4932040" y="1628800"/>
              <a:ext cx="41399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70000"/>
                    </a:schemeClr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  <a:cs typeface="조선일보명조" pitchFamily="18" charset="-127"/>
                </a:rPr>
                <a:t>증강현실 가구배치 어플리케이션</a:t>
              </a:r>
            </a:p>
          </p:txBody>
        </p:sp>
        <p:sp>
          <p:nvSpPr>
            <p:cNvPr id="5" name="양쪽 대괄호 4"/>
            <p:cNvSpPr/>
            <p:nvPr/>
          </p:nvSpPr>
          <p:spPr>
            <a:xfrm>
              <a:off x="5364088" y="1448864"/>
              <a:ext cx="3312368" cy="756000"/>
            </a:xfrm>
            <a:prstGeom prst="bracketPair">
              <a:avLst/>
            </a:prstGeom>
            <a:ln w="19050">
              <a:solidFill>
                <a:schemeClr val="bg1">
                  <a:alpha val="63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979712" y="3429000"/>
            <a:ext cx="532859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목 차</a:t>
            </a:r>
          </a:p>
        </p:txBody>
      </p:sp>
    </p:spTree>
    <p:extLst>
      <p:ext uri="{BB962C8B-B14F-4D97-AF65-F5344CB8AC3E}">
        <p14:creationId xmlns:p14="http://schemas.microsoft.com/office/powerpoint/2010/main" val="199628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7784" y="0"/>
            <a:ext cx="4608512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양쪽 대괄호 5"/>
          <p:cNvSpPr/>
          <p:nvPr/>
        </p:nvSpPr>
        <p:spPr>
          <a:xfrm>
            <a:off x="3275856" y="1448864"/>
            <a:ext cx="3312368" cy="756000"/>
          </a:xfrm>
          <a:prstGeom prst="bracketPair">
            <a:avLst/>
          </a:prstGeom>
          <a:ln w="19050">
            <a:solidFill>
              <a:schemeClr val="bg1">
                <a:alpha val="63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EE9BC-8532-4D3E-9238-B105A4C3DA42}"/>
              </a:ext>
            </a:extLst>
          </p:cNvPr>
          <p:cNvSpPr txBox="1"/>
          <p:nvPr/>
        </p:nvSpPr>
        <p:spPr>
          <a:xfrm>
            <a:off x="2880320" y="1628800"/>
            <a:ext cx="4139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증강현실 가구배치 어플리케이션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B08CD5-F676-4AE0-8FBF-D6920CBD1961}"/>
              </a:ext>
            </a:extLst>
          </p:cNvPr>
          <p:cNvSpPr txBox="1"/>
          <p:nvPr/>
        </p:nvSpPr>
        <p:spPr>
          <a:xfrm>
            <a:off x="3275856" y="1628800"/>
            <a:ext cx="4836986" cy="4566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3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프로젝트 개요</a:t>
            </a:r>
            <a:endParaRPr lang="en-US" altLang="ko-KR" sz="3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프로젝트 진행 사항</a:t>
            </a:r>
            <a:endParaRPr lang="en-US" altLang="ko-KR" sz="3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다음주 일정</a:t>
            </a:r>
            <a:endParaRPr lang="en-US" altLang="ko-KR" sz="3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데모 시연</a:t>
            </a:r>
            <a:endParaRPr kumimoji="0" lang="en-US" altLang="ko-KR" sz="3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83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716016" y="0"/>
            <a:ext cx="4464000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대괄호 5"/>
          <p:cNvSpPr/>
          <p:nvPr/>
        </p:nvSpPr>
        <p:spPr>
          <a:xfrm>
            <a:off x="5292080" y="1448864"/>
            <a:ext cx="3312368" cy="756000"/>
          </a:xfrm>
          <a:prstGeom prst="bracketPair">
            <a:avLst/>
          </a:prstGeom>
          <a:ln w="19050">
            <a:solidFill>
              <a:schemeClr val="bg1">
                <a:alpha val="63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CB2517-45B5-4752-BC79-7D9F6995886E}"/>
              </a:ext>
            </a:extLst>
          </p:cNvPr>
          <p:cNvSpPr txBox="1"/>
          <p:nvPr/>
        </p:nvSpPr>
        <p:spPr>
          <a:xfrm>
            <a:off x="4896544" y="1628800"/>
            <a:ext cx="4139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7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증강현실 가구배치 어플리케이션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415142-CF2C-43FF-9562-69AB67FA2FF8}"/>
              </a:ext>
            </a:extLst>
          </p:cNvPr>
          <p:cNvSpPr txBox="1"/>
          <p:nvPr/>
        </p:nvSpPr>
        <p:spPr>
          <a:xfrm>
            <a:off x="4896544" y="3903439"/>
            <a:ext cx="41399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2. </a:t>
            </a:r>
            <a:r>
              <a:rPr lang="ko-KR" altLang="en-US" sz="3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80789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6000" r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4752528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683568" y="1448864"/>
            <a:ext cx="3312368" cy="756000"/>
          </a:xfrm>
          <a:prstGeom prst="bracketPair">
            <a:avLst/>
          </a:prstGeom>
          <a:ln w="19050">
            <a:solidFill>
              <a:schemeClr val="bg1"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024" y="2636912"/>
            <a:ext cx="4139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90000"/>
                    <a:alpha val="73000"/>
                  </a:srgb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#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90000"/>
                    <a:alpha val="73000"/>
                  </a:srgb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프로젝트 개요</a:t>
            </a:r>
            <a:endParaRPr kumimoji="0" lang="en-US" altLang="ko-KR" sz="3000" b="1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EEECE1">
                  <a:lumMod val="90000"/>
                  <a:alpha val="73000"/>
                </a:srgb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조선일보명조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3284984"/>
            <a:ext cx="5454352" cy="307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Unity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의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AR(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증강현실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구현으로 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  AR ruler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이용한 실내 공간 측정에 따라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  측정에 맞는 가구 모델을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선택하여 배치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공간의 색상 수치를 입력 받거나 측정하여 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   가구 및 인테리어 소품도 추천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70CB95-6970-470E-A5DB-6EAC2F3225BC}"/>
              </a:ext>
            </a:extLst>
          </p:cNvPr>
          <p:cNvSpPr txBox="1"/>
          <p:nvPr/>
        </p:nvSpPr>
        <p:spPr>
          <a:xfrm>
            <a:off x="288032" y="1665675"/>
            <a:ext cx="4139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증강현실 가구배치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330806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6000" r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16016" y="0"/>
            <a:ext cx="4464000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5364088" y="1448864"/>
            <a:ext cx="3312368" cy="756000"/>
          </a:xfrm>
          <a:prstGeom prst="bracketPair">
            <a:avLst/>
          </a:prstGeom>
          <a:ln w="19050">
            <a:solidFill>
              <a:schemeClr val="bg1">
                <a:alpha val="63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2040" y="2636912"/>
            <a:ext cx="4139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90000"/>
                    <a:alpha val="73000"/>
                  </a:schemeClr>
                </a:solidFill>
                <a:latin typeface="나눔바른고딕 Light" pitchFamily="50" charset="-127"/>
                <a:ea typeface="나눔바른고딕 Light" pitchFamily="50" charset="-127"/>
                <a:cs typeface="조선일보명조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90000"/>
                    <a:alpha val="73000"/>
                  </a:srgb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# 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90000"/>
                    <a:alpha val="73000"/>
                  </a:srgb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개발 내용</a:t>
            </a:r>
            <a:endParaRPr kumimoji="0" lang="en-US" altLang="ko-KR" sz="3000" b="1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EEECE1">
                  <a:lumMod val="90000"/>
                  <a:alpha val="73000"/>
                </a:srgb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조선일보명조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0617" y="3257977"/>
            <a:ext cx="4139952" cy="3780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200000"/>
              </a:lnSpc>
              <a:defRPr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73000"/>
                  </a:schemeClr>
                </a:solidFill>
                <a:latin typeface="나눔바른고딕 UltraLight" pitchFamily="50" charset="-127"/>
                <a:ea typeface="나눔바른고딕 UltraLight" pitchFamily="50" charset="-127"/>
                <a:cs typeface="조선일보명조" pitchFamily="18" charset="-127"/>
              </a:defRPr>
            </a:lvl1pPr>
          </a:lstStyle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alpha val="73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공간의 수치를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alpha val="73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AR ruler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alpha val="73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로 측정하기</a:t>
            </a:r>
            <a:endParaRPr kumimoji="0" lang="en-US" altLang="ko-KR" sz="1800" b="1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>
                  <a:alpha val="73000"/>
                </a:prst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조선일보명조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alpha val="73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측정된 수치에 맞는 가구 목록 불러오기</a:t>
            </a:r>
            <a:endParaRPr kumimoji="0" lang="en-US" altLang="ko-KR" sz="1800" b="1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>
                  <a:alpha val="73000"/>
                </a:prst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조선일보명조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alpha val="73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가구를 증강현실</a:t>
            </a:r>
            <a:r>
              <a:rPr lang="en-US" altLang="ko-KR" sz="1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alpha val="73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(AR)</a:t>
            </a:r>
            <a:r>
              <a:rPr lang="ko-KR" altLang="en-US" sz="1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alpha val="73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로 배치해보기</a:t>
            </a:r>
            <a:endParaRPr lang="en-US" altLang="ko-KR" sz="18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>
                  <a:alpha val="73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alpha val="73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색상 수치를 입력 받거나 측정하여 그에 어울리는 가구 추천 받고 배치해보기</a:t>
            </a:r>
            <a:endParaRPr lang="en-US" altLang="ko-KR" sz="18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>
                  <a:alpha val="73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alpha val="73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찜 목록으로 가구들과 </a:t>
            </a:r>
            <a:r>
              <a:rPr lang="en-US" altLang="ko-KR" sz="1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alpha val="73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URL </a:t>
            </a:r>
            <a:r>
              <a:rPr lang="ko-KR" altLang="en-US" sz="1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alpha val="73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확인 가능 </a:t>
            </a:r>
            <a:endParaRPr lang="en-US" altLang="ko-KR" sz="18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>
                  <a:alpha val="73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>
                  <a:alpha val="73000"/>
                </a:prst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조선일보명조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C0F96-A1A4-4DE9-94C3-8C52E84BFD5A}"/>
              </a:ext>
            </a:extLst>
          </p:cNvPr>
          <p:cNvSpPr txBox="1"/>
          <p:nvPr/>
        </p:nvSpPr>
        <p:spPr>
          <a:xfrm>
            <a:off x="4932040" y="1628800"/>
            <a:ext cx="4139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증강현실 가구배치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258910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6000" r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35696" y="-15583"/>
            <a:ext cx="5724128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양쪽 대괄호 9"/>
          <p:cNvSpPr/>
          <p:nvPr/>
        </p:nvSpPr>
        <p:spPr>
          <a:xfrm>
            <a:off x="3096344" y="1448864"/>
            <a:ext cx="3312368" cy="756000"/>
          </a:xfrm>
          <a:prstGeom prst="bracketPair">
            <a:avLst/>
          </a:prstGeom>
          <a:ln w="19050">
            <a:solidFill>
              <a:schemeClr val="bg1">
                <a:alpha val="63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F4A44-9EFE-4696-AF25-8B5D5FA49545}"/>
              </a:ext>
            </a:extLst>
          </p:cNvPr>
          <p:cNvSpPr txBox="1"/>
          <p:nvPr/>
        </p:nvSpPr>
        <p:spPr>
          <a:xfrm>
            <a:off x="2699792" y="1628800"/>
            <a:ext cx="4139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7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증강현실 가구배치 어플리케이션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EBE27-5CEC-4058-8411-EF2D2B8BC0DB}"/>
              </a:ext>
            </a:extLst>
          </p:cNvPr>
          <p:cNvSpPr txBox="1"/>
          <p:nvPr/>
        </p:nvSpPr>
        <p:spPr>
          <a:xfrm>
            <a:off x="2664296" y="3717032"/>
            <a:ext cx="4139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3. </a:t>
            </a:r>
            <a:r>
              <a:rPr lang="ko-KR" altLang="en-US" sz="3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프로젝트 진행사항</a:t>
            </a:r>
            <a:endParaRPr lang="en-US" altLang="ko-KR" sz="3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조선일보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21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AD93DA-8FA8-47E2-B8AD-6303CFE8AC7C}"/>
              </a:ext>
            </a:extLst>
          </p:cNvPr>
          <p:cNvSpPr txBox="1"/>
          <p:nvPr/>
        </p:nvSpPr>
        <p:spPr>
          <a:xfrm>
            <a:off x="1512168" y="529516"/>
            <a:ext cx="60121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5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3. </a:t>
            </a:r>
            <a:r>
              <a:rPr kumimoji="0" lang="ko-KR" altLang="en-US" sz="35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프로젝트 진행사항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9BD6D8-55C3-46BD-84F4-FC07ECB37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01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40DD19-AA7A-4553-B7DD-27FE75110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01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D2ED4ED-3E3B-4069-B1B7-B015B0D20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928882"/>
              </p:ext>
            </p:extLst>
          </p:nvPr>
        </p:nvGraphicFramePr>
        <p:xfrm>
          <a:off x="323528" y="1451466"/>
          <a:ext cx="8640959" cy="5217891"/>
        </p:xfrm>
        <a:graphic>
          <a:graphicData uri="http://schemas.openxmlformats.org/drawingml/2006/table">
            <a:tbl>
              <a:tblPr/>
              <a:tblGrid>
                <a:gridCol w="923591">
                  <a:extLst>
                    <a:ext uri="{9D8B030D-6E8A-4147-A177-3AD203B41FA5}">
                      <a16:colId xmlns:a16="http://schemas.microsoft.com/office/drawing/2014/main" val="2426235130"/>
                    </a:ext>
                  </a:extLst>
                </a:gridCol>
                <a:gridCol w="466091">
                  <a:extLst>
                    <a:ext uri="{9D8B030D-6E8A-4147-A177-3AD203B41FA5}">
                      <a16:colId xmlns:a16="http://schemas.microsoft.com/office/drawing/2014/main" val="3539703037"/>
                    </a:ext>
                  </a:extLst>
                </a:gridCol>
                <a:gridCol w="415724">
                  <a:extLst>
                    <a:ext uri="{9D8B030D-6E8A-4147-A177-3AD203B41FA5}">
                      <a16:colId xmlns:a16="http://schemas.microsoft.com/office/drawing/2014/main" val="1884800082"/>
                    </a:ext>
                  </a:extLst>
                </a:gridCol>
                <a:gridCol w="448403">
                  <a:extLst>
                    <a:ext uri="{9D8B030D-6E8A-4147-A177-3AD203B41FA5}">
                      <a16:colId xmlns:a16="http://schemas.microsoft.com/office/drawing/2014/main" val="75769528"/>
                    </a:ext>
                  </a:extLst>
                </a:gridCol>
                <a:gridCol w="495905">
                  <a:extLst>
                    <a:ext uri="{9D8B030D-6E8A-4147-A177-3AD203B41FA5}">
                      <a16:colId xmlns:a16="http://schemas.microsoft.com/office/drawing/2014/main" val="2844794968"/>
                    </a:ext>
                  </a:extLst>
                </a:gridCol>
                <a:gridCol w="511065">
                  <a:extLst>
                    <a:ext uri="{9D8B030D-6E8A-4147-A177-3AD203B41FA5}">
                      <a16:colId xmlns:a16="http://schemas.microsoft.com/office/drawing/2014/main" val="1166694495"/>
                    </a:ext>
                  </a:extLst>
                </a:gridCol>
                <a:gridCol w="513593">
                  <a:extLst>
                    <a:ext uri="{9D8B030D-6E8A-4147-A177-3AD203B41FA5}">
                      <a16:colId xmlns:a16="http://schemas.microsoft.com/office/drawing/2014/main" val="761386167"/>
                    </a:ext>
                  </a:extLst>
                </a:gridCol>
                <a:gridCol w="513593">
                  <a:extLst>
                    <a:ext uri="{9D8B030D-6E8A-4147-A177-3AD203B41FA5}">
                      <a16:colId xmlns:a16="http://schemas.microsoft.com/office/drawing/2014/main" val="450548909"/>
                    </a:ext>
                  </a:extLst>
                </a:gridCol>
                <a:gridCol w="483610">
                  <a:extLst>
                    <a:ext uri="{9D8B030D-6E8A-4147-A177-3AD203B41FA5}">
                      <a16:colId xmlns:a16="http://schemas.microsoft.com/office/drawing/2014/main" val="1268359272"/>
                    </a:ext>
                  </a:extLst>
                </a:gridCol>
                <a:gridCol w="483610">
                  <a:extLst>
                    <a:ext uri="{9D8B030D-6E8A-4147-A177-3AD203B41FA5}">
                      <a16:colId xmlns:a16="http://schemas.microsoft.com/office/drawing/2014/main" val="3537664731"/>
                    </a:ext>
                  </a:extLst>
                </a:gridCol>
                <a:gridCol w="465923">
                  <a:extLst>
                    <a:ext uri="{9D8B030D-6E8A-4147-A177-3AD203B41FA5}">
                      <a16:colId xmlns:a16="http://schemas.microsoft.com/office/drawing/2014/main" val="2043563931"/>
                    </a:ext>
                  </a:extLst>
                </a:gridCol>
                <a:gridCol w="465923">
                  <a:extLst>
                    <a:ext uri="{9D8B030D-6E8A-4147-A177-3AD203B41FA5}">
                      <a16:colId xmlns:a16="http://schemas.microsoft.com/office/drawing/2014/main" val="307990314"/>
                    </a:ext>
                  </a:extLst>
                </a:gridCol>
                <a:gridCol w="581721">
                  <a:extLst>
                    <a:ext uri="{9D8B030D-6E8A-4147-A177-3AD203B41FA5}">
                      <a16:colId xmlns:a16="http://schemas.microsoft.com/office/drawing/2014/main" val="2166898579"/>
                    </a:ext>
                  </a:extLst>
                </a:gridCol>
                <a:gridCol w="439064">
                  <a:extLst>
                    <a:ext uri="{9D8B030D-6E8A-4147-A177-3AD203B41FA5}">
                      <a16:colId xmlns:a16="http://schemas.microsoft.com/office/drawing/2014/main" val="1397058064"/>
                    </a:ext>
                  </a:extLst>
                </a:gridCol>
                <a:gridCol w="425032">
                  <a:extLst>
                    <a:ext uri="{9D8B030D-6E8A-4147-A177-3AD203B41FA5}">
                      <a16:colId xmlns:a16="http://schemas.microsoft.com/office/drawing/2014/main" val="1187924520"/>
                    </a:ext>
                  </a:extLst>
                </a:gridCol>
                <a:gridCol w="576551">
                  <a:extLst>
                    <a:ext uri="{9D8B030D-6E8A-4147-A177-3AD203B41FA5}">
                      <a16:colId xmlns:a16="http://schemas.microsoft.com/office/drawing/2014/main" val="469349435"/>
                    </a:ext>
                  </a:extLst>
                </a:gridCol>
                <a:gridCol w="431560">
                  <a:extLst>
                    <a:ext uri="{9D8B030D-6E8A-4147-A177-3AD203B41FA5}">
                      <a16:colId xmlns:a16="http://schemas.microsoft.com/office/drawing/2014/main" val="540905545"/>
                    </a:ext>
                  </a:extLst>
                </a:gridCol>
              </a:tblGrid>
              <a:tr h="20902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336584"/>
                  </a:ext>
                </a:extLst>
              </a:tr>
              <a:tr h="2090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추석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092381"/>
                  </a:ext>
                </a:extLst>
              </a:tr>
              <a:tr h="9709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제안서 발표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 및 평가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말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422248"/>
                  </a:ext>
                </a:extLst>
              </a:tr>
              <a:tr h="3149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모델링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14348"/>
                  </a:ext>
                </a:extLst>
              </a:tr>
              <a:tr h="3149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 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282201"/>
                  </a:ext>
                </a:extLst>
              </a:tr>
              <a:tr h="6558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측정자 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구현하기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</a:t>
                      </a:r>
                      <a:endParaRPr lang="en-US" altLang="ko-KR" sz="1000" b="1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고사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212024"/>
                  </a:ext>
                </a:extLst>
              </a:tr>
              <a:tr h="340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서버구축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776401"/>
                  </a:ext>
                </a:extLst>
              </a:tr>
              <a:tr h="340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입력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CA56A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27825"/>
                  </a:ext>
                </a:extLst>
              </a:tr>
              <a:tr h="340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중간데모 준비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104914"/>
                  </a:ext>
                </a:extLst>
              </a:tr>
              <a:tr h="340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추천기능 구현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771680"/>
                  </a:ext>
                </a:extLst>
              </a:tr>
              <a:tr h="340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추가기능구현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702958"/>
                  </a:ext>
                </a:extLst>
              </a:tr>
              <a:tr h="4983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286482"/>
                  </a:ext>
                </a:extLst>
              </a:tr>
              <a:tr h="340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최종데모준비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08" marR="40308" marT="11144" marB="11144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8B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61036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98C05CF-7DE6-42CE-9172-8787D24A40D2}"/>
              </a:ext>
            </a:extLst>
          </p:cNvPr>
          <p:cNvSpPr/>
          <p:nvPr/>
        </p:nvSpPr>
        <p:spPr>
          <a:xfrm>
            <a:off x="5004048" y="1379457"/>
            <a:ext cx="648072" cy="53619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8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AD93DA-8FA8-47E2-B8AD-6303CFE8AC7C}"/>
              </a:ext>
            </a:extLst>
          </p:cNvPr>
          <p:cNvSpPr txBox="1"/>
          <p:nvPr/>
        </p:nvSpPr>
        <p:spPr>
          <a:xfrm>
            <a:off x="1512168" y="529516"/>
            <a:ext cx="60121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5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3. </a:t>
            </a:r>
            <a:r>
              <a:rPr kumimoji="0" lang="ko-KR" altLang="en-US" sz="35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조선일보명조" pitchFamily="18" charset="-127"/>
              </a:rPr>
              <a:t>프로젝트 진행사항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9BD6D8-55C3-46BD-84F4-FC07ECB37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01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2CA3A-2BD4-4272-AD4C-538693A63CBD}"/>
              </a:ext>
            </a:extLst>
          </p:cNvPr>
          <p:cNvSpPr txBox="1"/>
          <p:nvPr/>
        </p:nvSpPr>
        <p:spPr>
          <a:xfrm>
            <a:off x="323528" y="2155790"/>
            <a:ext cx="813690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박기철 </a:t>
            </a:r>
            <a:r>
              <a:rPr lang="en-US" altLang="ko-KR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Unity</a:t>
            </a:r>
            <a:r>
              <a:rPr lang="ko-KR" altLang="en-US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와 연동하여 </a:t>
            </a:r>
            <a:r>
              <a:rPr lang="en-US" altLang="ko-KR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GUI </a:t>
            </a:r>
            <a:r>
              <a:rPr lang="ko-KR" altLang="en-US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완성</a:t>
            </a:r>
            <a:r>
              <a:rPr lang="en-US" altLang="ko-KR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추천 알고리즘 개발</a:t>
            </a:r>
            <a:r>
              <a:rPr lang="en-US" altLang="ko-KR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디버깅 작업</a:t>
            </a:r>
            <a:endParaRPr lang="en-US" altLang="ko-KR" sz="25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5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김규리 </a:t>
            </a:r>
            <a:r>
              <a:rPr lang="en-US" altLang="ko-KR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3D modeling, AR</a:t>
            </a:r>
            <a:r>
              <a:rPr lang="ko-KR" altLang="en-US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</a:t>
            </a:r>
            <a:r>
              <a:rPr lang="en-US" altLang="ko-KR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추천 알고리즘 개발</a:t>
            </a:r>
            <a:endParaRPr lang="en-US" altLang="ko-KR" sz="25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5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이지윤 </a:t>
            </a:r>
            <a:r>
              <a:rPr lang="en-US" altLang="ko-KR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ko-KR" altLang="en-US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가구</a:t>
            </a:r>
            <a:r>
              <a:rPr lang="en-US" altLang="ko-KR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</a:t>
            </a:r>
            <a:r>
              <a:rPr lang="ko-KR" altLang="en-US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상세정보 포함</a:t>
            </a:r>
            <a:r>
              <a:rPr lang="en-US" altLang="ko-KR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  <a:r>
              <a:rPr lang="ko-KR" altLang="en-US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및 색상의 데이터베이스 입력</a:t>
            </a:r>
            <a:r>
              <a:rPr lang="en-US" altLang="ko-KR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25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추천 알고리즘 개발 </a:t>
            </a:r>
            <a:endParaRPr lang="en-US" altLang="ko-KR" sz="25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5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3686</TotalTime>
  <Words>585</Words>
  <Application>Microsoft Office PowerPoint</Application>
  <PresentationFormat>화면 슬라이드 쇼(4:3)</PresentationFormat>
  <Paragraphs>310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아리따-돋움(TTF)-Medium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김 규리</cp:lastModifiedBy>
  <cp:revision>309</cp:revision>
  <dcterms:created xsi:type="dcterms:W3CDTF">2016-02-28T00:49:02Z</dcterms:created>
  <dcterms:modified xsi:type="dcterms:W3CDTF">2018-10-30T21:12:37Z</dcterms:modified>
</cp:coreProperties>
</file>