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97" r:id="rId4"/>
    <p:sldId id="282" r:id="rId5"/>
    <p:sldId id="287" r:id="rId6"/>
    <p:sldId id="286" r:id="rId7"/>
    <p:sldId id="300" r:id="rId8"/>
    <p:sldId id="304" r:id="rId9"/>
    <p:sldId id="305" r:id="rId10"/>
    <p:sldId id="306" r:id="rId11"/>
    <p:sldId id="296" r:id="rId12"/>
    <p:sldId id="294" r:id="rId13"/>
    <p:sldId id="298" r:id="rId14"/>
    <p:sldId id="308" r:id="rId15"/>
    <p:sldId id="307" r:id="rId16"/>
    <p:sldId id="299" r:id="rId17"/>
    <p:sldId id="313" r:id="rId18"/>
    <p:sldId id="256" r:id="rId19"/>
    <p:sldId id="258" r:id="rId20"/>
    <p:sldId id="260" r:id="rId21"/>
    <p:sldId id="312" r:id="rId22"/>
    <p:sldId id="311" r:id="rId23"/>
    <p:sldId id="314" r:id="rId24"/>
    <p:sldId id="302" r:id="rId25"/>
    <p:sldId id="315" r:id="rId26"/>
    <p:sldId id="316" r:id="rId27"/>
    <p:sldId id="317" r:id="rId28"/>
    <p:sldId id="301" r:id="rId29"/>
    <p:sldId id="295" r:id="rId30"/>
    <p:sldId id="263" r:id="rId31"/>
    <p:sldId id="266" r:id="rId32"/>
  </p:sldIdLst>
  <p:sldSz cx="12192000" cy="6858000"/>
  <p:notesSz cx="6858000" cy="9144000"/>
  <p:embeddedFontLst>
    <p:embeddedFont>
      <p:font typeface="아리따-돋움(TTF)-Light" panose="02020603020101020101" pitchFamily="18" charset="-127"/>
      <p:regular r:id="rId34"/>
    </p:embeddedFont>
    <p:embeddedFont>
      <p:font typeface="Arial Unicode MS" panose="020B0604020202020204" pitchFamily="50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아리따-돋움(TTF)-Bold" panose="02020603020101020101" pitchFamily="18" charset="-127"/>
      <p:regular r:id="rId38"/>
    </p:embeddedFont>
    <p:embeddedFont>
      <p:font typeface="아리따-돋움(TTF)-SemiBold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6D07-452F-49CA-B3E1-E000ED2BF47A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B4AC-EF19-42ED-B866-0EAEA1786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6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로그인 액티비티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어플을 처음 켰을 때의 화면이며</a:t>
            </a:r>
            <a:r>
              <a:rPr lang="en-US" altLang="ko-KR" dirty="0"/>
              <a:t>, </a:t>
            </a:r>
            <a:r>
              <a:rPr lang="ko-KR" altLang="en-US" dirty="0"/>
              <a:t>아이디와 비밀번호를 입력해 로그인을 하면 메인 액티비티로 넘어가고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회원가입을 누르면 회원가입 액티비티로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Bike </a:t>
            </a:r>
            <a:r>
              <a:rPr lang="ko-KR" altLang="en-US" dirty="0"/>
              <a:t>테이블에는 자전거의 정보를 저장합니다</a:t>
            </a:r>
            <a:r>
              <a:rPr lang="en-US" altLang="ko-KR" dirty="0"/>
              <a:t>. </a:t>
            </a:r>
            <a:r>
              <a:rPr lang="ko-KR" altLang="en-US" dirty="0"/>
              <a:t>자전거의 소유주</a:t>
            </a:r>
            <a:r>
              <a:rPr lang="en-US" altLang="ko-KR" dirty="0"/>
              <a:t>, </a:t>
            </a:r>
            <a:r>
              <a:rPr lang="ko-KR" altLang="en-US" dirty="0"/>
              <a:t>바이크 코드</a:t>
            </a:r>
            <a:r>
              <a:rPr lang="en-US" altLang="ko-KR" dirty="0"/>
              <a:t>, </a:t>
            </a:r>
            <a:r>
              <a:rPr lang="ko-KR" altLang="en-US" dirty="0"/>
              <a:t>위치와 대여 가격</a:t>
            </a:r>
            <a:r>
              <a:rPr lang="en-US" altLang="ko-KR" dirty="0"/>
              <a:t>, </a:t>
            </a:r>
            <a:r>
              <a:rPr lang="ko-KR" altLang="en-US" dirty="0"/>
              <a:t>사진을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Rent</a:t>
            </a:r>
            <a:r>
              <a:rPr lang="ko-KR" altLang="en-US" dirty="0"/>
              <a:t>테이블에는 대여 기록을 저장합니다</a:t>
            </a:r>
            <a:r>
              <a:rPr lang="en-US" altLang="ko-KR" dirty="0"/>
              <a:t>. </a:t>
            </a:r>
            <a:r>
              <a:rPr lang="ko-KR" altLang="en-US" dirty="0"/>
              <a:t>대여자의 아이디와 자전거의 소유주를 확인하기 위한 바이크 코드가 들어있습니다</a:t>
            </a:r>
            <a:r>
              <a:rPr lang="en-US" altLang="ko-KR" dirty="0"/>
              <a:t>. </a:t>
            </a:r>
            <a:r>
              <a:rPr lang="ko-KR" altLang="en-US" dirty="0"/>
              <a:t>또한 대여 시각과 반납 시각을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7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메인 액티비티</a:t>
            </a:r>
            <a:endParaRPr lang="en-US" altLang="ko-KR" dirty="0"/>
          </a:p>
          <a:p>
            <a:r>
              <a:rPr lang="ko-KR" altLang="en-US" dirty="0"/>
              <a:t>로그인을 하면 등장하는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 있는 물방울을 누르면 해당 좌표에 등록된 자전거를 확인 가능하고 예약하기를 누르면 </a:t>
            </a:r>
            <a:r>
              <a:rPr lang="en-US" altLang="ko-KR" dirty="0"/>
              <a:t>5. </a:t>
            </a:r>
            <a:r>
              <a:rPr lang="ko-KR" altLang="en-US" dirty="0"/>
              <a:t>예약 액티비티로 이동해서 예약할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스마트키를 누르면 </a:t>
            </a:r>
            <a:r>
              <a:rPr lang="en-US" altLang="ko-KR" dirty="0"/>
              <a:t>7. </a:t>
            </a:r>
            <a:r>
              <a:rPr lang="ko-KR" altLang="en-US" dirty="0"/>
              <a:t>스마트키 액티비티</a:t>
            </a:r>
            <a:r>
              <a:rPr lang="en-US" altLang="ko-KR" dirty="0"/>
              <a:t>, </a:t>
            </a:r>
            <a:r>
              <a:rPr lang="ko-KR" altLang="en-US" dirty="0"/>
              <a:t>반납을 누르면 </a:t>
            </a:r>
            <a:r>
              <a:rPr lang="en-US" altLang="ko-KR" dirty="0"/>
              <a:t>13.</a:t>
            </a:r>
            <a:r>
              <a:rPr lang="ko-KR" altLang="en-US" dirty="0"/>
              <a:t>반납 액티비티로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Shake </a:t>
            </a:r>
            <a:r>
              <a:rPr lang="ko-KR" altLang="en-US" dirty="0"/>
              <a:t>글자 옆 메뉴를 누르면 </a:t>
            </a:r>
            <a:r>
              <a:rPr lang="en-US" altLang="ko-KR" dirty="0"/>
              <a:t>4. </a:t>
            </a:r>
            <a:r>
              <a:rPr lang="ko-KR" altLang="en-US" dirty="0"/>
              <a:t>네비게이션 바가 등장한다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예약 액티비티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공유자와 자전거의 정보를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6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리뷰 확인 액티비티</a:t>
            </a:r>
            <a:endParaRPr lang="en-US" altLang="ko-KR" dirty="0"/>
          </a:p>
          <a:p>
            <a:r>
              <a:rPr lang="ko-KR" altLang="en-US" dirty="0"/>
              <a:t>선택한 자전거에 대한 리뷰를 확인할 수 있는 액티비티이다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3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등록 액티비티</a:t>
            </a:r>
            <a:endParaRPr lang="en-US" altLang="ko-KR" dirty="0"/>
          </a:p>
          <a:p>
            <a:r>
              <a:rPr lang="ko-KR" altLang="en-US" dirty="0"/>
              <a:t>자전거에 해당하는 정보를 입력해서 등록하는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등록위치를 누르면 주소 검색 창이 나올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0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( </a:t>
            </a:r>
            <a:r>
              <a:rPr lang="ko-KR" altLang="en-US" dirty="0"/>
              <a:t>아마존 웹 서비스 </a:t>
            </a:r>
            <a:r>
              <a:rPr lang="en-US" altLang="ko-KR" dirty="0"/>
              <a:t>) EC2 </a:t>
            </a:r>
            <a:r>
              <a:rPr lang="ko-KR" altLang="en-US" dirty="0"/>
              <a:t>인스턴트를 생성해 서버를 구축했습니다</a:t>
            </a:r>
            <a:r>
              <a:rPr lang="en-US" altLang="ko-KR" dirty="0"/>
              <a:t>. </a:t>
            </a:r>
            <a:r>
              <a:rPr lang="ko-KR" altLang="en-US" dirty="0"/>
              <a:t>서버에는 </a:t>
            </a:r>
            <a:r>
              <a:rPr lang="en-US" altLang="ko-KR" dirty="0" err="1"/>
              <a:t>mysql</a:t>
            </a:r>
            <a:r>
              <a:rPr lang="ko-KR" altLang="en-US" dirty="0"/>
              <a:t>을 설치해 데이터베이스 서버로 </a:t>
            </a:r>
            <a:r>
              <a:rPr lang="ko-KR" altLang="en-US" dirty="0" err="1"/>
              <a:t>사용하고자합니다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7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관리는 </a:t>
            </a:r>
            <a:r>
              <a:rPr lang="en-US" altLang="ko-KR" dirty="0" err="1"/>
              <a:t>phpmyadmin</a:t>
            </a:r>
            <a:r>
              <a:rPr lang="ko-KR" altLang="en-US" dirty="0"/>
              <a:t>을 통해 관리하고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9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구조를 </a:t>
            </a:r>
            <a:r>
              <a:rPr lang="en-US" altLang="ko-KR" dirty="0" err="1"/>
              <a:t>erd</a:t>
            </a:r>
            <a:r>
              <a:rPr lang="ko-KR" altLang="en-US" dirty="0"/>
              <a:t>로 디자인 한 그림입니다</a:t>
            </a:r>
            <a:r>
              <a:rPr lang="en-US" altLang="ko-KR" dirty="0"/>
              <a:t>.. </a:t>
            </a:r>
            <a:r>
              <a:rPr lang="ko-KR" altLang="en-US" dirty="0"/>
              <a:t>크게 </a:t>
            </a:r>
            <a:r>
              <a:rPr lang="en-US" altLang="ko-KR" dirty="0"/>
              <a:t>User, Bike , Rent </a:t>
            </a:r>
            <a:r>
              <a:rPr lang="ko-KR" altLang="en-US" dirty="0"/>
              <a:t>테이블로 구성되어 있으며 각 테이블의 </a:t>
            </a:r>
            <a:r>
              <a:rPr lang="en-US" altLang="ko-KR" dirty="0"/>
              <a:t>id, </a:t>
            </a:r>
            <a:r>
              <a:rPr lang="en-US" altLang="ko-KR" dirty="0" err="1"/>
              <a:t>bikecode</a:t>
            </a:r>
            <a:r>
              <a:rPr lang="ko-KR" altLang="en-US" dirty="0"/>
              <a:t>를 외래키로 사용해 참조합니다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테이블에는 사용자의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저장합니다</a:t>
            </a:r>
            <a:r>
              <a:rPr lang="en-US" altLang="ko-KR" dirty="0"/>
              <a:t>. </a:t>
            </a:r>
            <a:r>
              <a:rPr lang="ko-KR" altLang="en-US" dirty="0"/>
              <a:t>비밀번호는 해시를 이용해 단방향으로 암호화해 저장할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0024-069F-442D-97EF-65B44ED026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7A97-5E5E-42C8-969F-4253E0AB9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ADA89-590C-4189-ABF3-0D8A2472C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F5BD0-6FD1-4D05-9D98-6F3CDBBC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935E9-42F9-433F-8599-330AB688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06220-4A05-4E4D-911A-09E0705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B177E-8ABE-4255-ABF1-AACD408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8624F-AFF2-46E5-9146-1E9EAFAF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9AC1-19E6-4723-8B8D-E7ADCDB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31D30-76C0-4981-B669-7D0B8EF2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0F89A-E577-4383-80AC-48AFF260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33BCC-C270-4183-8252-B4A6529DB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162F7-48E6-4EF5-8175-FDE84A19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539A-C024-4056-A1F8-2AC4946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7C037-FBDE-4D7B-B4E2-6CF85FCC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0E2FE-4719-4725-9089-97E810B7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B8C4-9ABE-45E1-8AE4-DA50705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E4A57-C334-4CF1-B566-B91E8582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229D1-1CED-410F-859D-AAB4C23E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48608-582F-4BD3-A234-6A06A5F4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9B46F-0D3A-4388-A201-617B1FC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63FB-9544-496E-BB30-30FB316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1E605-6172-46DE-9194-9303A54A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22561-8BD5-4958-95BD-6A09DFC6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D3FB6-55BD-45D9-AC28-E7D811EA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3383-43DC-41F0-BA0D-189674B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1DFA0-1D47-41BA-98F5-50BD99EB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D2F3A-4337-4BA6-BBDC-DB770DE5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42E07-3C19-495C-9CC2-0F78BA65D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19CAF-92DB-469A-A46D-017135BF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106C3-51FD-43A5-A87C-70CC306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D2A0-68AE-46F1-9A36-30C64B3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9FA3E-3182-41B4-AC2E-D1B83E3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EEBE-17AF-4F73-977E-946E8BA9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51594-04EB-4A76-95C5-0F06EE82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30EC3-DF86-487B-8087-E49ADE998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3E383-AF81-43A0-BB46-02D963AF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5385A-F21D-4C95-A7A4-7F677129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F04ED-8D42-4576-8FD5-2E7F483F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7A811-0A40-45A0-B52B-EA27E838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9C023-F440-4482-B75D-E6708C9B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2FEA2C-87CE-42AB-848F-38F47B10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D699B-73D7-4CA1-AD57-EB2C0605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1FE7E-1D4D-45A8-80D0-28C69DA0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96BA8-86A7-4835-806C-612730AD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2F6C51-13FF-499F-BE9D-807CCA98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BE2F8-6316-41DB-8ECA-9E81C81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01577-5EF9-49B6-812F-69987D0C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2A6C4-DD87-41C1-AB3F-53A42D02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3AC29-69C0-48EE-A97F-DD543E1D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7DD1C-087B-47F6-BBDB-0D453D44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73944-A845-4A32-BDB0-4E7031CE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2C121-EEF7-489A-8BE6-D34B4DEF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F5E66-EA43-45B0-B1DF-F3708E59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1FA4C-2E66-4615-A001-1E3ED5E1B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633C8-ABF5-4CBD-AC7D-B48A949A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A405C-5809-4A65-8DC3-9A935E89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07B39-A928-4BC9-A66E-B543D74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C5C73-A920-4D4A-9E4A-C6FD4B2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EFDDE-4F2B-487A-ACD4-F015FC98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0B676-D0D6-4CEE-B4CF-4681F747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FE0DC-4D36-435B-80C5-A9F6D4A2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0FE4-485D-4D12-9B72-3A1B6658CC8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DBB74-2B0E-46D5-931E-82548109A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6A4F5-B3AD-4DA7-8EAD-992CBB44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FC71-1823-407B-8DD2-CF235BDE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EEF242-8A3B-490C-8963-4C0045C9F22B}"/>
              </a:ext>
            </a:extLst>
          </p:cNvPr>
          <p:cNvSpPr/>
          <p:nvPr/>
        </p:nvSpPr>
        <p:spPr>
          <a:xfrm>
            <a:off x="9104242" y="5049078"/>
            <a:ext cx="2796209" cy="16196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11</a:t>
            </a:r>
            <a:r>
              <a:rPr lang="ko-KR" altLang="en-US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팀</a:t>
            </a:r>
            <a:endParaRPr lang="en-US" altLang="ko-KR" sz="25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20155445 </a:t>
            </a:r>
            <a:r>
              <a:rPr lang="ko-KR" altLang="en-US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김규리</a:t>
            </a:r>
            <a:endParaRPr lang="en-US" altLang="ko-KR" sz="25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20160759 </a:t>
            </a:r>
            <a:r>
              <a:rPr lang="ko-KR" altLang="en-US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김경찬</a:t>
            </a:r>
            <a:endParaRPr lang="en-US" altLang="ko-KR" sz="25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20164736 </a:t>
            </a:r>
            <a:r>
              <a:rPr lang="ko-KR" altLang="en-US" sz="25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박기철</a:t>
            </a:r>
            <a:endParaRPr lang="en-US" altLang="ko-KR" sz="25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2050" name="Picture 2" descr="C:\Users\y\Downloads\svg_10324 (2)\svg_10324\icon_10324\icon_103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96" y="533817"/>
            <a:ext cx="3736841" cy="3736841"/>
          </a:xfrm>
          <a:prstGeom prst="rect">
            <a:avLst/>
          </a:prstGeom>
          <a:noFill/>
          <a:effectLst>
            <a:reflection stA="21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8233" y="4283215"/>
            <a:ext cx="5347566" cy="1785104"/>
          </a:xfrm>
          <a:prstGeom prst="rect">
            <a:avLst/>
          </a:prstGeom>
          <a:noFill/>
          <a:effectLst>
            <a:reflection blurRad="6350" stA="30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SHAKE</a:t>
            </a:r>
          </a:p>
          <a:p>
            <a:pPr algn="ctr"/>
            <a:r>
              <a:rPr lang="en-US" altLang="ko-KR" sz="26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Sharing Bike System</a:t>
            </a:r>
            <a:endParaRPr lang="ko-KR" altLang="en-US" sz="2600" b="1" dirty="0"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9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563809-9C0D-44D1-8EFB-CFEAEC35437F}"/>
              </a:ext>
            </a:extLst>
          </p:cNvPr>
          <p:cNvSpPr/>
          <p:nvPr/>
        </p:nvSpPr>
        <p:spPr>
          <a:xfrm>
            <a:off x="832045" y="3409857"/>
            <a:ext cx="10114250" cy="24503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배터리의 양 측정하여 교체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10% 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미만이면</a:t>
            </a: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대여 불가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지난 주 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C8F20-08B3-4355-9703-D8025C2C3F61}"/>
              </a:ext>
            </a:extLst>
          </p:cNvPr>
          <p:cNvSpPr txBox="1"/>
          <p:nvPr/>
        </p:nvSpPr>
        <p:spPr>
          <a:xfrm>
            <a:off x="596347" y="1746694"/>
            <a:ext cx="6321288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5.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전원 공급 문제</a:t>
            </a:r>
            <a:endParaRPr lang="en-US" altLang="ko-KR" sz="5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6C1641-D6EC-4974-8F14-B67BA281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61633"/>
              </p:ext>
            </p:extLst>
          </p:nvPr>
        </p:nvGraphicFramePr>
        <p:xfrm>
          <a:off x="2495601" y="1332307"/>
          <a:ext cx="6912769" cy="5359235"/>
        </p:xfrm>
        <a:graphic>
          <a:graphicData uri="http://schemas.openxmlformats.org/drawingml/2006/table">
            <a:tbl>
              <a:tblPr/>
              <a:tblGrid>
                <a:gridCol w="741935">
                  <a:extLst>
                    <a:ext uri="{9D8B030D-6E8A-4147-A177-3AD203B41FA5}">
                      <a16:colId xmlns:a16="http://schemas.microsoft.com/office/drawing/2014/main" val="2676388346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1803067306"/>
                    </a:ext>
                  </a:extLst>
                </a:gridCol>
                <a:gridCol w="334107">
                  <a:extLst>
                    <a:ext uri="{9D8B030D-6E8A-4147-A177-3AD203B41FA5}">
                      <a16:colId xmlns:a16="http://schemas.microsoft.com/office/drawing/2014/main" val="1421220026"/>
                    </a:ext>
                  </a:extLst>
                </a:gridCol>
                <a:gridCol w="398358">
                  <a:extLst>
                    <a:ext uri="{9D8B030D-6E8A-4147-A177-3AD203B41FA5}">
                      <a16:colId xmlns:a16="http://schemas.microsoft.com/office/drawing/2014/main" val="757273344"/>
                    </a:ext>
                  </a:extLst>
                </a:gridCol>
                <a:gridCol w="410532">
                  <a:extLst>
                    <a:ext uri="{9D8B030D-6E8A-4147-A177-3AD203B41FA5}">
                      <a16:colId xmlns:a16="http://schemas.microsoft.com/office/drawing/2014/main" val="2441873019"/>
                    </a:ext>
                  </a:extLst>
                </a:gridCol>
                <a:gridCol w="412562">
                  <a:extLst>
                    <a:ext uri="{9D8B030D-6E8A-4147-A177-3AD203B41FA5}">
                      <a16:colId xmlns:a16="http://schemas.microsoft.com/office/drawing/2014/main" val="729374451"/>
                    </a:ext>
                  </a:extLst>
                </a:gridCol>
                <a:gridCol w="412562">
                  <a:extLst>
                    <a:ext uri="{9D8B030D-6E8A-4147-A177-3AD203B41FA5}">
                      <a16:colId xmlns:a16="http://schemas.microsoft.com/office/drawing/2014/main" val="486284308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3749398205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2287189901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740456296"/>
                    </a:ext>
                  </a:extLst>
                </a:gridCol>
                <a:gridCol w="361836">
                  <a:extLst>
                    <a:ext uri="{9D8B030D-6E8A-4147-A177-3AD203B41FA5}">
                      <a16:colId xmlns:a16="http://schemas.microsoft.com/office/drawing/2014/main" val="4189022442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65211441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92039647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627095752"/>
                    </a:ext>
                  </a:extLst>
                </a:gridCol>
                <a:gridCol w="499808">
                  <a:extLst>
                    <a:ext uri="{9D8B030D-6E8A-4147-A177-3AD203B41FA5}">
                      <a16:colId xmlns:a16="http://schemas.microsoft.com/office/drawing/2014/main" val="1085056672"/>
                    </a:ext>
                  </a:extLst>
                </a:gridCol>
                <a:gridCol w="499808">
                  <a:extLst>
                    <a:ext uri="{9D8B030D-6E8A-4147-A177-3AD203B41FA5}">
                      <a16:colId xmlns:a16="http://schemas.microsoft.com/office/drawing/2014/main" val="2465170504"/>
                    </a:ext>
                  </a:extLst>
                </a:gridCol>
              </a:tblGrid>
              <a:tr h="1727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4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5</a:t>
                      </a: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6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58475"/>
                  </a:ext>
                </a:extLst>
              </a:tr>
              <a:tr h="234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8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81490"/>
                  </a:ext>
                </a:extLst>
              </a:tr>
              <a:tr h="8021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제안서 발표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간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서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및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5151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DB</a:t>
                      </a: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서버 구축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5949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환경 구축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6764"/>
                  </a:ext>
                </a:extLst>
              </a:tr>
              <a:tr h="54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애플리케이션 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3956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테스트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0464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데이터베이스 추가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CA56A7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725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중간데모 준비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82042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소스코드 개발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3801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추가기능구현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74655"/>
                  </a:ext>
                </a:extLst>
              </a:tr>
              <a:tr h="41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테스트 및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디버깅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66510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최종데모준비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4209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9EEE2DB-269A-4404-B5C9-0A49B82A5A10}"/>
              </a:ext>
            </a:extLst>
          </p:cNvPr>
          <p:cNvSpPr/>
          <p:nvPr/>
        </p:nvSpPr>
        <p:spPr>
          <a:xfrm>
            <a:off x="4306817" y="1513046"/>
            <a:ext cx="432048" cy="5213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32218CB-BBDE-4263-A26A-D056F4FCCAD2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이번 주 진행사항</a:t>
            </a:r>
          </a:p>
        </p:txBody>
      </p:sp>
    </p:spTree>
    <p:extLst>
      <p:ext uri="{BB962C8B-B14F-4D97-AF65-F5344CB8AC3E}">
        <p14:creationId xmlns:p14="http://schemas.microsoft.com/office/powerpoint/2010/main" val="39812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A98213-3B7E-41F9-9317-027B1A867E6B}"/>
              </a:ext>
            </a:extLst>
          </p:cNvPr>
          <p:cNvSpPr/>
          <p:nvPr/>
        </p:nvSpPr>
        <p:spPr>
          <a:xfrm>
            <a:off x="1033670" y="1609398"/>
            <a:ext cx="10005390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78983-1504-4C5F-8053-A327C33A8D3D}"/>
              </a:ext>
            </a:extLst>
          </p:cNvPr>
          <p:cNvSpPr txBox="1"/>
          <p:nvPr/>
        </p:nvSpPr>
        <p:spPr>
          <a:xfrm>
            <a:off x="1842256" y="2227256"/>
            <a:ext cx="8388424" cy="368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김규리</a:t>
            </a: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하드웨어 구축</a:t>
            </a: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, 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모델링</a:t>
            </a:r>
            <a:endParaRPr lang="en-US" altLang="ko-KR" sz="35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	   </a:t>
            </a:r>
            <a:r>
              <a:rPr lang="ko-KR" altLang="en-US" sz="35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아두이노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소스코드 개발</a:t>
            </a:r>
            <a:endParaRPr lang="en-US" altLang="ko-KR" sz="35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김경찬</a:t>
            </a: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안드로이드 애플리케이션 </a:t>
            </a: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GUI 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설계</a:t>
            </a:r>
            <a:endParaRPr lang="en-US" altLang="ko-KR" sz="35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박기철</a:t>
            </a:r>
            <a:r>
              <a:rPr lang="en-US" altLang="ko-KR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35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데이터베이스 서버 구축 및 설계</a:t>
            </a:r>
            <a:endParaRPr lang="en-US" altLang="ko-KR" sz="35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7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이번 주 </a:t>
            </a:r>
            <a:r>
              <a:rPr lang="ko-KR" altLang="en-US" sz="47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역할 분담</a:t>
            </a:r>
            <a:endParaRPr lang="ko-KR" altLang="en-US" sz="47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2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7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하드웨어 모델링</a:t>
            </a:r>
          </a:p>
        </p:txBody>
      </p:sp>
      <p:pic>
        <p:nvPicPr>
          <p:cNvPr id="1026" name="Picture 2" descr="ìë³´ëª¨í°ì ëí ì´ë¯¸ì§ ê²ìê²°ê³¼">
            <a:extLst>
              <a:ext uri="{FF2B5EF4-FFF2-40B4-BE49-F238E27FC236}">
                <a16:creationId xmlns:a16="http://schemas.microsoft.com/office/drawing/2014/main" id="{1956821D-8163-4E42-B046-47AF19C66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5" y="4480373"/>
            <a:ext cx="214312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ëì´ë¸ ëë¸ì ëí ì´ë¯¸ì§ ê²ìê²°ê³¼">
            <a:extLst>
              <a:ext uri="{FF2B5EF4-FFF2-40B4-BE49-F238E27FC236}">
                <a16:creationId xmlns:a16="http://schemas.microsoft.com/office/drawing/2014/main" id="{0D94184B-4900-4830-AEFF-56FB773C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5" y="1747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9V ê±´ì ì§ì ëí ì´ë¯¸ì§ ê²ìê²°ê³¼">
            <a:extLst>
              <a:ext uri="{FF2B5EF4-FFF2-40B4-BE49-F238E27FC236}">
                <a16:creationId xmlns:a16="http://schemas.microsoft.com/office/drawing/2014/main" id="{4F9941A0-20BD-4392-8EDB-70C5CB51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1" y="1747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ëì´ë¸ ë¸ë£¨í¬ì¤ ëª¨ëì ëí ì´ë¯¸ì§ ê²ìê²°ê³¼">
            <a:extLst>
              <a:ext uri="{FF2B5EF4-FFF2-40B4-BE49-F238E27FC236}">
                <a16:creationId xmlns:a16="http://schemas.microsoft.com/office/drawing/2014/main" id="{CAE94AD5-9B37-4547-ADC4-707146F2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63" y="17478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ëì´ë¸ ì§ëê°ì§ ì¶©ê²©ì¼ìì ëí ì´ë¯¸ì§ ê²ìê²°ê³¼">
            <a:extLst>
              <a:ext uri="{FF2B5EF4-FFF2-40B4-BE49-F238E27FC236}">
                <a16:creationId xmlns:a16="http://schemas.microsoft.com/office/drawing/2014/main" id="{CAB62E27-6B40-4CE9-8288-98ACA20E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63" y="4480372"/>
            <a:ext cx="21431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ëì´ë¸ í¼ìì¡° ë¶ì ì ëí ì´ë¯¸ì§ ê²ìê²°ê³¼">
            <a:extLst>
              <a:ext uri="{FF2B5EF4-FFF2-40B4-BE49-F238E27FC236}">
                <a16:creationId xmlns:a16="http://schemas.microsoft.com/office/drawing/2014/main" id="{E1508FE9-6702-40B5-8FB5-52CF74FD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0" y="4480372"/>
            <a:ext cx="21431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7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하드웨어 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074568-A1DD-49FE-9D04-246F88BE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" y="1423812"/>
            <a:ext cx="7106642" cy="5287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8ED758-6699-4591-A662-73AD8A32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15" y="1365479"/>
            <a:ext cx="2773938" cy="528711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625D9F-7204-4DC5-A783-0E8813E435EA}"/>
              </a:ext>
            </a:extLst>
          </p:cNvPr>
          <p:cNvCxnSpPr>
            <a:cxnSpLocks/>
          </p:cNvCxnSpPr>
          <p:nvPr/>
        </p:nvCxnSpPr>
        <p:spPr>
          <a:xfrm flipV="1">
            <a:off x="5168348" y="1423811"/>
            <a:ext cx="3070271" cy="22470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CDBB96-147E-4FFE-AC1E-D1914FCE8043}"/>
              </a:ext>
            </a:extLst>
          </p:cNvPr>
          <p:cNvCxnSpPr>
            <a:cxnSpLocks/>
          </p:cNvCxnSpPr>
          <p:nvPr/>
        </p:nvCxnSpPr>
        <p:spPr>
          <a:xfrm>
            <a:off x="3697357" y="4797287"/>
            <a:ext cx="4541262" cy="1802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7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하드웨어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D89422-6724-4132-852D-5975B946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7" y="1682612"/>
            <a:ext cx="4116650" cy="3835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82643-25C1-4084-9354-852296D35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26" y="1682612"/>
            <a:ext cx="3968973" cy="3835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C7EF8-BFE0-4857-B668-6189FA176149}"/>
              </a:ext>
            </a:extLst>
          </p:cNvPr>
          <p:cNvSpPr txBox="1"/>
          <p:nvPr/>
        </p:nvSpPr>
        <p:spPr>
          <a:xfrm>
            <a:off x="1811309" y="5717600"/>
            <a:ext cx="270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UNLOCKED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31E3A-15BE-47FC-A89B-A029BDC804E0}"/>
              </a:ext>
            </a:extLst>
          </p:cNvPr>
          <p:cNvSpPr txBox="1"/>
          <p:nvPr/>
        </p:nvSpPr>
        <p:spPr>
          <a:xfrm>
            <a:off x="8125198" y="5688139"/>
            <a:ext cx="205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LOCKED</a:t>
            </a:r>
          </a:p>
        </p:txBody>
      </p:sp>
    </p:spTree>
    <p:extLst>
      <p:ext uri="{BB962C8B-B14F-4D97-AF65-F5344CB8AC3E}">
        <p14:creationId xmlns:p14="http://schemas.microsoft.com/office/powerpoint/2010/main" val="224821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아두이노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소스코드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95469-0912-4158-ACF3-ECA30591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0" y="1446169"/>
            <a:ext cx="1329980" cy="1555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F096F-1470-4660-A7C1-948CD45E647F}"/>
              </a:ext>
            </a:extLst>
          </p:cNvPr>
          <p:cNvSpPr txBox="1"/>
          <p:nvPr/>
        </p:nvSpPr>
        <p:spPr>
          <a:xfrm>
            <a:off x="4651513" y="450540"/>
            <a:ext cx="3856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Servo </a:t>
            </a:r>
            <a:r>
              <a:rPr lang="ko-KR" altLang="en-US" sz="5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제어</a:t>
            </a:r>
            <a:endParaRPr lang="en-US" altLang="ko-KR" sz="5000" b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77199-33AB-4206-9EF6-449C60F5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99" y="1396516"/>
            <a:ext cx="8513901" cy="53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780159-4F81-4CE2-AD66-2F36F3A7581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 err="1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아두이노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소스코드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95469-0912-4158-ACF3-ECA30591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5" y="1750283"/>
            <a:ext cx="1329980" cy="1555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F096F-1470-4660-A7C1-948CD45E647F}"/>
              </a:ext>
            </a:extLst>
          </p:cNvPr>
          <p:cNvSpPr txBox="1"/>
          <p:nvPr/>
        </p:nvSpPr>
        <p:spPr>
          <a:xfrm>
            <a:off x="4651514" y="450540"/>
            <a:ext cx="6838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Bluetooth Servo </a:t>
            </a:r>
            <a:r>
              <a:rPr lang="ko-KR" altLang="en-US" sz="5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제어</a:t>
            </a:r>
            <a:endParaRPr lang="en-US" altLang="ko-KR" sz="5000" b="1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6C50A-39AF-44ED-BD57-E86C3539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99" y="1312314"/>
            <a:ext cx="8550862" cy="53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241C1F-68EF-40DC-9C81-A4E773A1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41" y="1351721"/>
            <a:ext cx="3172570" cy="5287617"/>
          </a:xfrm>
          <a:prstGeom prst="rect">
            <a:avLst/>
          </a:prstGeom>
        </p:spPr>
      </p:pic>
      <p:sp>
        <p:nvSpPr>
          <p:cNvPr id="3" name="직사각형 7">
            <a:extLst>
              <a:ext uri="{FF2B5EF4-FFF2-40B4-BE49-F238E27FC236}">
                <a16:creationId xmlns:a16="http://schemas.microsoft.com/office/drawing/2014/main" id="{5D1FB278-2CC5-416D-BD05-74E22036FD24}"/>
              </a:ext>
            </a:extLst>
          </p:cNvPr>
          <p:cNvSpPr/>
          <p:nvPr/>
        </p:nvSpPr>
        <p:spPr>
          <a:xfrm>
            <a:off x="1" y="366338"/>
            <a:ext cx="3657600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GUI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A80AB-5751-4209-A0A7-2A80A43A9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90" y="1325217"/>
            <a:ext cx="3172571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1B6395-1ED8-4E03-A809-016815E4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42" y="1298713"/>
            <a:ext cx="3335572" cy="5559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D126A-5671-4439-AB22-3411A17C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70" y="1298712"/>
            <a:ext cx="3335572" cy="5559287"/>
          </a:xfrm>
          <a:prstGeom prst="rect">
            <a:avLst/>
          </a:prstGeom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0CBF9D0E-86AA-475D-93FA-7FB7105B46F8}"/>
              </a:ext>
            </a:extLst>
          </p:cNvPr>
          <p:cNvSpPr/>
          <p:nvPr/>
        </p:nvSpPr>
        <p:spPr>
          <a:xfrm>
            <a:off x="1" y="366338"/>
            <a:ext cx="3657600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GUI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4661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563809-9C0D-44D1-8EFB-CFEAEC35437F}"/>
              </a:ext>
            </a:extLst>
          </p:cNvPr>
          <p:cNvSpPr/>
          <p:nvPr/>
        </p:nvSpPr>
        <p:spPr>
          <a:xfrm>
            <a:off x="3071664" y="1752150"/>
            <a:ext cx="6048672" cy="46085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지난 주 피드백</a:t>
            </a:r>
            <a:endParaRPr lang="en-US" altLang="ko-KR" sz="45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이번 주 진행사항</a:t>
            </a:r>
            <a:endParaRPr lang="en-US" altLang="ko-KR" sz="45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다음주 일정</a:t>
            </a:r>
            <a:endParaRPr lang="en-US" altLang="ko-KR" sz="45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5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Q&amp;A</a:t>
            </a:r>
          </a:p>
        </p:txBody>
      </p:sp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     목차</a:t>
            </a:r>
          </a:p>
        </p:txBody>
      </p:sp>
    </p:spTree>
    <p:extLst>
      <p:ext uri="{BB962C8B-B14F-4D97-AF65-F5344CB8AC3E}">
        <p14:creationId xmlns:p14="http://schemas.microsoft.com/office/powerpoint/2010/main" val="237889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52978-6EF7-4EC2-B9F4-D87C29C9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1" y="1368557"/>
            <a:ext cx="3419744" cy="54894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779ABC-654B-4557-AF0E-D42D3F829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47" y="1368557"/>
            <a:ext cx="3293666" cy="5489443"/>
          </a:xfrm>
          <a:prstGeom prst="rect">
            <a:avLst/>
          </a:prstGeom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6AC0A9B6-3A09-439A-B96A-42096E94BDA4}"/>
              </a:ext>
            </a:extLst>
          </p:cNvPr>
          <p:cNvSpPr/>
          <p:nvPr/>
        </p:nvSpPr>
        <p:spPr>
          <a:xfrm>
            <a:off x="1" y="366338"/>
            <a:ext cx="3657600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GUI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3D5C56-67AC-405C-8D31-1C50019C2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47" y="1368556"/>
            <a:ext cx="3293666" cy="54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E27EA9-0D51-4EEE-83AA-6819B7F22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325218"/>
            <a:ext cx="3432976" cy="53207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723E51-331E-4AD6-B7A9-835629D7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32" y="1311965"/>
            <a:ext cx="3192449" cy="5320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05D0DF-4A3E-41AE-94FF-4B8D75105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50" y="1325217"/>
            <a:ext cx="3319670" cy="5426765"/>
          </a:xfrm>
          <a:prstGeom prst="rect">
            <a:avLst/>
          </a:prstGeom>
        </p:spPr>
      </p:pic>
      <p:sp>
        <p:nvSpPr>
          <p:cNvPr id="7" name="직사각형 7">
            <a:extLst>
              <a:ext uri="{FF2B5EF4-FFF2-40B4-BE49-F238E27FC236}">
                <a16:creationId xmlns:a16="http://schemas.microsoft.com/office/drawing/2014/main" id="{817CB57D-1826-4A6B-A042-7EBED246417C}"/>
              </a:ext>
            </a:extLst>
          </p:cNvPr>
          <p:cNvSpPr/>
          <p:nvPr/>
        </p:nvSpPr>
        <p:spPr>
          <a:xfrm>
            <a:off x="1" y="366338"/>
            <a:ext cx="3657600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GUI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7364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80A85-D5E9-45D3-B6D1-D15879DB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8" y="1223923"/>
            <a:ext cx="3380446" cy="5634077"/>
          </a:xfrm>
          <a:prstGeom prst="rect">
            <a:avLst/>
          </a:prstGeom>
        </p:spPr>
      </p:pic>
      <p:sp>
        <p:nvSpPr>
          <p:cNvPr id="5" name="직사각형 7">
            <a:extLst>
              <a:ext uri="{FF2B5EF4-FFF2-40B4-BE49-F238E27FC236}">
                <a16:creationId xmlns:a16="http://schemas.microsoft.com/office/drawing/2014/main" id="{2D88FB18-8A1D-425B-B436-8FF632135849}"/>
              </a:ext>
            </a:extLst>
          </p:cNvPr>
          <p:cNvSpPr/>
          <p:nvPr/>
        </p:nvSpPr>
        <p:spPr>
          <a:xfrm>
            <a:off x="1" y="366338"/>
            <a:ext cx="3657600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GUI</a:t>
            </a:r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54AAB-4183-4B96-BF8D-A4CD7FCC7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76" y="1210484"/>
            <a:ext cx="3380447" cy="56340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0CB51E-1818-42EC-8307-5B4256121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95" y="1223923"/>
            <a:ext cx="3380447" cy="56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D461-AF00-4116-9A6E-F4BA71DE124B}"/>
              </a:ext>
            </a:extLst>
          </p:cNvPr>
          <p:cNvSpPr txBox="1"/>
          <p:nvPr/>
        </p:nvSpPr>
        <p:spPr>
          <a:xfrm>
            <a:off x="2135560" y="2060848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AWS EC2 </a:t>
            </a:r>
            <a:r>
              <a:rPr lang="ko-KR" altLang="en-US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인스턴트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805A47-C864-48B2-AF51-B7B0F186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140968"/>
            <a:ext cx="8496944" cy="1728192"/>
          </a:xfrm>
          <a:prstGeom prst="rect">
            <a:avLst/>
          </a:prstGeom>
        </p:spPr>
      </p:pic>
      <p:sp>
        <p:nvSpPr>
          <p:cNvPr id="7" name="직사각형 7">
            <a:extLst>
              <a:ext uri="{FF2B5EF4-FFF2-40B4-BE49-F238E27FC236}">
                <a16:creationId xmlns:a16="http://schemas.microsoft.com/office/drawing/2014/main" id="{E75B2F22-379F-4A14-8CA5-8E223A04C883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구축</a:t>
            </a:r>
            <a:endParaRPr lang="ko-KR" altLang="en-US" sz="46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08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B70C0-F95D-47AC-B6F4-618E7CD6CE79}"/>
              </a:ext>
            </a:extLst>
          </p:cNvPr>
          <p:cNvSpPr txBox="1"/>
          <p:nvPr/>
        </p:nvSpPr>
        <p:spPr>
          <a:xfrm>
            <a:off x="2423592" y="327017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 기록 저장</a:t>
            </a: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대여시간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반납시간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264079-9C6B-4C90-86C7-6EDA0694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857748"/>
            <a:ext cx="8424936" cy="2299444"/>
          </a:xfrm>
          <a:prstGeom prst="rect">
            <a:avLst/>
          </a:prstGeom>
        </p:spPr>
      </p:pic>
      <p:sp>
        <p:nvSpPr>
          <p:cNvPr id="6" name="직사각형 7">
            <a:extLst>
              <a:ext uri="{FF2B5EF4-FFF2-40B4-BE49-F238E27FC236}">
                <a16:creationId xmlns:a16="http://schemas.microsoft.com/office/drawing/2014/main" id="{AAF4B63B-5483-4EB6-9180-E97917C4E815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250880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38175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D461-AF00-4116-9A6E-F4BA71DE124B}"/>
              </a:ext>
            </a:extLst>
          </p:cNvPr>
          <p:cNvSpPr txBox="1"/>
          <p:nvPr/>
        </p:nvSpPr>
        <p:spPr>
          <a:xfrm>
            <a:off x="2063552" y="1977896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5AFCCC-0017-4CDD-9B11-A8A5E4B5395F}"/>
              </a:ext>
            </a:extLst>
          </p:cNvPr>
          <p:cNvGrpSpPr/>
          <p:nvPr/>
        </p:nvGrpSpPr>
        <p:grpSpPr>
          <a:xfrm>
            <a:off x="5087888" y="2526000"/>
            <a:ext cx="1584176" cy="1370853"/>
            <a:chOff x="3613703" y="2593598"/>
            <a:chExt cx="1584176" cy="13708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8FBF39-FDF9-4AB4-9AD5-F33E4D463619}"/>
                </a:ext>
              </a:extLst>
            </p:cNvPr>
            <p:cNvSpPr/>
            <p:nvPr/>
          </p:nvSpPr>
          <p:spPr>
            <a:xfrm>
              <a:off x="3613703" y="2593598"/>
              <a:ext cx="15841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User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0A546E-97B3-4E67-B4D0-D6CB741711C6}"/>
                </a:ext>
              </a:extLst>
            </p:cNvPr>
            <p:cNvSpPr/>
            <p:nvPr/>
          </p:nvSpPr>
          <p:spPr>
            <a:xfrm>
              <a:off x="3613703" y="2880511"/>
              <a:ext cx="1584176" cy="1083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password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287147-D596-40AD-B2F5-BB765BCB739A}"/>
              </a:ext>
            </a:extLst>
          </p:cNvPr>
          <p:cNvGrpSpPr/>
          <p:nvPr/>
        </p:nvGrpSpPr>
        <p:grpSpPr>
          <a:xfrm>
            <a:off x="1955540" y="3646939"/>
            <a:ext cx="2592288" cy="2088232"/>
            <a:chOff x="467544" y="3573016"/>
            <a:chExt cx="2592288" cy="20882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B5880A-37CC-44BF-A85C-000B44649C4D}"/>
                </a:ext>
              </a:extLst>
            </p:cNvPr>
            <p:cNvSpPr/>
            <p:nvPr/>
          </p:nvSpPr>
          <p:spPr>
            <a:xfrm>
              <a:off x="467544" y="3573016"/>
              <a:ext cx="2592288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1FD992-D735-47EF-B77C-8F46F6D5A98A}"/>
                </a:ext>
              </a:extLst>
            </p:cNvPr>
            <p:cNvSpPr/>
            <p:nvPr/>
          </p:nvSpPr>
          <p:spPr>
            <a:xfrm>
              <a:off x="467544" y="3861048"/>
              <a:ext cx="2592288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Owner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Bikecode</a:t>
              </a:r>
              <a:endParaRPr lang="en-US" altLang="ko-KR" u="sng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Location_latitude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Location_longitude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Imageurl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AABCBB-C1C2-47B4-935A-7F692C2275E8}"/>
              </a:ext>
            </a:extLst>
          </p:cNvPr>
          <p:cNvGrpSpPr/>
          <p:nvPr/>
        </p:nvGrpSpPr>
        <p:grpSpPr>
          <a:xfrm>
            <a:off x="7320136" y="3646939"/>
            <a:ext cx="2592288" cy="2088232"/>
            <a:chOff x="5940152" y="3572278"/>
            <a:chExt cx="2592288" cy="20882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EBC4E4-E2B4-4C34-8676-BF711737F6B8}"/>
                </a:ext>
              </a:extLst>
            </p:cNvPr>
            <p:cNvSpPr/>
            <p:nvPr/>
          </p:nvSpPr>
          <p:spPr>
            <a:xfrm>
              <a:off x="5940152" y="3572278"/>
              <a:ext cx="2592288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Rent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34405B-4016-4F8A-BE22-7186BC235ED8}"/>
                </a:ext>
              </a:extLst>
            </p:cNvPr>
            <p:cNvSpPr/>
            <p:nvPr/>
          </p:nvSpPr>
          <p:spPr>
            <a:xfrm>
              <a:off x="5940152" y="3860310"/>
              <a:ext cx="2592288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Bikecode</a:t>
              </a:r>
              <a:endParaRPr lang="en-US" altLang="ko-KR" u="sng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Borrower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Rent_time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Return_time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Real_return_time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57AB8E6-A08B-4B1E-AA49-FB6A37EEB295}"/>
              </a:ext>
            </a:extLst>
          </p:cNvPr>
          <p:cNvCxnSpPr/>
          <p:nvPr/>
        </p:nvCxnSpPr>
        <p:spPr>
          <a:xfrm rot="10800000">
            <a:off x="4547828" y="4365104"/>
            <a:ext cx="2772308" cy="5760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C8A8B8-0FA1-40E3-AA17-1D461A299055}"/>
              </a:ext>
            </a:extLst>
          </p:cNvPr>
          <p:cNvCxnSpPr/>
          <p:nvPr/>
        </p:nvCxnSpPr>
        <p:spPr>
          <a:xfrm flipH="1">
            <a:off x="1775520" y="4149080"/>
            <a:ext cx="180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3DAEDB-65A5-4BCD-AF2D-13DF1587F273}"/>
              </a:ext>
            </a:extLst>
          </p:cNvPr>
          <p:cNvCxnSpPr>
            <a:cxnSpLocks/>
          </p:cNvCxnSpPr>
          <p:nvPr/>
        </p:nvCxnSpPr>
        <p:spPr>
          <a:xfrm flipV="1">
            <a:off x="1775520" y="2996952"/>
            <a:ext cx="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9E77BD-A119-4BEA-A1AB-0DDE85E0D9E5}"/>
              </a:ext>
            </a:extLst>
          </p:cNvPr>
          <p:cNvCxnSpPr>
            <a:cxnSpLocks/>
          </p:cNvCxnSpPr>
          <p:nvPr/>
        </p:nvCxnSpPr>
        <p:spPr>
          <a:xfrm>
            <a:off x="1775520" y="2996952"/>
            <a:ext cx="3240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8A0D94-60F7-474A-944C-A26EB0E434A2}"/>
              </a:ext>
            </a:extLst>
          </p:cNvPr>
          <p:cNvCxnSpPr>
            <a:cxnSpLocks/>
          </p:cNvCxnSpPr>
          <p:nvPr/>
        </p:nvCxnSpPr>
        <p:spPr>
          <a:xfrm flipH="1">
            <a:off x="6724340" y="3051853"/>
            <a:ext cx="36201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77A932-D6C2-4CE2-8E18-55E3675FFA5A}"/>
              </a:ext>
            </a:extLst>
          </p:cNvPr>
          <p:cNvCxnSpPr>
            <a:cxnSpLocks/>
          </p:cNvCxnSpPr>
          <p:nvPr/>
        </p:nvCxnSpPr>
        <p:spPr>
          <a:xfrm flipV="1">
            <a:off x="10344472" y="3051853"/>
            <a:ext cx="0" cy="11521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16A37B-7548-4938-8220-5A0762358260}"/>
              </a:ext>
            </a:extLst>
          </p:cNvPr>
          <p:cNvCxnSpPr>
            <a:cxnSpLocks/>
          </p:cNvCxnSpPr>
          <p:nvPr/>
        </p:nvCxnSpPr>
        <p:spPr>
          <a:xfrm>
            <a:off x="9912424" y="4203981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7">
            <a:extLst>
              <a:ext uri="{FF2B5EF4-FFF2-40B4-BE49-F238E27FC236}">
                <a16:creationId xmlns:a16="http://schemas.microsoft.com/office/drawing/2014/main" id="{831B0C17-101F-494B-8C98-AC61C47A0D8F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1795216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D461-AF00-4116-9A6E-F4BA71DE124B}"/>
              </a:ext>
            </a:extLst>
          </p:cNvPr>
          <p:cNvSpPr txBox="1"/>
          <p:nvPr/>
        </p:nvSpPr>
        <p:spPr>
          <a:xfrm>
            <a:off x="2135560" y="2060848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USER</a:t>
            </a:r>
            <a:endParaRPr lang="ko-KR" altLang="en-US" sz="3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B6E254-EA4B-4A5F-8CA7-5D9F382B2B33}"/>
              </a:ext>
            </a:extLst>
          </p:cNvPr>
          <p:cNvGrpSpPr/>
          <p:nvPr/>
        </p:nvGrpSpPr>
        <p:grpSpPr>
          <a:xfrm>
            <a:off x="7896200" y="3501009"/>
            <a:ext cx="1584176" cy="1370853"/>
            <a:chOff x="3613703" y="2593598"/>
            <a:chExt cx="1584176" cy="13708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1E866A-45E2-47F6-A68F-6F4518234215}"/>
                </a:ext>
              </a:extLst>
            </p:cNvPr>
            <p:cNvSpPr/>
            <p:nvPr/>
          </p:nvSpPr>
          <p:spPr>
            <a:xfrm>
              <a:off x="3613703" y="2593598"/>
              <a:ext cx="1584176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User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7DFAA7-6FDA-404A-9965-7F7F5B6DA8EF}"/>
                </a:ext>
              </a:extLst>
            </p:cNvPr>
            <p:cNvSpPr/>
            <p:nvPr/>
          </p:nvSpPr>
          <p:spPr>
            <a:xfrm>
              <a:off x="3613703" y="2880511"/>
              <a:ext cx="1584176" cy="1083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password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D88383-A70C-4E0C-BFA0-AB7461F8C0C2}"/>
              </a:ext>
            </a:extLst>
          </p:cNvPr>
          <p:cNvSpPr txBox="1"/>
          <p:nvPr/>
        </p:nvSpPr>
        <p:spPr>
          <a:xfrm>
            <a:off x="2423592" y="327017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사용자 정보 저장</a:t>
            </a:r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65486649-2791-4D63-BD5B-EC68D618526B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211773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D461-AF00-4116-9A6E-F4BA71DE124B}"/>
              </a:ext>
            </a:extLst>
          </p:cNvPr>
          <p:cNvSpPr txBox="1"/>
          <p:nvPr/>
        </p:nvSpPr>
        <p:spPr>
          <a:xfrm>
            <a:off x="2135560" y="2060848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BIKE</a:t>
            </a:r>
            <a:endParaRPr lang="ko-KR" altLang="en-US" sz="3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23D32C-8B9C-4487-B178-8788149AFDBE}"/>
              </a:ext>
            </a:extLst>
          </p:cNvPr>
          <p:cNvGrpSpPr/>
          <p:nvPr/>
        </p:nvGrpSpPr>
        <p:grpSpPr>
          <a:xfrm>
            <a:off x="7176120" y="3356992"/>
            <a:ext cx="2592288" cy="2088232"/>
            <a:chOff x="467544" y="3573016"/>
            <a:chExt cx="2592288" cy="208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7B2760-B61C-4B74-914F-AFC34E649649}"/>
                </a:ext>
              </a:extLst>
            </p:cNvPr>
            <p:cNvSpPr/>
            <p:nvPr/>
          </p:nvSpPr>
          <p:spPr>
            <a:xfrm>
              <a:off x="467544" y="3573016"/>
              <a:ext cx="2592288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C1AE66-05AE-45DD-9CD3-2465997D6932}"/>
                </a:ext>
              </a:extLst>
            </p:cNvPr>
            <p:cNvSpPr/>
            <p:nvPr/>
          </p:nvSpPr>
          <p:spPr>
            <a:xfrm>
              <a:off x="467544" y="3861048"/>
              <a:ext cx="2592288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Owner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Bikecode</a:t>
              </a:r>
              <a:endParaRPr lang="en-US" altLang="ko-KR" u="sng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Location_latitude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Location_longitude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Cost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Imageurl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15BA0A-D088-492D-910A-97C51B5A58B7}"/>
              </a:ext>
            </a:extLst>
          </p:cNvPr>
          <p:cNvSpPr txBox="1"/>
          <p:nvPr/>
        </p:nvSpPr>
        <p:spPr>
          <a:xfrm>
            <a:off x="2423592" y="327017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자전거 정보 저장</a:t>
            </a: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위치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 가격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사진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D61F846A-C32D-4E76-9893-EFE25B09648C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2735880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073D5-10C3-4E46-9E38-0D222A6FE6E7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D461-AF00-4116-9A6E-F4BA71DE124B}"/>
              </a:ext>
            </a:extLst>
          </p:cNvPr>
          <p:cNvSpPr txBox="1"/>
          <p:nvPr/>
        </p:nvSpPr>
        <p:spPr>
          <a:xfrm>
            <a:off x="2135560" y="2060848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RENT</a:t>
            </a:r>
            <a:endParaRPr lang="ko-KR" altLang="en-US" sz="3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98803A-A5ED-4320-8693-F36A0C40858E}"/>
              </a:ext>
            </a:extLst>
          </p:cNvPr>
          <p:cNvGrpSpPr/>
          <p:nvPr/>
        </p:nvGrpSpPr>
        <p:grpSpPr>
          <a:xfrm>
            <a:off x="7392144" y="3212976"/>
            <a:ext cx="2592288" cy="2088232"/>
            <a:chOff x="5940152" y="3572278"/>
            <a:chExt cx="2592288" cy="208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74888E-B263-478C-A047-A68327F4ED01}"/>
                </a:ext>
              </a:extLst>
            </p:cNvPr>
            <p:cNvSpPr/>
            <p:nvPr/>
          </p:nvSpPr>
          <p:spPr>
            <a:xfrm>
              <a:off x="5940152" y="3572278"/>
              <a:ext cx="2592288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Rent</a:t>
              </a:r>
              <a:endParaRPr lang="ko-KR" altLang="en-US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4025E1-7D31-4ECE-85D4-BF1B6301B159}"/>
                </a:ext>
              </a:extLst>
            </p:cNvPr>
            <p:cNvSpPr/>
            <p:nvPr/>
          </p:nvSpPr>
          <p:spPr>
            <a:xfrm>
              <a:off x="5940152" y="3860310"/>
              <a:ext cx="2592288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Bikecode</a:t>
              </a:r>
              <a:endParaRPr lang="en-US" altLang="ko-KR" u="sng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u="sng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Borrower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Rent_time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Return_time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Real_return_time</a:t>
              </a:r>
              <a:endParaRPr lang="en-US" altLang="ko-KR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3B70C0-F95D-47AC-B6F4-618E7CD6CE79}"/>
              </a:ext>
            </a:extLst>
          </p:cNvPr>
          <p:cNvSpPr txBox="1"/>
          <p:nvPr/>
        </p:nvSpPr>
        <p:spPr>
          <a:xfrm>
            <a:off x="2423592" y="327017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 기록 저장</a:t>
            </a: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b="1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대여시간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반납시간</a:t>
            </a:r>
            <a:r>
              <a:rPr lang="en-US" altLang="ko-KR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400" b="1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대여자</a:t>
            </a: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5DF87B54-0A1C-4261-B0D9-D12E6A22E7E8}"/>
              </a:ext>
            </a:extLst>
          </p:cNvPr>
          <p:cNvSpPr/>
          <p:nvPr/>
        </p:nvSpPr>
        <p:spPr>
          <a:xfrm>
            <a:off x="0" y="366338"/>
            <a:ext cx="4784035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6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262511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6C1641-D6EC-4974-8F14-B67BA281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74226"/>
              </p:ext>
            </p:extLst>
          </p:nvPr>
        </p:nvGraphicFramePr>
        <p:xfrm>
          <a:off x="2495601" y="1332307"/>
          <a:ext cx="6912769" cy="5359235"/>
        </p:xfrm>
        <a:graphic>
          <a:graphicData uri="http://schemas.openxmlformats.org/drawingml/2006/table">
            <a:tbl>
              <a:tblPr/>
              <a:tblGrid>
                <a:gridCol w="741935">
                  <a:extLst>
                    <a:ext uri="{9D8B030D-6E8A-4147-A177-3AD203B41FA5}">
                      <a16:colId xmlns:a16="http://schemas.microsoft.com/office/drawing/2014/main" val="2676388346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1803067306"/>
                    </a:ext>
                  </a:extLst>
                </a:gridCol>
                <a:gridCol w="334107">
                  <a:extLst>
                    <a:ext uri="{9D8B030D-6E8A-4147-A177-3AD203B41FA5}">
                      <a16:colId xmlns:a16="http://schemas.microsoft.com/office/drawing/2014/main" val="1421220026"/>
                    </a:ext>
                  </a:extLst>
                </a:gridCol>
                <a:gridCol w="398358">
                  <a:extLst>
                    <a:ext uri="{9D8B030D-6E8A-4147-A177-3AD203B41FA5}">
                      <a16:colId xmlns:a16="http://schemas.microsoft.com/office/drawing/2014/main" val="757273344"/>
                    </a:ext>
                  </a:extLst>
                </a:gridCol>
                <a:gridCol w="410532">
                  <a:extLst>
                    <a:ext uri="{9D8B030D-6E8A-4147-A177-3AD203B41FA5}">
                      <a16:colId xmlns:a16="http://schemas.microsoft.com/office/drawing/2014/main" val="2441873019"/>
                    </a:ext>
                  </a:extLst>
                </a:gridCol>
                <a:gridCol w="412562">
                  <a:extLst>
                    <a:ext uri="{9D8B030D-6E8A-4147-A177-3AD203B41FA5}">
                      <a16:colId xmlns:a16="http://schemas.microsoft.com/office/drawing/2014/main" val="729374451"/>
                    </a:ext>
                  </a:extLst>
                </a:gridCol>
                <a:gridCol w="412562">
                  <a:extLst>
                    <a:ext uri="{9D8B030D-6E8A-4147-A177-3AD203B41FA5}">
                      <a16:colId xmlns:a16="http://schemas.microsoft.com/office/drawing/2014/main" val="486284308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3749398205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2287189901"/>
                    </a:ext>
                  </a:extLst>
                </a:gridCol>
                <a:gridCol w="374010">
                  <a:extLst>
                    <a:ext uri="{9D8B030D-6E8A-4147-A177-3AD203B41FA5}">
                      <a16:colId xmlns:a16="http://schemas.microsoft.com/office/drawing/2014/main" val="740456296"/>
                    </a:ext>
                  </a:extLst>
                </a:gridCol>
                <a:gridCol w="361836">
                  <a:extLst>
                    <a:ext uri="{9D8B030D-6E8A-4147-A177-3AD203B41FA5}">
                      <a16:colId xmlns:a16="http://schemas.microsoft.com/office/drawing/2014/main" val="4189022442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65211441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92039647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627095752"/>
                    </a:ext>
                  </a:extLst>
                </a:gridCol>
                <a:gridCol w="499808">
                  <a:extLst>
                    <a:ext uri="{9D8B030D-6E8A-4147-A177-3AD203B41FA5}">
                      <a16:colId xmlns:a16="http://schemas.microsoft.com/office/drawing/2014/main" val="1085056672"/>
                    </a:ext>
                  </a:extLst>
                </a:gridCol>
                <a:gridCol w="499808">
                  <a:extLst>
                    <a:ext uri="{9D8B030D-6E8A-4147-A177-3AD203B41FA5}">
                      <a16:colId xmlns:a16="http://schemas.microsoft.com/office/drawing/2014/main" val="2465170504"/>
                    </a:ext>
                  </a:extLst>
                </a:gridCol>
              </a:tblGrid>
              <a:tr h="1727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4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5</a:t>
                      </a: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6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58475"/>
                  </a:ext>
                </a:extLst>
              </a:tr>
              <a:tr h="234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8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19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81490"/>
                  </a:ext>
                </a:extLst>
              </a:tr>
              <a:tr h="8021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제안서 발표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간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서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및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평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5151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DB</a:t>
                      </a: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서버 구축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5949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환경 구축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6764"/>
                  </a:ext>
                </a:extLst>
              </a:tr>
              <a:tr h="542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 dirty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애플리케이션 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3956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테스트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0464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데이터베이스 추가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CA56A7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725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중간데모 준비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82042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하드웨어 소스코드 개발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3801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추가기능구현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74655"/>
                  </a:ext>
                </a:extLst>
              </a:tr>
              <a:tr h="41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테스트 및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디버깅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66510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100" spc="0">
                          <a:solidFill>
                            <a:srgbClr val="000000"/>
                          </a:solidFill>
                          <a:effectLst/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최종데모준비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 marL="54208" marR="54208" marT="27104" marB="2710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4209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9EEE2DB-269A-4404-B5C9-0A49B82A5A10}"/>
              </a:ext>
            </a:extLst>
          </p:cNvPr>
          <p:cNvSpPr/>
          <p:nvPr/>
        </p:nvSpPr>
        <p:spPr>
          <a:xfrm>
            <a:off x="4730891" y="1513045"/>
            <a:ext cx="432048" cy="5213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32218CB-BBDE-4263-A26A-D056F4FCCAD2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다음 주 일정</a:t>
            </a:r>
          </a:p>
        </p:txBody>
      </p:sp>
    </p:spTree>
    <p:extLst>
      <p:ext uri="{BB962C8B-B14F-4D97-AF65-F5344CB8AC3E}">
        <p14:creationId xmlns:p14="http://schemas.microsoft.com/office/powerpoint/2010/main" val="426777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지난 주 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8D934-E8D1-4EC7-A741-4702D470C95F}"/>
              </a:ext>
            </a:extLst>
          </p:cNvPr>
          <p:cNvSpPr txBox="1"/>
          <p:nvPr/>
        </p:nvSpPr>
        <p:spPr>
          <a:xfrm>
            <a:off x="3770243" y="2977690"/>
            <a:ext cx="4651513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개발의 타당성</a:t>
            </a:r>
            <a:endParaRPr lang="en-US" altLang="ko-KR" sz="5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72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\Desktop\294743399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" r="6819"/>
          <a:stretch/>
        </p:blipFill>
        <p:spPr bwMode="auto">
          <a:xfrm>
            <a:off x="3281878" y="10758"/>
            <a:ext cx="7386122" cy="6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24000" y="-19022"/>
            <a:ext cx="2411760" cy="6877021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24000" y="3315858"/>
            <a:ext cx="9144001" cy="400110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64221" y="2060848"/>
            <a:ext cx="1877437" cy="2469836"/>
            <a:chOff x="-31651" y="1064935"/>
            <a:chExt cx="1877437" cy="2469836"/>
          </a:xfrm>
        </p:grpSpPr>
        <p:pic>
          <p:nvPicPr>
            <p:cNvPr id="3" name="Picture 7" descr="C:\Users\y\Downloads\svg_2036\icon_2036\icon_203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56" y="1064935"/>
              <a:ext cx="1152129" cy="1152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-31651" y="2672997"/>
              <a:ext cx="18774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Q &amp; A</a:t>
              </a:r>
              <a:endParaRPr lang="ko-KR" altLang="en-US" sz="5000" b="1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22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2667786"/>
            <a:ext cx="9144001" cy="1481294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y\Downloads\svg_10324 (2)\svg_10324\icon_10324\icon_10324.png">
            <a:extLst>
              <a:ext uri="{FF2B5EF4-FFF2-40B4-BE49-F238E27FC236}">
                <a16:creationId xmlns:a16="http://schemas.microsoft.com/office/drawing/2014/main" id="{4CF34132-8053-4584-9816-58FF2B9A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224670"/>
            <a:ext cx="1924945" cy="1924945"/>
          </a:xfrm>
          <a:prstGeom prst="rect">
            <a:avLst/>
          </a:prstGeom>
          <a:noFill/>
          <a:effectLst>
            <a:reflection stA="21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E8200-9C85-441D-A966-D08E3602C6A7}"/>
              </a:ext>
            </a:extLst>
          </p:cNvPr>
          <p:cNvSpPr txBox="1"/>
          <p:nvPr/>
        </p:nvSpPr>
        <p:spPr>
          <a:xfrm>
            <a:off x="2423592" y="2900602"/>
            <a:ext cx="4032448" cy="1015663"/>
          </a:xfrm>
          <a:prstGeom prst="rect">
            <a:avLst/>
          </a:prstGeom>
          <a:noFill/>
          <a:effectLst>
            <a:reflection blurRad="6350" stA="30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 Unicode MS" panose="020B0604020202020204" pitchFamily="50" charset="-127"/>
              </a:rPr>
              <a:t>Thank you!</a:t>
            </a:r>
            <a:endParaRPr lang="ko-KR" altLang="en-US" sz="6000" b="1" dirty="0"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6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1602FA-01AD-4C6B-886B-87F8255DEFC8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5BA73-1EB0-4011-9EFD-627A85DE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90" y="3645024"/>
            <a:ext cx="2539682" cy="2539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EEE1C5-361D-4BE0-A64C-0D2064319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11" y="3799084"/>
            <a:ext cx="2426181" cy="23219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4CF18E-7D2A-4801-B27E-CF540E2C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30" y="3645024"/>
            <a:ext cx="2539682" cy="2539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46DF7-C833-43E7-8D67-DC0978DA6631}"/>
              </a:ext>
            </a:extLst>
          </p:cNvPr>
          <p:cNvSpPr txBox="1"/>
          <p:nvPr/>
        </p:nvSpPr>
        <p:spPr>
          <a:xfrm>
            <a:off x="1861690" y="2136820"/>
            <a:ext cx="35862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월 </a:t>
            </a:r>
            <a:r>
              <a:rPr lang="en-US" altLang="ko-KR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회 이상</a:t>
            </a:r>
            <a:endParaRPr lang="en-US" altLang="ko-KR" sz="4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자전거 이용인구</a:t>
            </a: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6539783C-1EED-49D8-8CEA-32D7AE29F333}"/>
              </a:ext>
            </a:extLst>
          </p:cNvPr>
          <p:cNvSpPr/>
          <p:nvPr/>
        </p:nvSpPr>
        <p:spPr>
          <a:xfrm>
            <a:off x="5628493" y="2474502"/>
            <a:ext cx="935014" cy="64807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BD09E-E95F-4A50-B3C4-5C78DE9876F3}"/>
              </a:ext>
            </a:extLst>
          </p:cNvPr>
          <p:cNvSpPr txBox="1"/>
          <p:nvPr/>
        </p:nvSpPr>
        <p:spPr>
          <a:xfrm>
            <a:off x="7176120" y="2136820"/>
            <a:ext cx="2310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1340</a:t>
            </a:r>
            <a:r>
              <a:rPr lang="ko-KR" altLang="en-US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만명</a:t>
            </a:r>
            <a:endParaRPr lang="en-US" altLang="ko-KR" sz="4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en-US" altLang="ko-KR" sz="4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(33.5%)</a:t>
            </a:r>
            <a:endParaRPr lang="ko-KR" altLang="en-US" sz="40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D6BD1040-87EE-4F00-8836-AB81D97C7888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개발의  타당성</a:t>
            </a:r>
          </a:p>
        </p:txBody>
      </p:sp>
    </p:spTree>
    <p:extLst>
      <p:ext uri="{BB962C8B-B14F-4D97-AF65-F5344CB8AC3E}">
        <p14:creationId xmlns:p14="http://schemas.microsoft.com/office/powerpoint/2010/main" val="352079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E91F2A-FD51-45BB-A83C-E6AF9FEDC153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5D8763-1D67-462A-B633-76FE6006E3CA}"/>
              </a:ext>
            </a:extLst>
          </p:cNvPr>
          <p:cNvSpPr/>
          <p:nvPr/>
        </p:nvSpPr>
        <p:spPr>
          <a:xfrm>
            <a:off x="2891644" y="1988840"/>
            <a:ext cx="6408712" cy="22322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FA83D1-D5D7-43CA-A99D-4E7325D9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95906"/>
              </p:ext>
            </p:extLst>
          </p:nvPr>
        </p:nvGraphicFramePr>
        <p:xfrm>
          <a:off x="3048000" y="220240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5108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50735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09826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07924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8992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514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거치대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24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반납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P2P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3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따릉이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단일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1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OFO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단일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자율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5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라이클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다양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527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AF80B5-E478-42E8-BD92-0E3995B0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92315"/>
              </p:ext>
            </p:extLst>
          </p:nvPr>
        </p:nvGraphicFramePr>
        <p:xfrm>
          <a:off x="3048000" y="36857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99977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8714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94049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21216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0350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504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SHAKE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다양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8297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7B2D297-61A9-4DB6-B7B3-1E8C307C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02" y="4437113"/>
            <a:ext cx="2448272" cy="18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05648E-52CF-49B4-9C46-493896E4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4437112"/>
            <a:ext cx="2514600" cy="1925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4C652E-1092-4E6C-897D-5D7A821F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507" y="4437112"/>
            <a:ext cx="2514600" cy="1925930"/>
          </a:xfrm>
          <a:prstGeom prst="rect">
            <a:avLst/>
          </a:prstGeom>
        </p:spPr>
      </p:pic>
      <p:sp>
        <p:nvSpPr>
          <p:cNvPr id="13" name="직사각형 7">
            <a:extLst>
              <a:ext uri="{FF2B5EF4-FFF2-40B4-BE49-F238E27FC236}">
                <a16:creationId xmlns:a16="http://schemas.microsoft.com/office/drawing/2014/main" id="{8F4FDC3F-5179-4256-A35E-A64E036840A6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개발의  타당성</a:t>
            </a:r>
          </a:p>
        </p:txBody>
      </p:sp>
    </p:spTree>
    <p:extLst>
      <p:ext uri="{BB962C8B-B14F-4D97-AF65-F5344CB8AC3E}">
        <p14:creationId xmlns:p14="http://schemas.microsoft.com/office/powerpoint/2010/main" val="25810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30606B-D638-4A45-B51C-22857CEAB6EF}"/>
              </a:ext>
            </a:extLst>
          </p:cNvPr>
          <p:cNvSpPr/>
          <p:nvPr/>
        </p:nvSpPr>
        <p:spPr>
          <a:xfrm>
            <a:off x="1631504" y="1609398"/>
            <a:ext cx="8928992" cy="491594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9" name="Picture 3" descr="C:\Users\y\Desktop\50f025a4f829d0e757b1c380ff063b97.png">
            <a:extLst>
              <a:ext uri="{FF2B5EF4-FFF2-40B4-BE49-F238E27FC236}">
                <a16:creationId xmlns:a16="http://schemas.microsoft.com/office/drawing/2014/main" id="{491EFD5E-6B74-4413-9F83-2774E337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53894"/>
            <a:ext cx="2952328" cy="23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y\Desktop\20120302_114541_32187.png">
            <a:extLst>
              <a:ext uri="{FF2B5EF4-FFF2-40B4-BE49-F238E27FC236}">
                <a16:creationId xmlns:a16="http://schemas.microsoft.com/office/drawing/2014/main" id="{A44D3796-FEAB-4F82-AF20-E059B81F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590002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y\Desktop\san153_296.png">
            <a:extLst>
              <a:ext uri="{FF2B5EF4-FFF2-40B4-BE49-F238E27FC236}">
                <a16:creationId xmlns:a16="http://schemas.microsoft.com/office/drawing/2014/main" id="{57F8A1C6-6B9A-489D-A1A0-EB4F7271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5" y="4113576"/>
            <a:ext cx="3626037" cy="22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7A9D4-973C-499C-BD7D-30B8FA577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00" y="4011405"/>
            <a:ext cx="2826183" cy="2338135"/>
          </a:xfrm>
          <a:prstGeom prst="rect">
            <a:avLst/>
          </a:prstGeom>
        </p:spPr>
      </p:pic>
      <p:sp>
        <p:nvSpPr>
          <p:cNvPr id="13" name="직사각형 7">
            <a:extLst>
              <a:ext uri="{FF2B5EF4-FFF2-40B4-BE49-F238E27FC236}">
                <a16:creationId xmlns:a16="http://schemas.microsoft.com/office/drawing/2014/main" id="{8168A274-F035-444F-8176-3FA7130817EC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개발의  타당성</a:t>
            </a:r>
          </a:p>
        </p:txBody>
      </p:sp>
    </p:spTree>
    <p:extLst>
      <p:ext uri="{BB962C8B-B14F-4D97-AF65-F5344CB8AC3E}">
        <p14:creationId xmlns:p14="http://schemas.microsoft.com/office/powerpoint/2010/main" val="32795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563809-9C0D-44D1-8EFB-CFEAEC35437F}"/>
              </a:ext>
            </a:extLst>
          </p:cNvPr>
          <p:cNvSpPr/>
          <p:nvPr/>
        </p:nvSpPr>
        <p:spPr>
          <a:xfrm>
            <a:off x="832045" y="3409857"/>
            <a:ext cx="10114250" cy="24503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환불이 용이하도록 중간 시스템 이용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무통장 </a:t>
            </a: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 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포인트  결제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지난 주 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C8F20-08B3-4355-9703-D8025C2C3F61}"/>
              </a:ext>
            </a:extLst>
          </p:cNvPr>
          <p:cNvSpPr txBox="1"/>
          <p:nvPr/>
        </p:nvSpPr>
        <p:spPr>
          <a:xfrm>
            <a:off x="596347" y="1746694"/>
            <a:ext cx="4147931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결제 시스템</a:t>
            </a:r>
            <a:endParaRPr lang="en-US" altLang="ko-KR" sz="5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49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563809-9C0D-44D1-8EFB-CFEAEC35437F}"/>
              </a:ext>
            </a:extLst>
          </p:cNvPr>
          <p:cNvSpPr/>
          <p:nvPr/>
        </p:nvSpPr>
        <p:spPr>
          <a:xfrm>
            <a:off x="911558" y="2490816"/>
            <a:ext cx="10114250" cy="409551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대여로 인한 </a:t>
            </a:r>
            <a:r>
              <a:rPr lang="ko-KR" altLang="en-US" sz="4000" dirty="0">
                <a:solidFill>
                  <a:schemeClr val="accent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수익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발생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일정 횟수 이상 공유 시 </a:t>
            </a:r>
            <a:r>
              <a:rPr lang="ko-KR" altLang="en-US" sz="4000" dirty="0">
                <a:solidFill>
                  <a:schemeClr val="accent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상위 랭킹</a:t>
            </a:r>
            <a:endParaRPr lang="en-US" altLang="ko-KR" sz="4000" dirty="0">
              <a:solidFill>
                <a:schemeClr val="accent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	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및 </a:t>
            </a:r>
            <a:r>
              <a:rPr lang="ko-KR" altLang="en-US" sz="4000" dirty="0">
                <a:solidFill>
                  <a:schemeClr val="accent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무료 공유 서비스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제공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수리센터와 연계로 </a:t>
            </a:r>
            <a:r>
              <a:rPr lang="ko-KR" altLang="en-US" sz="4000" dirty="0">
                <a:solidFill>
                  <a:schemeClr val="accent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무료 수리 서비스</a:t>
            </a: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제공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지난 주 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C8F20-08B3-4355-9703-D8025C2C3F61}"/>
              </a:ext>
            </a:extLst>
          </p:cNvPr>
          <p:cNvSpPr txBox="1"/>
          <p:nvPr/>
        </p:nvSpPr>
        <p:spPr>
          <a:xfrm>
            <a:off x="596347" y="1269621"/>
            <a:ext cx="6414053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공유자의 혜택</a:t>
            </a: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이점</a:t>
            </a:r>
            <a:endParaRPr lang="en-US" altLang="ko-KR" sz="5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80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563809-9C0D-44D1-8EFB-CFEAEC35437F}"/>
              </a:ext>
            </a:extLst>
          </p:cNvPr>
          <p:cNvSpPr/>
          <p:nvPr/>
        </p:nvSpPr>
        <p:spPr>
          <a:xfrm>
            <a:off x="832045" y="3409857"/>
            <a:ext cx="10114250" cy="24503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대여자에게 법적 고지사항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자전거 보험 가입</a:t>
            </a:r>
            <a:endParaRPr lang="en-US" altLang="ko-KR" sz="4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7">
            <a:extLst>
              <a:ext uri="{FF2B5EF4-FFF2-40B4-BE49-F238E27FC236}">
                <a16:creationId xmlns:a16="http://schemas.microsoft.com/office/drawing/2014/main" id="{1F861643-492E-4CC2-AAB0-BFF384BFEDCA}"/>
              </a:ext>
            </a:extLst>
          </p:cNvPr>
          <p:cNvSpPr/>
          <p:nvPr/>
        </p:nvSpPr>
        <p:spPr>
          <a:xfrm>
            <a:off x="0" y="366338"/>
            <a:ext cx="4651513" cy="792088"/>
          </a:xfrm>
          <a:custGeom>
            <a:avLst/>
            <a:gdLst/>
            <a:ahLst/>
            <a:cxnLst/>
            <a:rect l="l" t="t" r="r" b="b"/>
            <a:pathLst>
              <a:path w="6696744" h="792088">
                <a:moveTo>
                  <a:pt x="0" y="0"/>
                </a:moveTo>
                <a:lnTo>
                  <a:pt x="1148711" y="0"/>
                </a:lnTo>
                <a:lnTo>
                  <a:pt x="1368152" y="0"/>
                </a:lnTo>
                <a:lnTo>
                  <a:pt x="2876903" y="0"/>
                </a:lnTo>
                <a:lnTo>
                  <a:pt x="2955745" y="0"/>
                </a:lnTo>
                <a:lnTo>
                  <a:pt x="4461079" y="0"/>
                </a:lnTo>
                <a:lnTo>
                  <a:pt x="4683937" y="0"/>
                </a:lnTo>
                <a:lnTo>
                  <a:pt x="6268113" y="0"/>
                </a:lnTo>
                <a:cubicBezTo>
                  <a:pt x="6504816" y="0"/>
                  <a:pt x="6696744" y="177303"/>
                  <a:pt x="6696744" y="396044"/>
                </a:cubicBezTo>
                <a:cubicBezTo>
                  <a:pt x="6696744" y="614785"/>
                  <a:pt x="6504816" y="792088"/>
                  <a:pt x="6268113" y="792088"/>
                </a:cubicBezTo>
                <a:lnTo>
                  <a:pt x="4683937" y="792088"/>
                </a:lnTo>
                <a:lnTo>
                  <a:pt x="4461079" y="792088"/>
                </a:lnTo>
                <a:lnTo>
                  <a:pt x="2955745" y="792088"/>
                </a:lnTo>
                <a:lnTo>
                  <a:pt x="2876903" y="792088"/>
                </a:lnTo>
                <a:lnTo>
                  <a:pt x="1368152" y="792088"/>
                </a:lnTo>
                <a:lnTo>
                  <a:pt x="1148711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지난 주 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C8F20-08B3-4355-9703-D8025C2C3F61}"/>
              </a:ext>
            </a:extLst>
          </p:cNvPr>
          <p:cNvSpPr txBox="1"/>
          <p:nvPr/>
        </p:nvSpPr>
        <p:spPr>
          <a:xfrm>
            <a:off x="596347" y="1746694"/>
            <a:ext cx="6321288" cy="110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4. </a:t>
            </a:r>
            <a:r>
              <a:rPr lang="ko-KR" altLang="en-US" sz="5000" dirty="0">
                <a:solidFill>
                  <a:schemeClr val="tx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사고 및 고장 발생 시</a:t>
            </a:r>
            <a:endParaRPr lang="en-US" altLang="ko-KR" sz="5000" dirty="0">
              <a:solidFill>
                <a:schemeClr val="tx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1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713</Words>
  <Application>Microsoft Office PowerPoint</Application>
  <PresentationFormat>와이드스크린</PresentationFormat>
  <Paragraphs>393</Paragraphs>
  <Slides>31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아리따-돋움(TTF)-Light</vt:lpstr>
      <vt:lpstr>아리따-돋움(TTF)-SemiBold</vt:lpstr>
      <vt:lpstr>Arial Unicode MS</vt:lpstr>
      <vt:lpstr>맑은 고딕</vt:lpstr>
      <vt:lpstr>아리따-돋움(TTF)-Bold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김 규리</cp:lastModifiedBy>
  <cp:revision>44</cp:revision>
  <dcterms:created xsi:type="dcterms:W3CDTF">2019-04-01T16:30:29Z</dcterms:created>
  <dcterms:modified xsi:type="dcterms:W3CDTF">2019-04-02T14:35:01Z</dcterms:modified>
</cp:coreProperties>
</file>