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12"/>
  </p:notesMasterIdLst>
  <p:handoutMasterIdLst>
    <p:handoutMasterId r:id="rId13"/>
  </p:handoutMasterIdLst>
  <p:sldIdLst>
    <p:sldId id="333" r:id="rId2"/>
    <p:sldId id="349" r:id="rId3"/>
    <p:sldId id="350" r:id="rId4"/>
    <p:sldId id="334" r:id="rId5"/>
    <p:sldId id="344" r:id="rId6"/>
    <p:sldId id="345" r:id="rId7"/>
    <p:sldId id="346" r:id="rId8"/>
    <p:sldId id="348" r:id="rId9"/>
    <p:sldId id="351" r:id="rId10"/>
    <p:sldId id="328" r:id="rId11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40E4"/>
    <a:srgbClr val="652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87683" autoAdjust="0"/>
  </p:normalViewPr>
  <p:slideViewPr>
    <p:cSldViewPr>
      <p:cViewPr varScale="1">
        <p:scale>
          <a:sx n="114" d="100"/>
          <a:sy n="114" d="100"/>
        </p:scale>
        <p:origin x="206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90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6247" cy="498408"/>
          </a:xfrm>
          <a:prstGeom prst="rect">
            <a:avLst/>
          </a:prstGeom>
        </p:spPr>
        <p:txBody>
          <a:bodyPr vert="horz" lIns="92117" tIns="46058" rIns="92117" bIns="46058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826" y="1"/>
            <a:ext cx="2946246" cy="498408"/>
          </a:xfrm>
          <a:prstGeom prst="rect">
            <a:avLst/>
          </a:prstGeom>
        </p:spPr>
        <p:txBody>
          <a:bodyPr vert="horz" lIns="92117" tIns="46058" rIns="92117" bIns="46058" rtlCol="0"/>
          <a:lstStyle>
            <a:lvl1pPr algn="r">
              <a:defRPr sz="1200"/>
            </a:lvl1pPr>
          </a:lstStyle>
          <a:p>
            <a:fld id="{40730B8F-1350-4686-AB18-2687041F9135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29818"/>
            <a:ext cx="2946247" cy="498408"/>
          </a:xfrm>
          <a:prstGeom prst="rect">
            <a:avLst/>
          </a:prstGeom>
        </p:spPr>
        <p:txBody>
          <a:bodyPr vert="horz" lIns="92117" tIns="46058" rIns="92117" bIns="46058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826" y="9429818"/>
            <a:ext cx="2946246" cy="498408"/>
          </a:xfrm>
          <a:prstGeom prst="rect">
            <a:avLst/>
          </a:prstGeom>
        </p:spPr>
        <p:txBody>
          <a:bodyPr vert="horz" lIns="92117" tIns="46058" rIns="92117" bIns="46058" rtlCol="0" anchor="b"/>
          <a:lstStyle>
            <a:lvl1pPr algn="r">
              <a:defRPr sz="1200"/>
            </a:lvl1pPr>
          </a:lstStyle>
          <a:p>
            <a:fld id="{2FEAA3EC-3642-43B5-84D9-E67B5C0449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246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6411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5" y="0"/>
            <a:ext cx="2945659" cy="496411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227A38A3-B371-4CEC-A96A-8DC212F70699}" type="datetimeFigureOut">
              <a:rPr lang="ko-KR" altLang="en-US" smtClean="0"/>
              <a:t>2020. 2. 10.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8875" cy="3725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8"/>
            <a:ext cx="5438140" cy="44677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30091"/>
            <a:ext cx="2945659" cy="496411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5" y="9430091"/>
            <a:ext cx="2945659" cy="496411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27AEBA58-A133-4637-9B4D-DFC7F8FBC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389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Pytorch</a:t>
            </a:r>
            <a:r>
              <a:rPr lang="en-US" baseline="0" dirty="0"/>
              <a:t> tutorial link add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EBA58-A133-4637-9B4D-DFC7F8FBC7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81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226915"/>
            <a:ext cx="6400800" cy="541736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  <a:ea typeface="함초롬돋움" pitchFamily="18" charset="-127"/>
                <a:cs typeface="함초롬돋움" pitchFamily="18" charset="-127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Jangho</a:t>
            </a:r>
            <a:endParaRPr lang="ko-KR" altLang="en-US" dirty="0"/>
          </a:p>
        </p:txBody>
      </p:sp>
      <p:sp>
        <p:nvSpPr>
          <p:cNvPr id="12" name="부제목 2"/>
          <p:cNvSpPr txBox="1">
            <a:spLocks/>
          </p:cNvSpPr>
          <p:nvPr userDrawn="1"/>
        </p:nvSpPr>
        <p:spPr>
          <a:xfrm>
            <a:off x="1371600" y="4113510"/>
            <a:ext cx="6400800" cy="766936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0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i="1" dirty="0">
                <a:latin typeface="Corbel" panose="020B0503020204020204" pitchFamily="34" charset="0"/>
                <a:ea typeface="함초롬돋움" pitchFamily="18" charset="-127"/>
                <a:cs typeface="함초롬돋움" pitchFamily="18" charset="-127"/>
              </a:rPr>
              <a:t>Data</a:t>
            </a:r>
            <a:r>
              <a:rPr lang="en-US" altLang="ko-KR" sz="1600" i="1" baseline="0" dirty="0">
                <a:latin typeface="Corbel" panose="020B0503020204020204" pitchFamily="34" charset="0"/>
                <a:ea typeface="함초롬돋움" pitchFamily="18" charset="-127"/>
                <a:cs typeface="함초롬돋움" pitchFamily="18" charset="-127"/>
              </a:rPr>
              <a:t> Science &amp; Artificial Intelligence </a:t>
            </a:r>
            <a:r>
              <a:rPr lang="en-US" altLang="ko-KR" sz="1600" i="1" dirty="0">
                <a:latin typeface="Corbel" panose="020B0503020204020204" pitchFamily="34" charset="0"/>
                <a:ea typeface="함초롬돋움" pitchFamily="18" charset="-127"/>
                <a:cs typeface="함초롬돋움" pitchFamily="18" charset="-127"/>
              </a:rPr>
              <a:t>Laboratory</a:t>
            </a:r>
          </a:p>
          <a:p>
            <a:r>
              <a:rPr lang="en-US" altLang="ko-KR" sz="1600" i="1" dirty="0">
                <a:latin typeface="Corbel" panose="020B0503020204020204" pitchFamily="34" charset="0"/>
                <a:ea typeface="함초롬돋움" pitchFamily="18" charset="-127"/>
                <a:cs typeface="함초롬돋움" pitchFamily="18" charset="-127"/>
              </a:rPr>
              <a:t>Electrical and Computer Engineering</a:t>
            </a:r>
          </a:p>
          <a:p>
            <a:r>
              <a:rPr lang="en-US" altLang="ko-KR" sz="1600" i="1" dirty="0">
                <a:latin typeface="Corbel" panose="020B0503020204020204" pitchFamily="34" charset="0"/>
                <a:ea typeface="함초롬돋움" pitchFamily="18" charset="-127"/>
                <a:cs typeface="함초롬돋움" pitchFamily="18" charset="-127"/>
              </a:rPr>
              <a:t>Seoul National University</a:t>
            </a:r>
          </a:p>
        </p:txBody>
      </p:sp>
      <p:sp>
        <p:nvSpPr>
          <p:cNvPr id="13" name="날짜 개체 틀 3"/>
          <p:cNvSpPr>
            <a:spLocks noGrp="1"/>
          </p:cNvSpPr>
          <p:nvPr>
            <p:ph type="dt" sz="half" idx="2"/>
          </p:nvPr>
        </p:nvSpPr>
        <p:spPr>
          <a:xfrm>
            <a:off x="277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/>
              <a:t>이름</a:t>
            </a:r>
            <a:endParaRPr lang="ko-KR" altLang="en-US" dirty="0"/>
          </a:p>
        </p:txBody>
      </p:sp>
      <p:sp>
        <p:nvSpPr>
          <p:cNvPr id="14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772000" y="6356358"/>
            <a:ext cx="360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/>
              <a:t>제목</a:t>
            </a:r>
            <a:endParaRPr lang="ko-KR" alt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320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44000" y="1542268"/>
            <a:ext cx="8856000" cy="1296144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9096" y="5213646"/>
            <a:ext cx="4536504" cy="93624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5292471"/>
            <a:ext cx="2548735" cy="77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374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0" y="0"/>
            <a:ext cx="9144000" cy="68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>
              <a:solidFill>
                <a:prstClr val="white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000" y="980728"/>
            <a:ext cx="8460000" cy="5112000"/>
          </a:xfrm>
        </p:spPr>
        <p:txBody>
          <a:bodyPr/>
          <a:lstStyle>
            <a:lvl1pPr>
              <a:defRPr sz="2201" baseline="0">
                <a:latin typeface="Corbel" panose="020B0503020204020204" pitchFamily="34" charset="0"/>
              </a:defRPr>
            </a:lvl1pPr>
            <a:lvl2pPr>
              <a:defRPr sz="2000" baseline="0">
                <a:latin typeface="Corbel" panose="020B0503020204020204" pitchFamily="34" charset="0"/>
              </a:defRPr>
            </a:lvl2pPr>
            <a:lvl3pPr>
              <a:defRPr baseline="0">
                <a:latin typeface="Corbel" panose="020B0503020204020204" pitchFamily="34" charset="0"/>
              </a:defRPr>
            </a:lvl3pPr>
            <a:lvl4pPr>
              <a:defRPr baseline="0">
                <a:latin typeface="Corbel" panose="020B0503020204020204" pitchFamily="34" charset="0"/>
              </a:defRPr>
            </a:lvl4pPr>
            <a:lvl5pPr>
              <a:defRPr baseline="0">
                <a:latin typeface="Corbel" panose="020B0503020204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2"/>
          </p:nvPr>
        </p:nvSpPr>
        <p:spPr>
          <a:xfrm>
            <a:off x="277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이름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772000" y="6356358"/>
            <a:ext cx="360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제목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320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144000" y="0"/>
            <a:ext cx="8856000" cy="68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0" baseline="0">
                <a:solidFill>
                  <a:srgbClr val="7740E4"/>
                </a:solidFill>
                <a:latin typeface="Corbel" panose="020B0503020204020204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15" name="바닥글 개체 틀 4"/>
          <p:cNvSpPr txBox="1">
            <a:spLocks/>
          </p:cNvSpPr>
          <p:nvPr userDrawn="1"/>
        </p:nvSpPr>
        <p:spPr>
          <a:xfrm>
            <a:off x="8493506" y="6356358"/>
            <a:ext cx="791688" cy="365125"/>
          </a:xfrm>
          <a:prstGeom prst="rect">
            <a:avLst/>
          </a:prstGeom>
        </p:spPr>
        <p:txBody>
          <a:bodyPr vert="horz" lIns="91440" tIns="45721" rIns="91440" bIns="45721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200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62" y="6236689"/>
            <a:ext cx="1586976" cy="48479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79713" y="6231760"/>
            <a:ext cx="2664296" cy="54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69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/>
          <p:cNvSpPr>
            <a:spLocks noGrp="1"/>
          </p:cNvSpPr>
          <p:nvPr>
            <p:ph type="dt" sz="half" idx="2"/>
          </p:nvPr>
        </p:nvSpPr>
        <p:spPr>
          <a:xfrm>
            <a:off x="277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/>
              <a:t>이름</a:t>
            </a:r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772000" y="6356358"/>
            <a:ext cx="360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/>
              <a:t>제목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320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fld id="{CF8480F8-0D16-4650-9CD0-D3D2A4C6033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바닥글 개체 틀 4"/>
          <p:cNvSpPr txBox="1">
            <a:spLocks/>
          </p:cNvSpPr>
          <p:nvPr userDrawn="1"/>
        </p:nvSpPr>
        <p:spPr>
          <a:xfrm>
            <a:off x="8493506" y="6356358"/>
            <a:ext cx="791688" cy="365125"/>
          </a:xfrm>
          <a:prstGeom prst="rect">
            <a:avLst/>
          </a:prstGeom>
        </p:spPr>
        <p:txBody>
          <a:bodyPr vert="horz" lIns="91440" tIns="45721" rIns="91440" bIns="45721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2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891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/>
          <p:cNvSpPr>
            <a:spLocks noGrp="1"/>
          </p:cNvSpPr>
          <p:nvPr>
            <p:ph type="dt" sz="half" idx="2"/>
          </p:nvPr>
        </p:nvSpPr>
        <p:spPr>
          <a:xfrm>
            <a:off x="277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/>
              <a:t>이름</a:t>
            </a:r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772000" y="6356358"/>
            <a:ext cx="360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/>
              <a:t>제목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320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fld id="{CF8480F8-0D16-4650-9CD0-D3D2A4C6033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Picture 2" descr="https://encrypted-tbn0.gstatic.com/images?q=tbn:ANd9GcTV0fzHlVSVGEYIELVu_BMH0nnLG5jNKza4l_e4zNkxgBxhHFQ3Kw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50" y="2581278"/>
            <a:ext cx="270510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바닥글 개체 틀 4"/>
          <p:cNvSpPr txBox="1">
            <a:spLocks/>
          </p:cNvSpPr>
          <p:nvPr userDrawn="1"/>
        </p:nvSpPr>
        <p:spPr>
          <a:xfrm>
            <a:off x="8493506" y="6356358"/>
            <a:ext cx="791688" cy="365125"/>
          </a:xfrm>
          <a:prstGeom prst="rect">
            <a:avLst/>
          </a:prstGeom>
        </p:spPr>
        <p:txBody>
          <a:bodyPr vert="horz" lIns="91440" tIns="45721" rIns="91440" bIns="45721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2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016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000" y="980728"/>
            <a:ext cx="8460000" cy="511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277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이름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772000" y="6356358"/>
            <a:ext cx="360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제목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320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/00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44000" y="0"/>
            <a:ext cx="8856000" cy="68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페이지 제목</a:t>
            </a:r>
          </a:p>
        </p:txBody>
      </p:sp>
    </p:spTree>
    <p:extLst>
      <p:ext uri="{BB962C8B-B14F-4D97-AF65-F5344CB8AC3E}">
        <p14:creationId xmlns:p14="http://schemas.microsoft.com/office/powerpoint/2010/main" val="4001369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4" r:id="rId2"/>
    <p:sldLayoutId id="2147483670" r:id="rId3"/>
    <p:sldLayoutId id="2147483671" r:id="rId4"/>
  </p:sldLayoutIdLst>
  <p:hf hdr="0" ftr="0" dt="0"/>
  <p:txStyles>
    <p:titleStyle>
      <a:lvl1pPr algn="l" defTabSz="914354" rtl="0" eaLnBrk="1" latinLnBrk="1" hangingPunct="1">
        <a:spcBef>
          <a:spcPct val="0"/>
        </a:spcBef>
        <a:buNone/>
        <a:defRPr sz="2800" kern="1200">
          <a:solidFill>
            <a:schemeClr val="bg1"/>
          </a:solidFill>
          <a:latin typeface="Corbel" panose="020B0503020204020204" pitchFamily="34" charset="0"/>
          <a:ea typeface="함초롬돋움" pitchFamily="18" charset="-127"/>
          <a:cs typeface="함초롬돋움" pitchFamily="18" charset="-127"/>
        </a:defRPr>
      </a:lvl1pPr>
    </p:titleStyle>
    <p:bodyStyle>
      <a:lvl1pPr marL="342882" indent="-342882" algn="l" defTabSz="914354" rtl="0" eaLnBrk="1" latinLnBrk="1" hangingPunct="1">
        <a:lnSpc>
          <a:spcPct val="120000"/>
        </a:lnSpc>
        <a:spcBef>
          <a:spcPct val="20000"/>
        </a:spcBef>
        <a:buClr>
          <a:schemeClr val="accent4"/>
        </a:buClr>
        <a:buFont typeface="Arial" pitchFamily="34" charset="0"/>
        <a:buChar char="•"/>
        <a:defRPr sz="2400" kern="1200">
          <a:solidFill>
            <a:schemeClr val="tx1"/>
          </a:solidFill>
          <a:latin typeface="Corbel" panose="020B0503020204020204" pitchFamily="34" charset="0"/>
          <a:ea typeface="함초롬돋움" pitchFamily="18" charset="-127"/>
          <a:cs typeface="함초롬돋움" pitchFamily="18" charset="-127"/>
        </a:defRPr>
      </a:lvl1pPr>
      <a:lvl2pPr marL="742913" indent="-285737" algn="l" defTabSz="914354" rtl="0" eaLnBrk="1" latinLnBrk="1" hangingPunct="1">
        <a:lnSpc>
          <a:spcPct val="120000"/>
        </a:lnSpc>
        <a:spcBef>
          <a:spcPct val="20000"/>
        </a:spcBef>
        <a:buClr>
          <a:schemeClr val="accent4"/>
        </a:buClr>
        <a:buFont typeface="Arial" pitchFamily="34" charset="0"/>
        <a:buChar char="–"/>
        <a:defRPr sz="2400" kern="1200">
          <a:solidFill>
            <a:schemeClr val="tx1"/>
          </a:solidFill>
          <a:latin typeface="Corbel" panose="020B0503020204020204" pitchFamily="34" charset="0"/>
          <a:ea typeface="함초롬돋움" pitchFamily="18" charset="-127"/>
          <a:cs typeface="함초롬돋움" pitchFamily="18" charset="-127"/>
        </a:defRPr>
      </a:lvl2pPr>
      <a:lvl3pPr marL="1142943" indent="-228589" algn="l" defTabSz="914354" rtl="0" eaLnBrk="1" latinLnBrk="1" hangingPunct="1">
        <a:lnSpc>
          <a:spcPct val="120000"/>
        </a:lnSpc>
        <a:spcBef>
          <a:spcPct val="20000"/>
        </a:spcBef>
        <a:buClr>
          <a:schemeClr val="accent4"/>
        </a:buClr>
        <a:buFont typeface="Arial" pitchFamily="34" charset="0"/>
        <a:buChar char="•"/>
        <a:defRPr sz="2000" kern="1200">
          <a:solidFill>
            <a:schemeClr val="tx1"/>
          </a:solidFill>
          <a:latin typeface="Corbel" panose="020B0503020204020204" pitchFamily="34" charset="0"/>
          <a:ea typeface="함초롬돋움" pitchFamily="18" charset="-127"/>
          <a:cs typeface="함초롬돋움" pitchFamily="18" charset="-127"/>
        </a:defRPr>
      </a:lvl3pPr>
      <a:lvl4pPr marL="1600121" indent="-228589" algn="l" defTabSz="914354" rtl="0" eaLnBrk="1" latinLnBrk="1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orbel" panose="020B0503020204020204" pitchFamily="34" charset="0"/>
          <a:ea typeface="함초롬돋움" pitchFamily="18" charset="-127"/>
          <a:cs typeface="함초롬돋움" pitchFamily="18" charset="-127"/>
        </a:defRPr>
      </a:lvl4pPr>
      <a:lvl5pPr marL="2057298" indent="-228589" algn="l" defTabSz="914354" rtl="0" eaLnBrk="1" latinLnBrk="1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1" kern="1200">
          <a:solidFill>
            <a:schemeClr val="tx1"/>
          </a:solidFill>
          <a:latin typeface="Corbel" panose="020B0503020204020204" pitchFamily="34" charset="0"/>
          <a:ea typeface="함초롬돋움" pitchFamily="18" charset="-127"/>
          <a:cs typeface="함초롬돋움" pitchFamily="18" charset="-127"/>
        </a:defRPr>
      </a:lvl5pPr>
      <a:lvl6pPr marL="2514476" indent="-228589" algn="l" defTabSz="914354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7" indent="-228589" algn="l" defTabSz="914354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54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4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1" algn="l" defTabSz="914354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4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914354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tutorial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Hyemi</a:t>
            </a:r>
            <a:r>
              <a:rPr lang="en-US" dirty="0"/>
              <a:t> Jang &amp; </a:t>
            </a:r>
            <a:r>
              <a:rPr lang="en-US" dirty="0" err="1"/>
              <a:t>Jisoo</a:t>
            </a:r>
            <a:r>
              <a:rPr lang="en-US" dirty="0"/>
              <a:t> </a:t>
            </a:r>
            <a:r>
              <a:rPr lang="en-US" dirty="0" err="1"/>
              <a:t>Mok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Practice</a:t>
            </a:r>
            <a:br>
              <a:rPr lang="en-US" altLang="ko-KR" dirty="0"/>
            </a:br>
            <a:r>
              <a:rPr lang="en-US" altLang="ko-KR" sz="2400" dirty="0"/>
              <a:t>Lab 0 – </a:t>
            </a:r>
            <a:r>
              <a:rPr lang="en-US" altLang="ko-KR" sz="2400" dirty="0" err="1"/>
              <a:t>Pytorch</a:t>
            </a:r>
            <a:r>
              <a:rPr lang="en-US" altLang="ko-KR" sz="2400" dirty="0"/>
              <a:t> Basics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674928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1771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Colab</a:t>
            </a:r>
            <a:r>
              <a:rPr lang="en-US" dirty="0"/>
              <a:t> allows users to write and execute Python in browser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 </a:t>
            </a:r>
          </a:p>
          <a:p>
            <a:pPr lvl="1"/>
            <a:r>
              <a:rPr lang="en-US" dirty="0"/>
              <a:t>Google drive </a:t>
            </a:r>
          </a:p>
          <a:p>
            <a:pPr lvl="1"/>
            <a:r>
              <a:rPr lang="en-US" dirty="0"/>
              <a:t>Free GPU resources (12 hours)</a:t>
            </a:r>
          </a:p>
          <a:p>
            <a:endParaRPr lang="en-US" dirty="0"/>
          </a:p>
          <a:p>
            <a:r>
              <a:rPr lang="en-US" dirty="0"/>
              <a:t>Source files are saved in Google drive</a:t>
            </a:r>
          </a:p>
          <a:p>
            <a:r>
              <a:rPr lang="en-US" dirty="0"/>
              <a:t>Variable and data on runtime are </a:t>
            </a:r>
            <a:r>
              <a:rPr lang="en-US" b="1" dirty="0">
                <a:solidFill>
                  <a:srgbClr val="FF0000"/>
                </a:solidFill>
              </a:rPr>
              <a:t>not</a:t>
            </a:r>
            <a:r>
              <a:rPr lang="en-US" dirty="0"/>
              <a:t> saved in Google drive</a:t>
            </a:r>
            <a:endParaRPr lang="en-GB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Colab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4246331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577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Pytorch</a:t>
            </a:r>
            <a:endParaRPr lang="en-US" dirty="0"/>
          </a:p>
          <a:p>
            <a:pPr lvl="1"/>
            <a:r>
              <a:rPr lang="en-US" dirty="0"/>
              <a:t>Framework developed by Facebook</a:t>
            </a:r>
          </a:p>
          <a:p>
            <a:pPr lvl="1"/>
            <a:r>
              <a:rPr lang="en-US" dirty="0"/>
              <a:t>Dynamic graph generation </a:t>
            </a:r>
          </a:p>
          <a:p>
            <a:pPr lvl="1"/>
            <a:r>
              <a:rPr lang="en-US" dirty="0"/>
              <a:t>Simple and intuitive to program and debug</a:t>
            </a:r>
          </a:p>
          <a:p>
            <a:pPr lvl="1"/>
            <a:r>
              <a:rPr lang="en-US" dirty="0"/>
              <a:t>Data parallelism</a:t>
            </a:r>
          </a:p>
          <a:p>
            <a:pPr lvl="1"/>
            <a:r>
              <a:rPr lang="en-US" dirty="0"/>
              <a:t>Link : </a:t>
            </a:r>
            <a:r>
              <a:rPr lang="en-GB" dirty="0">
                <a:hlinkClick r:id="rId3"/>
              </a:rPr>
              <a:t>https://pytorch.org/tutorials/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Pytorch</a:t>
            </a:r>
            <a:r>
              <a:rPr lang="en-US" dirty="0"/>
              <a:t> Basics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7244" y="3933056"/>
            <a:ext cx="3616656" cy="180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825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Tensor</a:t>
            </a:r>
          </a:p>
          <a:p>
            <a:pPr lvl="1"/>
            <a:r>
              <a:rPr lang="en-US" dirty="0"/>
              <a:t>N-dimensional array 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Pytorch</a:t>
            </a:r>
            <a:r>
              <a:rPr lang="en-US" dirty="0"/>
              <a:t> Basics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988840"/>
            <a:ext cx="5328592" cy="387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505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Converting type between </a:t>
            </a:r>
            <a:r>
              <a:rPr lang="en-US" dirty="0" err="1"/>
              <a:t>numpy</a:t>
            </a:r>
            <a:r>
              <a:rPr lang="en-US" dirty="0"/>
              <a:t> array and torch tensor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Pytorch</a:t>
            </a:r>
            <a:r>
              <a:rPr lang="en-US" dirty="0"/>
              <a:t> Basics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772816"/>
            <a:ext cx="7192558" cy="394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119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CUDA tensor</a:t>
            </a:r>
          </a:p>
          <a:p>
            <a:pPr lvl="1"/>
            <a:r>
              <a:rPr lang="en-US" dirty="0"/>
              <a:t>Upload variable to GPU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cuda</a:t>
            </a:r>
            <a:r>
              <a:rPr lang="en-US" dirty="0"/>
              <a:t>” : GPU environment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cpu</a:t>
            </a:r>
            <a:r>
              <a:rPr lang="en-US" dirty="0"/>
              <a:t>” : CPU </a:t>
            </a:r>
            <a:r>
              <a:rPr lang="en-US" dirty="0" err="1"/>
              <a:t>envirionment</a:t>
            </a:r>
            <a:endParaRPr lang="en-US" dirty="0"/>
          </a:p>
          <a:p>
            <a:pPr lvl="1"/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Pytorch</a:t>
            </a:r>
            <a:r>
              <a:rPr lang="en-US" dirty="0"/>
              <a:t> Basics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284" y="3212976"/>
            <a:ext cx="6835432" cy="212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76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Autograd</a:t>
            </a:r>
            <a:endParaRPr lang="en-US" dirty="0"/>
          </a:p>
          <a:p>
            <a:pPr lvl="1"/>
            <a:r>
              <a:rPr lang="en-US" dirty="0" err="1"/>
              <a:t>requires_grad</a:t>
            </a:r>
            <a:r>
              <a:rPr lang="en-US" dirty="0"/>
              <a:t> : flag for gradient computation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Pytorch</a:t>
            </a:r>
            <a:r>
              <a:rPr lang="en-US" dirty="0"/>
              <a:t> Basics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977928"/>
            <a:ext cx="5791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983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Autograd</a:t>
            </a:r>
            <a:endParaRPr lang="en-US" sz="2000" dirty="0"/>
          </a:p>
          <a:p>
            <a:pPr lvl="1"/>
            <a:r>
              <a:rPr lang="en-US" sz="1800" dirty="0"/>
              <a:t>backward()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marL="457176" lvl="1" indent="0">
              <a:buNone/>
            </a:pPr>
            <a:endParaRPr lang="en-US" sz="1800" dirty="0"/>
          </a:p>
          <a:p>
            <a:pPr marL="457176" lvl="1" indent="0">
              <a:buNone/>
            </a:pPr>
            <a:endParaRPr lang="en-US" sz="1800" dirty="0"/>
          </a:p>
          <a:p>
            <a:pPr lvl="1"/>
            <a:r>
              <a:rPr lang="en-US" sz="1800" dirty="0" err="1"/>
              <a:t>torch.no_grad</a:t>
            </a:r>
            <a:r>
              <a:rPr lang="en-US" sz="1800" dirty="0"/>
              <a:t>()</a:t>
            </a:r>
            <a:endParaRPr lang="en-GB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Pytorch</a:t>
            </a:r>
            <a:r>
              <a:rPr lang="en-US" dirty="0"/>
              <a:t> Basics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800" y="4160185"/>
            <a:ext cx="3810000" cy="1857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016" y="1772816"/>
            <a:ext cx="3829025" cy="2067314"/>
          </a:xfrm>
          <a:prstGeom prst="rect">
            <a:avLst/>
          </a:prstGeom>
        </p:spPr>
      </p:pic>
      <p:sp>
        <p:nvSpPr>
          <p:cNvPr id="8" name="Content Placeholder 1"/>
          <p:cNvSpPr txBox="1">
            <a:spLocks/>
          </p:cNvSpPr>
          <p:nvPr/>
        </p:nvSpPr>
        <p:spPr>
          <a:xfrm>
            <a:off x="5004048" y="964179"/>
            <a:ext cx="3797952" cy="511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82" indent="-342882" algn="l" defTabSz="914354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2201" kern="1200" baseline="0">
                <a:solidFill>
                  <a:schemeClr val="tx1"/>
                </a:solidFill>
                <a:latin typeface="Corbel" panose="020B0503020204020204" pitchFamily="34" charset="0"/>
                <a:ea typeface="함초롬돋움" pitchFamily="18" charset="-127"/>
                <a:cs typeface="함초롬돋움" pitchFamily="18" charset="-127"/>
              </a:defRPr>
            </a:lvl1pPr>
            <a:lvl2pPr marL="742913" indent="-285737" algn="l" defTabSz="914354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Corbel" panose="020B0503020204020204" pitchFamily="34" charset="0"/>
                <a:ea typeface="함초롬돋움" pitchFamily="18" charset="-127"/>
                <a:cs typeface="함초롬돋움" pitchFamily="18" charset="-127"/>
              </a:defRPr>
            </a:lvl2pPr>
            <a:lvl3pPr marL="1142943" indent="-228589" algn="l" defTabSz="914354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Corbel" panose="020B0503020204020204" pitchFamily="34" charset="0"/>
                <a:ea typeface="함초롬돋움" pitchFamily="18" charset="-127"/>
                <a:cs typeface="함초롬돋움" pitchFamily="18" charset="-127"/>
              </a:defRPr>
            </a:lvl3pPr>
            <a:lvl4pPr marL="1600121" indent="-228589" algn="l" defTabSz="914354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Corbel" panose="020B0503020204020204" pitchFamily="34" charset="0"/>
                <a:ea typeface="함초롬돋움" pitchFamily="18" charset="-127"/>
                <a:cs typeface="함초롬돋움" pitchFamily="18" charset="-127"/>
              </a:defRPr>
            </a:lvl4pPr>
            <a:lvl5pPr marL="2057298" indent="-228589" algn="l" defTabSz="914354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1" kern="1200" baseline="0">
                <a:solidFill>
                  <a:schemeClr val="tx1"/>
                </a:solidFill>
                <a:latin typeface="Corbel" panose="020B0503020204020204" pitchFamily="34" charset="0"/>
                <a:ea typeface="함초롬돋움" pitchFamily="18" charset="-127"/>
                <a:cs typeface="함초롬돋움" pitchFamily="18" charset="-127"/>
              </a:defRPr>
            </a:lvl5pPr>
            <a:lvl6pPr marL="2514476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7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1800" dirty="0"/>
          </a:p>
          <a:p>
            <a:pPr lvl="1"/>
            <a:r>
              <a:rPr lang="en-US" sz="1800" dirty="0"/>
              <a:t>detach()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marL="457176" lvl="1" indent="0">
              <a:buFont typeface="Arial" pitchFamily="34" charset="0"/>
              <a:buNone/>
            </a:pPr>
            <a:endParaRPr lang="en-US" sz="1800" dirty="0"/>
          </a:p>
          <a:p>
            <a:pPr marL="457176" lvl="1" indent="0">
              <a:buFont typeface="Arial" pitchFamily="34" charset="0"/>
              <a:buNone/>
            </a:pPr>
            <a:endParaRPr lang="en-US"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096" y="1844824"/>
            <a:ext cx="275272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88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EC911F-EE37-554C-8A86-C0AADFD04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 with </a:t>
            </a:r>
            <a:r>
              <a:rPr lang="en-US" dirty="0" err="1"/>
              <a:t>PyTorch</a:t>
            </a:r>
            <a:endParaRPr lang="en-US" dirty="0"/>
          </a:p>
          <a:p>
            <a:r>
              <a:rPr lang="en-US" dirty="0"/>
              <a:t>Logistic Regression with </a:t>
            </a:r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8000B0-103C-6340-8B3F-BA9180170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56AA1D-70A2-484D-ACCE-E5DBBFD40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635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Taehoon Lee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9A57CD"/>
      </a:accent1>
      <a:accent2>
        <a:srgbClr val="0070C0"/>
      </a:accent2>
      <a:accent3>
        <a:srgbClr val="00B0F0"/>
      </a:accent3>
      <a:accent4>
        <a:srgbClr val="F1C10F"/>
      </a:accent4>
      <a:accent5>
        <a:srgbClr val="FBA305"/>
      </a:accent5>
      <a:accent6>
        <a:srgbClr val="EA76A8"/>
      </a:accent6>
      <a:hlink>
        <a:srgbClr val="008685"/>
      </a:hlink>
      <a:folHlink>
        <a:srgbClr val="EA5A23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24386</TotalTime>
  <Words>167</Words>
  <Application>Microsoft Macintosh PowerPoint</Application>
  <PresentationFormat>On-screen Show (4:3)</PresentationFormat>
  <Paragraphs>58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맑은 고딕</vt:lpstr>
      <vt:lpstr>함초롬돋움</vt:lpstr>
      <vt:lpstr>Arial</vt:lpstr>
      <vt:lpstr>Calibri</vt:lpstr>
      <vt:lpstr>Candara</vt:lpstr>
      <vt:lpstr>Corbel</vt:lpstr>
      <vt:lpstr>Office 테마</vt:lpstr>
      <vt:lpstr>Deep Learning Practice Lab 0 – Pytorch Basics</vt:lpstr>
      <vt:lpstr>Colab</vt:lpstr>
      <vt:lpstr>Pytorch Basics</vt:lpstr>
      <vt:lpstr>Pytorch Basics</vt:lpstr>
      <vt:lpstr>Pytorch Basics</vt:lpstr>
      <vt:lpstr>Pytorch Basics</vt:lpstr>
      <vt:lpstr>Pytorch Basics</vt:lpstr>
      <vt:lpstr>Pytorch Basics</vt:lpstr>
      <vt:lpstr>실습 #0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Mgt 강화 : 對外 문서보안 관련</dc:title>
  <dc:creator>samsung</dc:creator>
  <cp:lastModifiedBy>목지수</cp:lastModifiedBy>
  <cp:revision>1058</cp:revision>
  <cp:lastPrinted>2019-10-17T03:57:31Z</cp:lastPrinted>
  <dcterms:created xsi:type="dcterms:W3CDTF">2013-06-12T00:16:49Z</dcterms:created>
  <dcterms:modified xsi:type="dcterms:W3CDTF">2020-02-10T12:51:18Z</dcterms:modified>
</cp:coreProperties>
</file>